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0"/>
  </p:handoutMasterIdLst>
  <p:sldIdLst>
    <p:sldId id="256" r:id="rId2"/>
    <p:sldId id="295" r:id="rId3"/>
    <p:sldId id="278" r:id="rId4"/>
    <p:sldId id="279" r:id="rId5"/>
    <p:sldId id="319" r:id="rId6"/>
    <p:sldId id="257" r:id="rId7"/>
    <p:sldId id="258" r:id="rId8"/>
    <p:sldId id="302" r:id="rId9"/>
    <p:sldId id="296" r:id="rId10"/>
    <p:sldId id="281" r:id="rId11"/>
    <p:sldId id="280" r:id="rId12"/>
    <p:sldId id="282" r:id="rId13"/>
    <p:sldId id="267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1" r:id="rId22"/>
    <p:sldId id="313" r:id="rId23"/>
    <p:sldId id="314" r:id="rId24"/>
    <p:sldId id="312" r:id="rId25"/>
    <p:sldId id="310" r:id="rId26"/>
    <p:sldId id="316" r:id="rId27"/>
    <p:sldId id="318" r:id="rId28"/>
    <p:sldId id="300" r:id="rId29"/>
  </p:sldIdLst>
  <p:sldSz cx="12192000" cy="6858000"/>
  <p:notesSz cx="6858000" cy="9144000"/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4F6"/>
    <a:srgbClr val="006600"/>
    <a:srgbClr val="E64AD3"/>
    <a:srgbClr val="009900"/>
    <a:srgbClr val="6600CC"/>
    <a:srgbClr val="000000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000" autoAdjust="0"/>
    <p:restoredTop sz="94615" autoAdjust="0"/>
  </p:normalViewPr>
  <p:slideViewPr>
    <p:cSldViewPr snapToGrid="0">
      <p:cViewPr varScale="1">
        <p:scale>
          <a:sx n="91" d="100"/>
          <a:sy n="91" d="100"/>
        </p:scale>
        <p:origin x="-1104" y="-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1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E684F2F-8808-4FC3-B96F-3E7EB2F93785}" type="datetimeFigureOut">
              <a:rPr lang="th-TH"/>
              <a:pPr>
                <a:defRPr/>
              </a:pPr>
              <a:t>28/04/58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7218067-D608-41FA-B233-0A7A55BBF51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241123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ตัวเชื่อมต่อตรง 4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ชื่อเรื่อง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25" name="ชื่อเรื่องรอง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6" name="ตัวแทนวันที่ 30"/>
          <p:cNvSpPr>
            <a:spLocks noGrp="1"/>
          </p:cNvSpPr>
          <p:nvPr>
            <p:ph type="dt" sz="half" idx="10"/>
          </p:nvPr>
        </p:nvSpPr>
        <p:spPr>
          <a:xfrm>
            <a:off x="7827963" y="6557963"/>
            <a:ext cx="267017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C7CA0ADC-60A0-4D6A-AD16-7E270CCADF8E}" type="datetimeFigureOut">
              <a:rPr lang="th-TH"/>
              <a:pPr>
                <a:defRPr/>
              </a:pPr>
              <a:t>28/04/58</a:t>
            </a:fld>
            <a:endParaRPr lang="th-TH"/>
          </a:p>
        </p:txBody>
      </p:sp>
      <p:sp>
        <p:nvSpPr>
          <p:cNvPr id="7" name="ตัวแทนท้ายกระดาษ 17"/>
          <p:cNvSpPr>
            <a:spLocks noGrp="1"/>
          </p:cNvSpPr>
          <p:nvPr>
            <p:ph type="ftr" sz="quarter" idx="11"/>
          </p:nvPr>
        </p:nvSpPr>
        <p:spPr>
          <a:xfrm>
            <a:off x="3759200" y="6557963"/>
            <a:ext cx="39036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8" name="ตัวแทนหมายเลขภาพนิ่ง 28"/>
          <p:cNvSpPr>
            <a:spLocks noGrp="1"/>
          </p:cNvSpPr>
          <p:nvPr>
            <p:ph type="sldNum" sz="quarter" idx="12"/>
          </p:nvPr>
        </p:nvSpPr>
        <p:spPr>
          <a:xfrm>
            <a:off x="10507663" y="6556375"/>
            <a:ext cx="784225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AB39ED5-4E7F-424B-869F-7813530881F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52143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09949-84A7-4D24-9689-56064F3EDEDB}" type="datetimeFigureOut">
              <a:rPr lang="th-TH"/>
              <a:pPr>
                <a:defRPr/>
              </a:pPr>
              <a:t>28/04/58</a:t>
            </a:fld>
            <a:endParaRPr lang="th-TH"/>
          </a:p>
        </p:txBody>
      </p:sp>
      <p:sp>
        <p:nvSpPr>
          <p:cNvPr id="5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359A0-4ECD-4032-B7FB-C7CCCEF1EDC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188824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5657850" y="6557963"/>
            <a:ext cx="2668588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7C5ED5-62D5-48D3-844A-40DC3CA7C169}" type="datetimeFigureOut">
              <a:rPr lang="th-TH"/>
              <a:pPr>
                <a:defRPr/>
              </a:pPr>
              <a:t>28/04/58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609600" y="6556375"/>
            <a:ext cx="48768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339138" y="6553200"/>
            <a:ext cx="78422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BEFA1B6D-5393-4DA1-AD4C-20872C70A63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670835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BAA1D-AEB6-4746-8720-4A0A043FAB9C}" type="datetimeFigureOut">
              <a:rPr lang="th-TH"/>
              <a:pPr>
                <a:defRPr/>
              </a:pPr>
              <a:t>28/04/58</a:t>
            </a:fld>
            <a:endParaRPr lang="th-TH"/>
          </a:p>
        </p:txBody>
      </p:sp>
      <p:sp>
        <p:nvSpPr>
          <p:cNvPr id="5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33137-99F8-4C9B-92BE-840112C3F78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263908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299200" y="6556375"/>
            <a:ext cx="2670175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7673A417-ED0E-4B62-B2D1-3E4735A5A63C}" type="datetimeFigureOut">
              <a:rPr lang="th-TH"/>
              <a:pPr>
                <a:defRPr/>
              </a:pPr>
              <a:t>28/04/58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2314575" y="6556375"/>
            <a:ext cx="38608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978900" y="6554788"/>
            <a:ext cx="78422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0F12E5D-C425-423E-92FC-4B8B88C3D4E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844906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วันที่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A5381-C776-42B5-8547-265CF3FB3AD1}" type="datetimeFigureOut">
              <a:rPr lang="th-TH"/>
              <a:pPr>
                <a:defRPr/>
              </a:pPr>
              <a:t>28/04/58</a:t>
            </a:fld>
            <a:endParaRPr lang="th-TH"/>
          </a:p>
        </p:txBody>
      </p:sp>
      <p:sp>
        <p:nvSpPr>
          <p:cNvPr id="6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C2A50-66AB-47F2-93F7-A9DAEA0614F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74597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เนื้อหา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แทนวันที่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6B6BA-26AA-4F7A-80D7-D1A73ED7F9E9}" type="datetimeFigureOut">
              <a:rPr lang="th-TH"/>
              <a:pPr>
                <a:defRPr/>
              </a:pPr>
              <a:t>28/04/58</a:t>
            </a:fld>
            <a:endParaRPr lang="th-TH"/>
          </a:p>
        </p:txBody>
      </p:sp>
      <p:sp>
        <p:nvSpPr>
          <p:cNvPr id="8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757E2-AC64-4AB9-B307-192421EE322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892958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วันที่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4A96B-287B-4614-97D8-FDA277F21C5A}" type="datetimeFigureOut">
              <a:rPr lang="th-TH"/>
              <a:pPr>
                <a:defRPr/>
              </a:pPr>
              <a:t>28/04/58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D652D-CB27-4383-A9A2-F272333EE5D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20242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5A8D2-63A6-4216-868F-47F6FCED990F}" type="datetimeFigureOut">
              <a:rPr lang="th-TH"/>
              <a:pPr>
                <a:defRPr/>
              </a:pPr>
              <a:t>28/04/58</a:t>
            </a:fld>
            <a:endParaRPr lang="th-TH"/>
          </a:p>
        </p:txBody>
      </p:sp>
      <p:sp>
        <p:nvSpPr>
          <p:cNvPr id="3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F041E-91B0-4BDA-A7AF-DC85A73B77D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78185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วันที่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4AD96-D5EF-4766-AA79-05434F0B4FEB}" type="datetimeFigureOut">
              <a:rPr lang="th-TH"/>
              <a:pPr>
                <a:defRPr/>
              </a:pPr>
              <a:t>28/04/58</a:t>
            </a:fld>
            <a:endParaRPr lang="th-TH"/>
          </a:p>
        </p:txBody>
      </p:sp>
      <p:sp>
        <p:nvSpPr>
          <p:cNvPr id="6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2438A-8806-4A9E-8043-13FB718DB29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76448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 rot="21240000">
            <a:off x="796925" y="1004888"/>
            <a:ext cx="5759450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สี่เหลี่ยมผืนผ้า 5"/>
          <p:cNvSpPr/>
          <p:nvPr/>
        </p:nvSpPr>
        <p:spPr>
          <a:xfrm rot="21420000">
            <a:off x="795338" y="998538"/>
            <a:ext cx="5759450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0" name="ตัวแทนรูปภาพ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7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5756F1-897E-4913-AB91-6DD1543FCD30}" type="datetimeFigureOut">
              <a:rPr lang="th-TH"/>
              <a:pPr>
                <a:defRPr/>
              </a:pPr>
              <a:t>28/04/58</a:t>
            </a:fld>
            <a:endParaRPr lang="th-TH"/>
          </a:p>
        </p:txBody>
      </p:sp>
      <p:sp>
        <p:nvSpPr>
          <p:cNvPr id="8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BF0EDA-7D59-4579-B763-575091A472D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7313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ตัวแทนชื่อเรื่อง 2"/>
          <p:cNvSpPr>
            <a:spLocks noGrp="1"/>
          </p:cNvSpPr>
          <p:nvPr>
            <p:ph type="title"/>
          </p:nvPr>
        </p:nvSpPr>
        <p:spPr>
          <a:xfrm>
            <a:off x="609600" y="320675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030" name="ตัวแทนข้อความ 30"/>
          <p:cNvSpPr>
            <a:spLocks noGrp="1"/>
          </p:cNvSpPr>
          <p:nvPr>
            <p:ph type="body" idx="1"/>
          </p:nvPr>
        </p:nvSpPr>
        <p:spPr bwMode="auto">
          <a:xfrm>
            <a:off x="609600" y="1609725"/>
            <a:ext cx="9652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  <p:sp>
        <p:nvSpPr>
          <p:cNvPr id="27" name="ตัวแทนวันที่ 26"/>
          <p:cNvSpPr>
            <a:spLocks noGrp="1"/>
          </p:cNvSpPr>
          <p:nvPr>
            <p:ph type="dt" sz="half" idx="2"/>
          </p:nvPr>
        </p:nvSpPr>
        <p:spPr>
          <a:xfrm>
            <a:off x="5661025" y="6557963"/>
            <a:ext cx="2670175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9C09074B-6145-48A7-99E0-CDF46D8528A1}" type="datetimeFigureOut">
              <a:rPr lang="th-TH"/>
              <a:pPr>
                <a:defRPr/>
              </a:pPr>
              <a:t>28/04/58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3"/>
          </p:nvPr>
        </p:nvSpPr>
        <p:spPr>
          <a:xfrm>
            <a:off x="609600" y="6557963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16" name="ตัวแทนหมายเลขภาพนิ่ง 15"/>
          <p:cNvSpPr>
            <a:spLocks noGrp="1"/>
          </p:cNvSpPr>
          <p:nvPr>
            <p:ph type="sldNum" sz="quarter" idx="4"/>
          </p:nvPr>
        </p:nvSpPr>
        <p:spPr>
          <a:xfrm>
            <a:off x="8335963" y="6556375"/>
            <a:ext cx="784225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F5755AF0-5511-43AC-BE99-CDE2047C3D8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6" r:id="rId2"/>
    <p:sldLayoutId id="2147483684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5" r:id="rId9"/>
    <p:sldLayoutId id="2147483682" r:id="rId10"/>
    <p:sldLayoutId id="214748368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IrisUPC" pitchFamily="34" charset="-34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IrisUPC" pitchFamily="34" charset="-34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IrisUPC" pitchFamily="34" charset="-34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IrisUPC" pitchFamily="34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IrisUPC" pitchFamily="34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IrisUPC" pitchFamily="34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IrisUPC" pitchFamily="34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IrisUPC" pitchFamily="34" charset="-34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ชื่อเรื่อง 1"/>
          <p:cNvSpPr>
            <a:spLocks noGrp="1"/>
          </p:cNvSpPr>
          <p:nvPr>
            <p:ph type="ctrTitle"/>
          </p:nvPr>
        </p:nvSpPr>
        <p:spPr>
          <a:xfrm>
            <a:off x="1338068" y="2183011"/>
            <a:ext cx="10612437" cy="27828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th-TH" sz="5400" dirty="0" smtClean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th-TH" sz="5400" dirty="0" smtClean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5400" dirty="0" smtClean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โครงการ 60 พรรษา สยามบรมราชกุมารี </a:t>
            </a:r>
            <a:br>
              <a:rPr lang="th-TH" sz="5400" dirty="0" smtClean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5400" dirty="0" smtClean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60 เขตปฐพี พัฒนาอย่างยั่งยืน </a:t>
            </a:r>
            <a:br>
              <a:rPr lang="th-TH" sz="5400" dirty="0" smtClean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5400" dirty="0" smtClean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เขตพัฒนาที่ดินลุ่มน้ำคลองท่าเคย</a:t>
            </a:r>
            <a:br>
              <a:rPr lang="th-TH" sz="5400" dirty="0" smtClean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5400" dirty="0" smtClean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ลุ่มน้ำสาขาแม่น้ำตาปีตอนล่าง</a:t>
            </a:r>
            <a:br>
              <a:rPr lang="th-TH" sz="5400" dirty="0" smtClean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5400" dirty="0" smtClean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ลุ่มน้ำหลักแม่น้ำตาปี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31987" y="5697025"/>
            <a:ext cx="519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โดย...สำนักงานพัฒนาที่ดินเขต 11</a:t>
            </a:r>
            <a:endParaRPr lang="th-TH" sz="40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597812" cy="4797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ชื่อเรื่อง 1"/>
          <p:cNvSpPr txBox="1">
            <a:spLocks/>
          </p:cNvSpPr>
          <p:nvPr/>
        </p:nvSpPr>
        <p:spPr bwMode="auto">
          <a:xfrm>
            <a:off x="396208" y="196947"/>
            <a:ext cx="3103737" cy="90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  <a:defRPr/>
            </a:pPr>
            <a:r>
              <a:rPr lang="th-TH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ea typeface="+mj-ea"/>
                <a:cs typeface="Cordia New" pitchFamily="34" charset="-34"/>
              </a:rPr>
              <a:t>พื้นที่ต้นน้ำ</a:t>
            </a:r>
            <a:endParaRPr lang="th-TH" sz="5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ea typeface="+mj-ea"/>
              <a:cs typeface="Cordia New" pitchFamily="34" charset="-34"/>
            </a:endParaRPr>
          </a:p>
        </p:txBody>
      </p:sp>
      <p:pic>
        <p:nvPicPr>
          <p:cNvPr id="11" name="ตัวแทนเนื้อหา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17" t="3822" r="6155" b="4417"/>
          <a:stretch>
            <a:fillRect/>
          </a:stretch>
        </p:blipFill>
        <p:spPr bwMode="auto">
          <a:xfrm>
            <a:off x="4728064" y="1330763"/>
            <a:ext cx="69294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1" y="365760"/>
            <a:ext cx="7596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จัดระบบ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อนุรักษ์ดินและน้ำ </a:t>
            </a:r>
            <a:r>
              <a:rPr lang="en-GB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2559-2561</a:t>
            </a:r>
            <a:endParaRPr lang="th-TH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3620" y="1879117"/>
            <a:ext cx="2697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rgbClr val="7030A0"/>
                </a:solidFill>
                <a:latin typeface="Cordia New" pitchFamily="34" charset="-34"/>
                <a:cs typeface="Cordia New" pitchFamily="34" charset="-34"/>
              </a:rPr>
              <a:t>อาคารชะลอน้ำ</a:t>
            </a:r>
          </a:p>
          <a:p>
            <a:r>
              <a:rPr lang="th-TH" sz="4000" b="1" dirty="0" smtClean="0">
                <a:solidFill>
                  <a:srgbClr val="7030A0"/>
                </a:solidFill>
                <a:latin typeface="Cordia New" pitchFamily="34" charset="-34"/>
                <a:cs typeface="Cordia New" pitchFamily="34" charset="-34"/>
              </a:rPr>
              <a:t>ฝ่ายน้ำล้น</a:t>
            </a:r>
          </a:p>
          <a:p>
            <a:r>
              <a:rPr lang="th-TH" sz="4000" b="1" dirty="0" smtClean="0">
                <a:solidFill>
                  <a:srgbClr val="7030A0"/>
                </a:solidFill>
                <a:latin typeface="Cordia New" pitchFamily="34" charset="-34"/>
                <a:cs typeface="Cordia New" pitchFamily="34" charset="-34"/>
              </a:rPr>
              <a:t>ประตูน้ำ</a:t>
            </a:r>
            <a:endParaRPr lang="th-TH" sz="4000" b="1" dirty="0">
              <a:solidFill>
                <a:srgbClr val="7030A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4" name="สามเหลี่ยมหน้าจั่ว 3"/>
          <p:cNvSpPr/>
          <p:nvPr/>
        </p:nvSpPr>
        <p:spPr>
          <a:xfrm>
            <a:off x="396208" y="2025748"/>
            <a:ext cx="321244" cy="295421"/>
          </a:xfrm>
          <a:prstGeom prst="triangle">
            <a:avLst/>
          </a:prstGeom>
          <a:solidFill>
            <a:srgbClr val="E64AD3"/>
          </a:solidFill>
          <a:ln>
            <a:solidFill>
              <a:srgbClr val="E64A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6208" y="2602523"/>
            <a:ext cx="321244" cy="29542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วงรี 5"/>
          <p:cNvSpPr/>
          <p:nvPr/>
        </p:nvSpPr>
        <p:spPr>
          <a:xfrm>
            <a:off x="396208" y="3277772"/>
            <a:ext cx="321244" cy="281354"/>
          </a:xfrm>
          <a:prstGeom prst="ellipse">
            <a:avLst/>
          </a:prstGeom>
          <a:solidFill>
            <a:srgbClr val="0404F6"/>
          </a:solidFill>
          <a:ln>
            <a:solidFill>
              <a:srgbClr val="0404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3538" y="102117"/>
            <a:ext cx="8109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การแก้ปัญหาและใช้ประโยชน์ใน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พื้นที่ดินเปรี้ยว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8" descr="D:\pro_Su\New folder\ดินเปรี้ยว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19" t="15047" r="7219" b="15068"/>
          <a:stretch>
            <a:fillRect/>
          </a:stretch>
        </p:blipFill>
        <p:spPr bwMode="auto">
          <a:xfrm>
            <a:off x="3975033" y="1161874"/>
            <a:ext cx="7786687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ตาราง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29692638"/>
              </p:ext>
            </p:extLst>
          </p:nvPr>
        </p:nvGraphicFramePr>
        <p:xfrm>
          <a:off x="407963" y="3462409"/>
          <a:ext cx="3981157" cy="2897287"/>
        </p:xfrm>
        <a:graphic>
          <a:graphicData uri="http://schemas.openxmlformats.org/drawingml/2006/table">
            <a:tbl>
              <a:tblPr/>
              <a:tblGrid>
                <a:gridCol w="2064991"/>
                <a:gridCol w="948781"/>
                <a:gridCol w="967385"/>
              </a:tblGrid>
              <a:tr h="620283"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>
                          <a:solidFill>
                            <a:srgbClr val="7030A0"/>
                          </a:solidFill>
                          <a:latin typeface="Cordia New" pitchFamily="34" charset="-34"/>
                          <a:cs typeface="Cordia New" pitchFamily="34" charset="-34"/>
                        </a:rPr>
                        <a:t>พื้นที่เกษตรกรรม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i="0" u="none" strike="noStrike" dirty="0">
                          <a:solidFill>
                            <a:srgbClr val="7030A0"/>
                          </a:solidFill>
                          <a:latin typeface="Cordia New" pitchFamily="34" charset="-34"/>
                          <a:cs typeface="Cordia New" pitchFamily="34" charset="-34"/>
                        </a:rPr>
                        <a:t>24,025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7030A0"/>
                          </a:solidFill>
                          <a:latin typeface="Cordia New" pitchFamily="34" charset="-34"/>
                          <a:cs typeface="Cordia New" pitchFamily="34" charset="-34"/>
                        </a:rPr>
                        <a:t>92.38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9251"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>
                          <a:solidFill>
                            <a:srgbClr val="00B050"/>
                          </a:solidFill>
                          <a:latin typeface="Cordia New" pitchFamily="34" charset="-34"/>
                          <a:cs typeface="Cordia New" pitchFamily="34" charset="-34"/>
                        </a:rPr>
                        <a:t>นาข้าว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i="0" u="none" strike="noStrike" dirty="0">
                          <a:solidFill>
                            <a:srgbClr val="00B050"/>
                          </a:solidFill>
                          <a:latin typeface="Cordia New" pitchFamily="34" charset="-34"/>
                          <a:cs typeface="Cordia New" pitchFamily="34" charset="-34"/>
                        </a:rPr>
                        <a:t>5,841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B050"/>
                          </a:solidFill>
                          <a:latin typeface="Cordia New" pitchFamily="34" charset="-34"/>
                          <a:cs typeface="Cordia New" pitchFamily="34" charset="-34"/>
                        </a:rPr>
                        <a:t>22.46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9251"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>
                          <a:solidFill>
                            <a:srgbClr val="0000FF"/>
                          </a:solidFill>
                          <a:latin typeface="Cordia New" pitchFamily="34" charset="-34"/>
                          <a:cs typeface="Cordia New" pitchFamily="34" charset="-34"/>
                        </a:rPr>
                        <a:t>ยางพารา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i="0" u="none" strike="noStrike" dirty="0">
                          <a:solidFill>
                            <a:srgbClr val="0000FF"/>
                          </a:solidFill>
                          <a:latin typeface="Cordia New" pitchFamily="34" charset="-34"/>
                          <a:cs typeface="Cordia New" pitchFamily="34" charset="-34"/>
                        </a:rPr>
                        <a:t>1,740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FF"/>
                          </a:solidFill>
                          <a:latin typeface="Cordia New" pitchFamily="34" charset="-34"/>
                          <a:cs typeface="Cordia New" pitchFamily="34" charset="-34"/>
                        </a:rPr>
                        <a:t>6.69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9251"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>
                          <a:solidFill>
                            <a:srgbClr val="00B050"/>
                          </a:solidFill>
                          <a:latin typeface="Cordia New" pitchFamily="34" charset="-34"/>
                          <a:cs typeface="Cordia New" pitchFamily="34" charset="-34"/>
                        </a:rPr>
                        <a:t>ปาล์มน้ำมัน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i="0" u="none" strike="noStrike" dirty="0">
                          <a:solidFill>
                            <a:srgbClr val="00B050"/>
                          </a:solidFill>
                          <a:latin typeface="Cordia New" pitchFamily="34" charset="-34"/>
                          <a:cs typeface="Cordia New" pitchFamily="34" charset="-34"/>
                        </a:rPr>
                        <a:t>16,297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B050"/>
                          </a:solidFill>
                          <a:latin typeface="Cordia New" pitchFamily="34" charset="-34"/>
                          <a:cs typeface="Cordia New" pitchFamily="34" charset="-34"/>
                        </a:rPr>
                        <a:t>62.66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9251"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>
                          <a:solidFill>
                            <a:srgbClr val="0000FF"/>
                          </a:solidFill>
                          <a:latin typeface="Cordia New" pitchFamily="34" charset="-34"/>
                          <a:cs typeface="Cordia New" pitchFamily="34" charset="-34"/>
                        </a:rPr>
                        <a:t>พื้นอื่นๆ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800" b="1" i="0" u="none" strike="noStrike" dirty="0">
                          <a:solidFill>
                            <a:srgbClr val="0000FF"/>
                          </a:solidFill>
                          <a:latin typeface="Cordia New" pitchFamily="34" charset="-34"/>
                          <a:cs typeface="Cordia New" pitchFamily="34" charset="-34"/>
                        </a:rPr>
                        <a:t>53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FF"/>
                          </a:solidFill>
                          <a:latin typeface="Cordia New" pitchFamily="34" charset="-34"/>
                          <a:cs typeface="Cordia New" pitchFamily="34" charset="-34"/>
                        </a:rPr>
                        <a:t>0.2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0852" y="4248190"/>
            <a:ext cx="48895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6976" y="4853877"/>
            <a:ext cx="5000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0756" y="5430696"/>
            <a:ext cx="500062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6841" y="283780"/>
            <a:ext cx="2900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พื้นที่กลางน้ำ</a:t>
            </a:r>
            <a:endParaRPr lang="th-TH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 bwMode="auto">
          <a:xfrm>
            <a:off x="3756721" y="199695"/>
            <a:ext cx="7540965" cy="106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ea typeface="+mj-ea"/>
                <a:cs typeface="Cordia New" pitchFamily="34" charset="-34"/>
              </a:rPr>
              <a:t>ระบบ</a:t>
            </a:r>
            <a:r>
              <a:rPr lang="th-TH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ea typeface="+mj-ea"/>
                <a:cs typeface="Cordia New" pitchFamily="34" charset="-34"/>
              </a:rPr>
              <a:t>นิเวศปลาย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ea typeface="+mj-ea"/>
                <a:cs typeface="Cordia New" pitchFamily="34" charset="-34"/>
              </a:rPr>
              <a:t>น้ำเสื่อมโทรม</a:t>
            </a:r>
            <a:b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ea typeface="+mj-ea"/>
                <a:cs typeface="Cordia New" pitchFamily="34" charset="-34"/>
              </a:rPr>
            </a:br>
            <a:endParaRPr lang="th-TH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ea typeface="+mj-ea"/>
              <a:cs typeface="Cordia New" pitchFamily="34" charset="-34"/>
            </a:endParaRPr>
          </a:p>
        </p:txBody>
      </p:sp>
      <p:pic>
        <p:nvPicPr>
          <p:cNvPr id="6" name="Picture 2" descr="D:\pro_Su\New folder\กุ้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25" t="4659" r="20410" b="2666"/>
          <a:stretch>
            <a:fillRect/>
          </a:stretch>
        </p:blipFill>
        <p:spPr bwMode="auto">
          <a:xfrm>
            <a:off x="6563672" y="1100297"/>
            <a:ext cx="4902179" cy="557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CoM_iT\Downloads\Gmail (7)\IMG_31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6279" y="4082646"/>
            <a:ext cx="3328523" cy="248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CoM_iT\Downloads\Gmail (7)\IMG_30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164" y="1486325"/>
            <a:ext cx="3548232" cy="265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1228" y="210207"/>
            <a:ext cx="3090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พื้นที่ปลายน้ำ</a:t>
            </a:r>
            <a:endParaRPr lang="th-TH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ชื่อเรื่อง 1"/>
          <p:cNvSpPr>
            <a:spLocks noGrp="1"/>
          </p:cNvSpPr>
          <p:nvPr>
            <p:ph type="ctrTitle"/>
          </p:nvPr>
        </p:nvSpPr>
        <p:spPr>
          <a:xfrm>
            <a:off x="3718003" y="363486"/>
            <a:ext cx="7764462" cy="1300162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th-TH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การติดตามและประเมินผล</a:t>
            </a:r>
          </a:p>
        </p:txBody>
      </p:sp>
      <p:sp>
        <p:nvSpPr>
          <p:cNvPr id="22533" name="สี่เหลี่ยมผืนผ้า 1"/>
          <p:cNvSpPr>
            <a:spLocks noChangeArrowheads="1"/>
          </p:cNvSpPr>
          <p:nvPr/>
        </p:nvSpPr>
        <p:spPr bwMode="auto">
          <a:xfrm>
            <a:off x="3844612" y="2053387"/>
            <a:ext cx="78327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thaiDist" eaLnBrk="1" hangingPunct="1">
              <a:buFont typeface="Calibri Light" pitchFamily="34" charset="0"/>
              <a:buAutoNum type="arabicPeriod"/>
              <a:tabLst>
                <a:tab pos="630238" algn="l"/>
              </a:tabLst>
              <a:defRPr/>
            </a:pPr>
            <a:r>
              <a:rPr 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ประเมินความอุดมสมบูรณ์ดิน </a:t>
            </a:r>
          </a:p>
          <a:p>
            <a:pPr marL="342900" indent="-342900" algn="thaiDist" eaLnBrk="1" hangingPunct="1">
              <a:buFont typeface="Calibri Light" pitchFamily="34" charset="0"/>
              <a:buAutoNum type="arabicPeriod"/>
              <a:tabLst>
                <a:tab pos="630238" algn="l"/>
              </a:tabLst>
              <a:defRPr/>
            </a:pPr>
            <a:r>
              <a:rPr 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การประเมินผลผลิตพืช</a:t>
            </a:r>
          </a:p>
          <a:p>
            <a:pPr marL="342900" indent="-342900" algn="thaiDist" eaLnBrk="1" hangingPunct="1">
              <a:buFont typeface="Calibri Light" pitchFamily="34" charset="0"/>
              <a:buAutoNum type="arabicPeriod"/>
              <a:tabLst>
                <a:tab pos="630238" algn="l"/>
              </a:tabLst>
              <a:defRPr/>
            </a:pPr>
            <a:r>
              <a:rPr 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ประเมินรายได้สุทธิของเกษตรกร</a:t>
            </a:r>
          </a:p>
          <a:p>
            <a:pPr marL="342900" indent="-342900" algn="thaiDist" eaLnBrk="1" hangingPunct="1">
              <a:buFont typeface="Calibri Light" pitchFamily="34" charset="0"/>
              <a:buAutoNum type="arabicPeriod"/>
              <a:tabLst>
                <a:tab pos="630238" algn="l"/>
              </a:tabLst>
              <a:defRPr/>
            </a:pPr>
            <a:r>
              <a:rPr 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ประเมินความพึงพอใจ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702" y="876975"/>
            <a:ext cx="3137098" cy="2352823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702" y="3938952"/>
            <a:ext cx="3137098" cy="2087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578480" y="1747979"/>
            <a:ext cx="6807200" cy="973161"/>
          </a:xfrm>
        </p:spPr>
        <p:txBody>
          <a:bodyPr/>
          <a:lstStyle/>
          <a:p>
            <a:pPr algn="ctr"/>
            <a:r>
              <a:rPr lang="th-TH" sz="9600" dirty="0" smtClean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ผลการดำเนินงาน</a:t>
            </a:r>
            <a:endParaRPr lang="th-TH" sz="9600" dirty="0">
              <a:solidFill>
                <a:srgbClr val="FFFF00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659" y="285096"/>
            <a:ext cx="2928491" cy="194946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466" y="2500806"/>
            <a:ext cx="2979003" cy="198309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502" y="4705941"/>
            <a:ext cx="3329361" cy="187276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5244" y="4118321"/>
            <a:ext cx="3329362" cy="187276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910" y="3153137"/>
            <a:ext cx="2535423" cy="190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056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09600" y="1132794"/>
            <a:ext cx="9652000" cy="5394613"/>
          </a:xfrm>
        </p:spPr>
        <p:txBody>
          <a:bodyPr/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2557</a:t>
            </a:r>
          </a:p>
          <a:p>
            <a:pPr lvl="1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ครอบคลุมพื้นที่ 4,000 ไร่</a:t>
            </a:r>
          </a:p>
          <a:p>
            <a:pPr lvl="1"/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ปรับรูปแปลงนาลักษณะที่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3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จำนวน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285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ไร่</a:t>
            </a:r>
          </a:p>
          <a:p>
            <a:pPr marL="292100" lvl="1" indent="0">
              <a:buNone/>
            </a:pP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เกษตรกร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4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5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ราย</a:t>
            </a: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2558</a:t>
            </a:r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lvl="1"/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ครอบคลุมพื้นที่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3,420 ไร่</a:t>
            </a:r>
          </a:p>
          <a:p>
            <a:pPr lvl="1"/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ปรับรูปแปลงนาลักษณะที่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3 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จำนวน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357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ไร่</a:t>
            </a:r>
          </a:p>
          <a:p>
            <a:pPr marL="292100" lvl="1" indent="0">
              <a:buNone/>
            </a:pP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เกษตรกร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55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ราย</a:t>
            </a:r>
          </a:p>
          <a:p>
            <a:pPr lvl="1"/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3722" y="209465"/>
            <a:ext cx="7990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1. งานจัดระบบอนุรักษ์ดินและน้ำ</a:t>
            </a:r>
            <a:endParaRPr lang="th-TH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0774" y="167262"/>
            <a:ext cx="3607672" cy="483035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3838" y="3467829"/>
            <a:ext cx="4079439" cy="30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45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>
          <a:xfrm>
            <a:off x="675249" y="2411584"/>
            <a:ext cx="9652000" cy="3032613"/>
          </a:xfrm>
        </p:spPr>
        <p:txBody>
          <a:bodyPr/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2557</a:t>
            </a:r>
          </a:p>
          <a:p>
            <a:pPr lvl="1"/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เกษตรกร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200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 ราย </a:t>
            </a: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2558</a:t>
            </a:r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lvl="1"/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เกษตรกร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200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ราย</a:t>
            </a:r>
          </a:p>
          <a:p>
            <a:pPr lvl="1"/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5249" y="371436"/>
            <a:ext cx="100021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2. ส่งเสริมการผลิต และการใช้สารอินทรีย์ลดการใช้สารเคมีทางการเกษตร</a:t>
            </a:r>
            <a:endParaRPr lang="th-TH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4345" y="4305551"/>
            <a:ext cx="3506399" cy="2334171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0462" y="1933227"/>
            <a:ext cx="3882683" cy="291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826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2557</a:t>
            </a:r>
          </a:p>
          <a:p>
            <a:pPr lvl="1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1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ศูนย์</a:t>
            </a: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2558</a:t>
            </a:r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lvl="1"/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 1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ศูนย์</a:t>
            </a:r>
          </a:p>
          <a:p>
            <a:pPr lvl="1"/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114" y="464234"/>
            <a:ext cx="10128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ศูนย์ถ่ายทอดเทคโนโลยีการพัฒนา</a:t>
            </a:r>
            <a:r>
              <a:rPr lang="th-TH" sz="5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ที่ดิน (</a:t>
            </a:r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ต่อยอด)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1334" y="1356033"/>
            <a:ext cx="5360778" cy="356762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6198" y="4055438"/>
            <a:ext cx="4360207" cy="24526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369" y="5118389"/>
            <a:ext cx="6161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นางสมบุญ  </a:t>
            </a:r>
            <a:r>
              <a:rPr lang="th-TH" sz="4000" b="1" dirty="0" err="1" smtClean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ชูพัฒน์</a:t>
            </a:r>
            <a:endParaRPr lang="th-TH" sz="4000" b="1" dirty="0" smtClean="0">
              <a:solidFill>
                <a:srgbClr val="0070C0"/>
              </a:solidFill>
              <a:latin typeface="Cordia New" pitchFamily="34" charset="-34"/>
              <a:cs typeface="Cordia New" pitchFamily="34" charset="-34"/>
            </a:endParaRPr>
          </a:p>
          <a:p>
            <a:r>
              <a:rPr lang="th-TH" sz="4000" b="1" dirty="0" smtClean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ม.</a:t>
            </a:r>
            <a:r>
              <a:rPr lang="en-US" sz="4000" b="1" dirty="0" smtClean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5 </a:t>
            </a:r>
            <a:r>
              <a:rPr lang="th-TH" sz="4000" b="1" dirty="0" smtClean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ต.ท่าฉาง อ.ท่าฉาง จ.สุราษฎร์ธานี</a:t>
            </a:r>
            <a:endParaRPr lang="th-TH" sz="4000" b="1" dirty="0">
              <a:solidFill>
                <a:srgbClr val="0070C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84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2557</a:t>
            </a:r>
          </a:p>
          <a:p>
            <a:pPr lvl="1"/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12 ราย</a:t>
            </a: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2558</a:t>
            </a:r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lvl="1"/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12 ราย</a:t>
            </a:r>
          </a:p>
          <a:p>
            <a:pPr lvl="1"/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1182" y="548640"/>
            <a:ext cx="8876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อบรมหมอดินอาสา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6276" y="2943661"/>
            <a:ext cx="4919004" cy="3689253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8280" y="1517548"/>
            <a:ext cx="4867425" cy="365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805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>
          <a:xfrm>
            <a:off x="42200" y="2162288"/>
            <a:ext cx="6049107" cy="3985293"/>
          </a:xfrm>
        </p:spPr>
        <p:txBody>
          <a:bodyPr/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2557</a:t>
            </a:r>
          </a:p>
          <a:p>
            <a:pPr lvl="1"/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จำนวน 150 ตัน ลงพื้นที่ดำเนินการปลูกข้าว พื้นที่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 100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ไร่</a:t>
            </a: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2558</a:t>
            </a:r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lvl="1"/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จำนวน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200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 ตัน 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ลงพื้นที่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ดำเนินการ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ปลูกข้าว พื้นที่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134 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ไร่</a:t>
            </a:r>
          </a:p>
          <a:p>
            <a:pPr lvl="1"/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lvl="1"/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1858" y="253219"/>
            <a:ext cx="100021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ส่งเสริมการปรับปรุงพื้นที่ดินเปรี้ยว ดินเค็มภาคใต้ (</a:t>
            </a:r>
            <a:r>
              <a:rPr lang="th-TH" sz="5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หินปูนบด)</a:t>
            </a:r>
            <a:endParaRPr lang="th-TH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8198" y="1130382"/>
            <a:ext cx="4335342" cy="3237959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3841" y="3587261"/>
            <a:ext cx="4042116" cy="303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523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สี่เหลี่ยมผืนผ้า 10"/>
          <p:cNvSpPr>
            <a:spLocks noChangeArrowheads="1"/>
          </p:cNvSpPr>
          <p:nvPr/>
        </p:nvSpPr>
        <p:spPr bwMode="auto">
          <a:xfrm>
            <a:off x="6186644" y="1460162"/>
            <a:ext cx="447136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th-TH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พื้นที่จังหวัดสุราษฎร์ธานี</a:t>
            </a:r>
            <a:br>
              <a:rPr lang="th-TH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</a:br>
            <a:r>
              <a:rPr lang="th-TH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   </a:t>
            </a:r>
            <a:r>
              <a:rPr lang="th-TH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เนื้อที่  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: </a:t>
            </a:r>
            <a:r>
              <a:rPr lang="th-TH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8,057,125 ไร่</a:t>
            </a:r>
          </a:p>
        </p:txBody>
      </p:sp>
      <p:pic>
        <p:nvPicPr>
          <p:cNvPr id="12295" name="รูปภาพ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338" y="1734018"/>
            <a:ext cx="4622800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ลูกศรโค้งลง 15"/>
          <p:cNvSpPr/>
          <p:nvPr/>
        </p:nvSpPr>
        <p:spPr>
          <a:xfrm>
            <a:off x="2808288" y="2862263"/>
            <a:ext cx="4365625" cy="619125"/>
          </a:xfrm>
          <a:prstGeom prst="curvedDownArrow">
            <a:avLst/>
          </a:prstGeom>
          <a:solidFill>
            <a:srgbClr val="E64A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4282" y="374754"/>
            <a:ext cx="9129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ทำไม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??? </a:t>
            </a:r>
            <a:r>
              <a:rPr lang="th-TH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ถึงเป็นลุ่มน้ำ</a:t>
            </a:r>
            <a:r>
              <a:rPr lang="th-TH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คลองท่า</a:t>
            </a:r>
            <a:r>
              <a:rPr lang="th-TH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เคย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8787" y="3601380"/>
            <a:ext cx="4399613" cy="2045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2557</a:t>
            </a:r>
          </a:p>
          <a:p>
            <a:pPr lvl="1"/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จำนวน 90 ตัน 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ลงพื้นที่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ดำเนินการ</a:t>
            </a:r>
          </a:p>
          <a:p>
            <a:pPr marL="292100" lvl="1" indent="0">
              <a:buNone/>
            </a:pP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ปลูกปาล์มน้ำมัน 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พื้นที่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180 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ไร่</a:t>
            </a:r>
            <a:endParaRPr lang="th-TH" sz="4000" b="1" dirty="0" smtClean="0">
              <a:solidFill>
                <a:schemeClr val="accent6">
                  <a:lumMod val="75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2558</a:t>
            </a:r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lvl="1"/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จำนวน 90 ตัน 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ลงพื้นที่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ดำเนินการ</a:t>
            </a:r>
          </a:p>
          <a:p>
            <a:pPr marL="292100" lvl="1" indent="0">
              <a:buNone/>
            </a:pP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ปลูกปาล์มน้ำมัน 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พื้นที่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180 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ไร่</a:t>
            </a:r>
            <a:endParaRPr lang="th-TH" sz="4000" b="1" dirty="0" smtClean="0">
              <a:solidFill>
                <a:schemeClr val="accent6">
                  <a:lumMod val="75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lvl="1"/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452" y="633046"/>
            <a:ext cx="1015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6. ส่งเสริมการปรับปรุงพื้นที่ดินกรด </a:t>
            </a:r>
            <a:r>
              <a:rPr lang="th-TH" sz="5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(</a:t>
            </a:r>
            <a:r>
              <a:rPr lang="th-TH" sz="5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โดโลไมท์</a:t>
            </a:r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)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4345" y="3915397"/>
            <a:ext cx="3559125" cy="2658221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0912" y="142662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821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2557</a:t>
            </a:r>
          </a:p>
          <a:p>
            <a:pPr lvl="1"/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จำนวน 400 ไร่</a:t>
            </a:r>
          </a:p>
          <a:p>
            <a:pPr marL="292100" lvl="1" indent="0">
              <a:buNone/>
            </a:pP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ลงพื้นที่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ดำเนินการ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ปลูกข้าว</a:t>
            </a:r>
            <a:endParaRPr lang="th-TH" sz="4000" b="1" dirty="0" smtClean="0">
              <a:solidFill>
                <a:schemeClr val="accent6">
                  <a:lumMod val="75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2558</a:t>
            </a:r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lvl="1"/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จำนวน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1,0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00 ไร่</a:t>
            </a:r>
          </a:p>
          <a:p>
            <a:pPr marL="292100" lvl="1" indent="0">
              <a:buNone/>
            </a:pP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ลง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พื้นที่ปลูกข้าว และพื้นที่จัดระบบฯ</a:t>
            </a:r>
          </a:p>
          <a:p>
            <a:pPr lvl="1"/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098" y="633046"/>
            <a:ext cx="10677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ส่งเสริมการปลูกพืชปุ๋ยสดปรับปรุงบำรุงดิน (ปอ</a:t>
            </a:r>
            <a:r>
              <a:rPr lang="th-TH" sz="5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เทือง</a:t>
            </a:r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5495" y="1556376"/>
            <a:ext cx="3579744" cy="2684808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2149" y="3489151"/>
            <a:ext cx="4820381" cy="321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639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2557</a:t>
            </a:r>
          </a:p>
          <a:p>
            <a:pPr lvl="1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4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กลุ่ม</a:t>
            </a: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2558</a:t>
            </a:r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lvl="1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4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กลุ่ม</a:t>
            </a:r>
          </a:p>
          <a:p>
            <a:pPr lvl="1"/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046" y="647114"/>
            <a:ext cx="10227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พัฒนาต่อยอด</a:t>
            </a:r>
            <a:r>
              <a:rPr lang="th-TH" sz="5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กลุ่มเกษตรกรที่เข้ม</a:t>
            </a:r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แข็ง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2862" y="1570444"/>
            <a:ext cx="4024532" cy="402453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8408" y="2827606"/>
            <a:ext cx="4783015" cy="358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66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2557</a:t>
            </a:r>
          </a:p>
          <a:p>
            <a:pPr lvl="1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200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ราย</a:t>
            </a: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2558</a:t>
            </a:r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lvl="1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200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ราย</a:t>
            </a:r>
          </a:p>
          <a:p>
            <a:pPr lvl="1"/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385" y="618978"/>
            <a:ext cx="10199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คลินิกเกษตรเคลื่อนที่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1436" y="2968282"/>
            <a:ext cx="5302847" cy="3535231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8671" y="1542308"/>
            <a:ext cx="4790384" cy="319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67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2557</a:t>
            </a:r>
          </a:p>
          <a:p>
            <a:pPr lvl="1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2 จุด</a:t>
            </a: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2558</a:t>
            </a:r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lvl="1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1</a:t>
            </a:r>
            <a:r>
              <a:rPr lang="th-TH" sz="40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จุด</a:t>
            </a:r>
          </a:p>
          <a:p>
            <a:pPr lvl="1"/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lvl="1"/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2526" y="359778"/>
            <a:ext cx="1015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ปุ๋ยหมักสูตรพระราชทานสมเด็จพระเทพฯ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0261" y="1556375"/>
            <a:ext cx="4433485" cy="33251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0843" y="5120640"/>
            <a:ext cx="6499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กลุ่มเกษตรกรเข้มแข็ง  บ้านดอนใหญ่</a:t>
            </a:r>
          </a:p>
          <a:p>
            <a:r>
              <a:rPr lang="th-TH" sz="3600" b="1" dirty="0" smtClean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ม.</a:t>
            </a:r>
            <a:r>
              <a:rPr lang="en-US" sz="3600" b="1" dirty="0" smtClean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7 </a:t>
            </a:r>
            <a:r>
              <a:rPr lang="th-TH" sz="3600" b="1" dirty="0" smtClean="0">
                <a:solidFill>
                  <a:srgbClr val="0070C0"/>
                </a:solidFill>
                <a:latin typeface="Cordia New" pitchFamily="34" charset="-34"/>
                <a:cs typeface="Cordia New" pitchFamily="34" charset="-34"/>
              </a:rPr>
              <a:t>ต.คลองไทร  อ.ท่าฉาง จ.สุราษฎร์ธานี</a:t>
            </a:r>
            <a:endParaRPr lang="th-TH" sz="3600" b="1" dirty="0">
              <a:solidFill>
                <a:srgbClr val="0070C0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9638" y="2743200"/>
            <a:ext cx="4743157" cy="35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194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 2557</a:t>
            </a:r>
          </a:p>
          <a:p>
            <a:pPr lvl="1"/>
            <a:r>
              <a:rPr lang="th-TH" sz="36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 100,000 </a:t>
            </a:r>
            <a:r>
              <a:rPr lang="th-TH" sz="36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กล้า</a:t>
            </a:r>
          </a:p>
          <a:p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ปี2558</a:t>
            </a:r>
          </a:p>
          <a:p>
            <a:pPr lvl="1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2</a:t>
            </a:r>
            <a:r>
              <a:rPr lang="th-TH" sz="36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00,000 กล้า</a:t>
            </a:r>
          </a:p>
          <a:p>
            <a:pPr lvl="1"/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385" y="675249"/>
            <a:ext cx="10128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11. หญ้าแฝก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1126" y="377353"/>
            <a:ext cx="3368406" cy="5988277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6529" y="219156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308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397"/>
          <p:cNvSpPr>
            <a:spLocks noChangeArrowheads="1"/>
          </p:cNvSpPr>
          <p:nvPr/>
        </p:nvSpPr>
        <p:spPr bwMode="auto">
          <a:xfrm>
            <a:off x="429683" y="122843"/>
            <a:ext cx="10332101" cy="65821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6096001" y="5264150"/>
            <a:ext cx="69130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h-TH"/>
          </a:p>
        </p:txBody>
      </p:sp>
      <p:sp>
        <p:nvSpPr>
          <p:cNvPr id="17" name="Text Box 64"/>
          <p:cNvSpPr txBox="1">
            <a:spLocks noChangeArrowheads="1"/>
          </p:cNvSpPr>
          <p:nvPr/>
        </p:nvSpPr>
        <p:spPr bwMode="auto">
          <a:xfrm>
            <a:off x="429684" y="224887"/>
            <a:ext cx="1033210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th-TH" sz="3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ตัวอย่าง....ต้นทุน</a:t>
            </a:r>
            <a:r>
              <a:rPr lang="th-TH" sz="3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และผลตอบแทนจา</a:t>
            </a:r>
            <a:r>
              <a:rPr lang="th-TH" sz="3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กกิจกรรมพัฒนาที่ดิน</a:t>
            </a:r>
            <a:endParaRPr lang="th-TH" sz="3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48133" name="Text Box 67"/>
          <p:cNvSpPr txBox="1">
            <a:spLocks noChangeArrowheads="1"/>
          </p:cNvSpPr>
          <p:nvPr/>
        </p:nvSpPr>
        <p:spPr bwMode="auto">
          <a:xfrm>
            <a:off x="429684" y="866198"/>
            <a:ext cx="1033210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b="1" dirty="0">
                <a:solidFill>
                  <a:schemeClr val="accent6">
                    <a:lumMod val="75000"/>
                  </a:schemeClr>
                </a:solidFill>
              </a:rPr>
              <a:t>แปลงนางสาวสุรินทร์ โมอ่อน 28/2 ม.3 ต.ศรีวิชัย อ.</a:t>
            </a:r>
            <a:r>
              <a:rPr lang="th-TH" b="1" dirty="0" err="1">
                <a:solidFill>
                  <a:schemeClr val="accent6">
                    <a:lumMod val="75000"/>
                  </a:schemeClr>
                </a:solidFill>
              </a:rPr>
              <a:t>พุนพิน</a:t>
            </a:r>
            <a:r>
              <a:rPr lang="th-TH" b="1" dirty="0">
                <a:solidFill>
                  <a:schemeClr val="accent6">
                    <a:lumMod val="75000"/>
                  </a:schemeClr>
                </a:solidFill>
              </a:rPr>
              <a:t> จ.สุราษฎร์ธานี</a:t>
            </a:r>
          </a:p>
        </p:txBody>
      </p:sp>
      <p:graphicFrame>
        <p:nvGraphicFramePr>
          <p:cNvPr id="19" name="Group 43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xmlns="" val="927741414"/>
              </p:ext>
            </p:extLst>
          </p:nvPr>
        </p:nvGraphicFramePr>
        <p:xfrm>
          <a:off x="346354" y="1390073"/>
          <a:ext cx="11414885" cy="4223385"/>
        </p:xfrm>
        <a:graphic>
          <a:graphicData uri="http://schemas.openxmlformats.org/drawingml/2006/table">
            <a:tbl>
              <a:tblPr/>
              <a:tblGrid>
                <a:gridCol w="2621200"/>
                <a:gridCol w="1070535"/>
                <a:gridCol w="1009362"/>
                <a:gridCol w="1269349"/>
                <a:gridCol w="1131709"/>
                <a:gridCol w="1039949"/>
                <a:gridCol w="1284644"/>
                <a:gridCol w="1988137"/>
              </a:tblGrid>
              <a:tr h="70319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รายการ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ปีการผลิต  2555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ปีการผลิต  2556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ปีการผลิต  2557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9859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ฝรั่ง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บวบ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ถั่วฝักยาว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ฝรั่ง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บวบ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ถั่วฝักยาว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ฝรั่ง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9859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</a:t>
                      </a: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.ต้นทุนเงินสด  (บาท/ไร่)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19,945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11,370</a:t>
                      </a: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11,815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31,000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11,370</a:t>
                      </a: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11,815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32,500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2</a:t>
                      </a: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.ผลผลิต (กก./ไร่)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270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1,740</a:t>
                      </a: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1,635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5,450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1,740</a:t>
                      </a: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1,635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6,050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3</a:t>
                      </a: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.ราคาผลผลิต (บาท/กก.)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14</a:t>
                      </a: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16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20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14</a:t>
                      </a: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16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22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4</a:t>
                      </a: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.มูลค่าผลผลิต (บาท/ไร่)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5,940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24,360</a:t>
                      </a: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26,160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109,000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24,360</a:t>
                      </a: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26,160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133,100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5</a:t>
                      </a: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.กำไร (บาท/ไร่)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-14,005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12,990</a:t>
                      </a: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14,345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78,000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12,990</a:t>
                      </a: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14,345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100,600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6. </a:t>
                      </a: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กำไรสุทธิ </a:t>
                      </a: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(บาท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/</a:t>
                      </a: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ไร่)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1920" marR="12192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13,330</a:t>
                      </a: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105,335</a:t>
                      </a: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marL="120000" marR="12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100,600</a:t>
                      </a:r>
                    </a:p>
                  </a:txBody>
                  <a:tcPr marL="120000" marR="12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48176" name="TextBox 8"/>
          <p:cNvSpPr txBox="1">
            <a:spLocks noChangeArrowheads="1"/>
          </p:cNvSpPr>
          <p:nvPr/>
        </p:nvSpPr>
        <p:spPr bwMode="auto">
          <a:xfrm>
            <a:off x="261734" y="5787370"/>
            <a:ext cx="10668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หมายเหตุ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: </a:t>
            </a:r>
            <a:r>
              <a:rPr lang="th-TH" sz="24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ใช้แรงงานในครอบครัว </a:t>
            </a:r>
            <a:r>
              <a:rPr lang="th-TH" sz="24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ปลูก</a:t>
            </a:r>
            <a:r>
              <a:rPr lang="th-TH" sz="24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ปาล์มน้ำมันแต่น้ำท่วม ปี 2554 ปาล์มน้ำมันเสียหายทั้งหมด </a:t>
            </a:r>
            <a:r>
              <a:rPr lang="th-TH" sz="24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เกษตรกร</a:t>
            </a:r>
            <a:r>
              <a:rPr lang="th-TH" sz="2400" b="1" dirty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จึงปลูกฝรั่ง</a:t>
            </a:r>
            <a:r>
              <a:rPr lang="th-TH" sz="2400" b="1" dirty="0" smtClean="0">
                <a:solidFill>
                  <a:schemeClr val="accent6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ทดแทนและปลูกผัก</a:t>
            </a:r>
            <a:endParaRPr lang="th-TH" sz="2400" b="1" dirty="0">
              <a:solidFill>
                <a:schemeClr val="accent6">
                  <a:lumMod val="75000"/>
                </a:schemeClr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766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4355" y="2566229"/>
            <a:ext cx="9256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สรุป</a:t>
            </a:r>
            <a:endParaRPr lang="th-TH" sz="6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ตัวแทนเนื้อหา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3102" y="112540"/>
            <a:ext cx="7957640" cy="3699803"/>
          </a:xfrm>
        </p:spPr>
      </p:pic>
      <p:sp>
        <p:nvSpPr>
          <p:cNvPr id="7" name="TextBox 6"/>
          <p:cNvSpPr txBox="1"/>
          <p:nvPr/>
        </p:nvSpPr>
        <p:spPr>
          <a:xfrm>
            <a:off x="668947" y="3641377"/>
            <a:ext cx="99570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1. </a:t>
            </a:r>
            <a:r>
              <a:rPr lang="th-TH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แผน</a:t>
            </a:r>
            <a:r>
              <a:rPr 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แม่บทงานพัฒนา</a:t>
            </a:r>
            <a:r>
              <a:rPr lang="th-TH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ที่ดินสามารถแก้ปัญหาทรัพยากรดินในพื้นที่</a:t>
            </a:r>
            <a:r>
              <a:rPr 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ลุ่มน้ำคลองท่าเคย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r>
              <a:rPr lang="th-TH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2. กิจกรรมงานพัฒนาที่ดินได้รับการยอมรับจากเกษตรกร</a:t>
            </a:r>
            <a:endParaRPr lang="th-TH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r>
              <a:rPr lang="th-TH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3. </a:t>
            </a:r>
            <a:r>
              <a:rPr lang="th-TH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เขตพัฒนาที่ดินลุ่มน้ำคลองท่าเคยสามารถพัฒนาเป็นจุด</a:t>
            </a:r>
            <a:r>
              <a:rPr 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ดูงานพัฒนา</a:t>
            </a:r>
            <a:r>
              <a:rPr lang="th-TH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ที่ดินได้ 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endParaRPr lang="th-TH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41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ชื่อเรื่อง 1"/>
          <p:cNvSpPr>
            <a:spLocks noGrp="1"/>
          </p:cNvSpPr>
          <p:nvPr>
            <p:ph type="title"/>
          </p:nvPr>
        </p:nvSpPr>
        <p:spPr>
          <a:xfrm>
            <a:off x="567397" y="589719"/>
            <a:ext cx="9652000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sz="8800" dirty="0" smtClean="0">
                <a:solidFill>
                  <a:srgbClr val="FFFF00"/>
                </a:solidFill>
              </a:rPr>
              <a:t>ขอบคุณค่ะ</a:t>
            </a:r>
          </a:p>
        </p:txBody>
      </p:sp>
      <p:pic>
        <p:nvPicPr>
          <p:cNvPr id="34819" name="ตัวแทนเนื้อหา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2845" y="1732719"/>
            <a:ext cx="511175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รูปภาพ 3" descr="แผนที่ดินเปรี้ยวจังหวัดสุราษฎร์ธานี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05" t="6476" r="39304" b="5905"/>
          <a:stretch>
            <a:fillRect/>
          </a:stretch>
        </p:blipFill>
        <p:spPr bwMode="auto">
          <a:xfrm>
            <a:off x="330200" y="185738"/>
            <a:ext cx="4767263" cy="66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9538" y="12053"/>
            <a:ext cx="6904037" cy="68634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h-TH" sz="4000" b="1" dirty="0">
                <a:solidFill>
                  <a:srgbClr val="00FF00"/>
                </a:solidFill>
                <a:latin typeface="Cordia New" pitchFamily="34" charset="-34"/>
                <a:cs typeface="Cordia New" pitchFamily="34" charset="-34"/>
              </a:rPr>
              <a:t>ปัญหาดิน</a:t>
            </a:r>
            <a:r>
              <a:rPr lang="th-TH" sz="4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th-TH" sz="40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- ดินเปรี้ยว </a:t>
            </a:r>
            <a:r>
              <a:rPr lang="en-US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: </a:t>
            </a:r>
            <a:r>
              <a:rPr lang="en-GB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249,339 </a:t>
            </a:r>
            <a: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ไร่ </a:t>
            </a:r>
            <a:r>
              <a:rPr lang="en-GB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3.05 </a:t>
            </a:r>
            <a:r>
              <a:rPr lang="en-US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%</a:t>
            </a:r>
            <a:r>
              <a:rPr lang="th-TH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th-TH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- ดินที่มีความลาดชันสูง </a:t>
            </a:r>
            <a:r>
              <a:rPr lang="en-US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: </a:t>
            </a:r>
            <a:r>
              <a:rPr lang="en-GB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2,902,759 </a:t>
            </a:r>
            <a:r>
              <a:rPr lang="th-TH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ไร่ </a:t>
            </a:r>
            <a:r>
              <a:rPr lang="en-GB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35.51</a:t>
            </a:r>
            <a:r>
              <a:rPr lang="th-TH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% </a:t>
            </a:r>
            <a:r>
              <a:rPr lang="th-TH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th-TH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- ดินตื้น</a:t>
            </a:r>
            <a:r>
              <a:rPr lang="en-US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 : </a:t>
            </a:r>
            <a:r>
              <a:rPr lang="en-GB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109,539 </a:t>
            </a:r>
            <a:r>
              <a:rPr lang="th-TH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ไร่ </a:t>
            </a:r>
            <a:r>
              <a:rPr lang="en-GB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1.34 </a:t>
            </a:r>
            <a:r>
              <a:rPr lang="en-US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% </a:t>
            </a:r>
            <a:r>
              <a:rPr lang="th-TH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/>
            </a:r>
            <a:br>
              <a:rPr lang="th-TH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- ดินทราย</a:t>
            </a:r>
            <a:r>
              <a:rPr lang="en-US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 : </a:t>
            </a:r>
            <a:r>
              <a:rPr lang="en-GB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58,690 </a:t>
            </a:r>
            <a:r>
              <a:rPr lang="th-TH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ไร่ </a:t>
            </a:r>
            <a:r>
              <a:rPr lang="en-GB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0.72 </a:t>
            </a:r>
            <a:r>
              <a:rPr lang="en-US" sz="40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%</a:t>
            </a:r>
          </a:p>
          <a:p>
            <a:pPr>
              <a:defRPr/>
            </a:pPr>
            <a:r>
              <a:rPr lang="th-TH" sz="4000" b="1" dirty="0" smtClean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นำ</a:t>
            </a:r>
            <a: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ข้อมูลดินเปรี้ยววิเคราะห์ร่วมกับขอบเขตลุ่มน้ำ</a:t>
            </a:r>
          </a:p>
          <a:p>
            <a:pPr>
              <a:defRPr/>
            </a:pPr>
            <a: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- ปัญหาดินเปรี้ยว ส่วนใหญ่อยู่พื้นที่</a:t>
            </a:r>
          </a:p>
          <a:p>
            <a:pPr>
              <a:defRPr/>
            </a:pPr>
            <a: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	ลุ่มน้ำหลักแม่น้ำตาปี</a:t>
            </a:r>
          </a:p>
          <a:p>
            <a:pPr>
              <a:defRPr/>
            </a:pPr>
            <a: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	ลุ่มน้ำสาขาแม่น้ำตาปี</a:t>
            </a:r>
            <a:r>
              <a:rPr lang="th-TH" sz="4000" b="1" dirty="0" smtClean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ตอนล่าง</a:t>
            </a:r>
            <a:endParaRPr lang="th-TH" sz="4000" dirty="0">
              <a:solidFill>
                <a:srgbClr val="FFFF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รูปภาพ 1" descr="แผนที่ทรัพยากรดิน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03" t="13142" r="6396" b="12190"/>
          <a:stretch>
            <a:fillRect/>
          </a:stretch>
        </p:blipFill>
        <p:spPr bwMode="auto">
          <a:xfrm>
            <a:off x="617538" y="1241425"/>
            <a:ext cx="10799762" cy="529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ชื่อเรื่อง 1"/>
          <p:cNvSpPr>
            <a:spLocks noGrp="1"/>
          </p:cNvSpPr>
          <p:nvPr>
            <p:ph type="ctrTitle"/>
          </p:nvPr>
        </p:nvSpPr>
        <p:spPr>
          <a:xfrm>
            <a:off x="773113" y="5192713"/>
            <a:ext cx="5859462" cy="10668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th-TH" sz="4400" smtClean="0">
                <a:solidFill>
                  <a:srgbClr val="0404F6"/>
                </a:solidFill>
                <a:latin typeface="Cordia New" pitchFamily="34" charset="-34"/>
                <a:cs typeface="Cordia New" pitchFamily="34" charset="-34"/>
              </a:rPr>
              <a:t>พื้นที่ดินเปรี้ยว </a:t>
            </a:r>
            <a:r>
              <a:rPr lang="en-GB" sz="4400" smtClean="0">
                <a:solidFill>
                  <a:srgbClr val="0404F6"/>
                </a:solidFill>
                <a:latin typeface="Cordia New" pitchFamily="34" charset="-34"/>
                <a:cs typeface="Cordia New" pitchFamily="34" charset="-34"/>
              </a:rPr>
              <a:t>37,540 </a:t>
            </a:r>
            <a:r>
              <a:rPr lang="th-TH" sz="4400" smtClean="0">
                <a:solidFill>
                  <a:srgbClr val="0404F6"/>
                </a:solidFill>
                <a:latin typeface="Cordia New" pitchFamily="34" charset="-34"/>
                <a:cs typeface="Cordia New" pitchFamily="34" charset="-34"/>
              </a:rPr>
              <a:t>ไร่ </a:t>
            </a:r>
            <a:br>
              <a:rPr lang="th-TH" sz="4400" smtClean="0">
                <a:solidFill>
                  <a:srgbClr val="0404F6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4400" smtClean="0">
                <a:solidFill>
                  <a:srgbClr val="0404F6"/>
                </a:solidFill>
                <a:latin typeface="Cordia New" pitchFamily="34" charset="-34"/>
                <a:cs typeface="Cordia New" pitchFamily="34" charset="-34"/>
              </a:rPr>
              <a:t>คิดเป็น </a:t>
            </a:r>
            <a:r>
              <a:rPr lang="en-GB" sz="4400" smtClean="0">
                <a:solidFill>
                  <a:srgbClr val="0404F6"/>
                </a:solidFill>
                <a:latin typeface="Cordia New" pitchFamily="34" charset="-34"/>
                <a:cs typeface="Cordia New" pitchFamily="34" charset="-34"/>
              </a:rPr>
              <a:t>45.24 %</a:t>
            </a:r>
            <a:endParaRPr lang="th-TH" sz="4400" smtClean="0">
              <a:solidFill>
                <a:srgbClr val="0404F6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3830560" y="116435"/>
            <a:ext cx="80629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แผนที่ทรัพยากรดิน ลุ่มน้ำคลองท่าเคย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089" y="1441560"/>
            <a:ext cx="10047889" cy="4846638"/>
          </a:xfrm>
        </p:spPr>
        <p:txBody>
          <a:bodyPr/>
          <a:lstStyle/>
          <a:p>
            <a:pPr algn="thaiDist"/>
            <a:r>
              <a:rPr lang="th-TH" sz="4000" b="1" dirty="0" smtClean="0">
                <a:solidFill>
                  <a:schemeClr val="accent5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เพื่อเฉลิม</a:t>
            </a:r>
            <a:r>
              <a:rPr lang="th-TH" sz="4000" b="1" dirty="0" smtClean="0">
                <a:solidFill>
                  <a:schemeClr val="accent5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พระเกียรติสมเด็จพระเทพรัตนราชสุดาฯ สยามบรมราชกุมารี มีพระชนมายุครบ 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60 </a:t>
            </a:r>
            <a:r>
              <a:rPr lang="th-TH" sz="4000" b="1" dirty="0" smtClean="0">
                <a:solidFill>
                  <a:schemeClr val="accent5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พรรษาในวันที่ 2 เมษายน 2558</a:t>
            </a:r>
            <a:endParaRPr lang="en-US" sz="4000" b="1" dirty="0" smtClean="0">
              <a:solidFill>
                <a:schemeClr val="accent5">
                  <a:lumMod val="75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4000" b="1" dirty="0" smtClean="0">
                <a:solidFill>
                  <a:schemeClr val="accent5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เพื่อ</a:t>
            </a:r>
            <a:r>
              <a:rPr lang="th-TH" sz="4000" b="1" dirty="0" smtClean="0">
                <a:solidFill>
                  <a:schemeClr val="accent5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จัดทำแผนแม่บท และแผนการดำเนินงานพัฒนาที่ดิน นำไปสู่งานบูรณาการร่วมกับหน่วยงานอื่น เป็นการแก้ปัญหาในพื้นที่ลุ่มน้ำอย่างยังยืน</a:t>
            </a:r>
            <a:endParaRPr lang="en-US" sz="4000" b="1" dirty="0" smtClean="0">
              <a:solidFill>
                <a:schemeClr val="accent5">
                  <a:lumMod val="75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4000" b="1" dirty="0" smtClean="0">
                <a:solidFill>
                  <a:schemeClr val="accent5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เพื่อ</a:t>
            </a:r>
            <a:r>
              <a:rPr lang="th-TH" sz="4000" b="1" dirty="0" smtClean="0">
                <a:solidFill>
                  <a:schemeClr val="accent5">
                    <a:lumMod val="75000"/>
                  </a:schemeClr>
                </a:solidFill>
                <a:latin typeface="Cordia New" pitchFamily="34" charset="-34"/>
                <a:cs typeface="Cordia New" pitchFamily="34" charset="-34"/>
              </a:rPr>
              <a:t>จัดทำแปลงสาธิต และศูนย์เรียนรู้งานพัฒนาที่ดินขนาดใหญ่</a:t>
            </a:r>
            <a:endParaRPr lang="en-US" sz="4000" b="1" dirty="0" smtClean="0">
              <a:solidFill>
                <a:schemeClr val="accent5">
                  <a:lumMod val="75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algn="thaiDist"/>
            <a:endParaRPr lang="th-TH" sz="4000" b="1" dirty="0">
              <a:solidFill>
                <a:schemeClr val="accent5">
                  <a:lumMod val="75000"/>
                </a:schemeClr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3683" y="462455"/>
            <a:ext cx="7420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วัตถุประสงค์</a:t>
            </a:r>
            <a:endParaRPr lang="th-TH" sz="5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แผนที่ลุ่มน้ำคลองท่าเค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1" t="8414" r="30573" b="26039"/>
          <a:stretch>
            <a:fillRect/>
          </a:stretch>
        </p:blipFill>
        <p:spPr bwMode="auto">
          <a:xfrm>
            <a:off x="188670" y="565528"/>
            <a:ext cx="7644984" cy="554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ชื่อเรื่อง 1"/>
          <p:cNvSpPr txBox="1">
            <a:spLocks/>
          </p:cNvSpPr>
          <p:nvPr/>
        </p:nvSpPr>
        <p:spPr bwMode="auto">
          <a:xfrm>
            <a:off x="8358188" y="5003800"/>
            <a:ext cx="354171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th-TH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เนื้อที่ 82</a:t>
            </a:r>
            <a:r>
              <a:rPr lang="en-GB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,979 </a:t>
            </a:r>
            <a:r>
              <a:rPr lang="th-TH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ไร่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60788" y="1019331"/>
            <a:ext cx="36015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- 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ลุ่มน้ำคลองท่าเคย </a:t>
            </a:r>
            <a:b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- 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ลุ่มน้ำสาขาแม่น้ำ</a:t>
            </a:r>
            <a:b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</a:b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ตาปีตอนล่าง 2206</a:t>
            </a:r>
            <a:b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- 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ลุ่มน้ำหลักแม่น้ำตาปี รหัส 22 </a:t>
            </a:r>
            <a:endParaRPr lang="th-TH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แผนที่ขอบเขตลุ่มน้ำคลองท่าเค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7" t="16698" r="32870" b="14767"/>
          <a:stretch>
            <a:fillRect/>
          </a:stretch>
        </p:blipFill>
        <p:spPr bwMode="auto">
          <a:xfrm>
            <a:off x="425377" y="491380"/>
            <a:ext cx="7453312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9260" y="531440"/>
            <a:ext cx="36857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ครอบคลุมพื้นที่</a:t>
            </a:r>
            <a:b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-</a:t>
            </a:r>
            <a:r>
              <a:rPr lang="en-US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ตำบลท่าฉาง </a:t>
            </a:r>
            <a:b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- ตำบลคลองไทร </a:t>
            </a:r>
            <a:b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- ตำบลท่าเคย </a:t>
            </a:r>
            <a:b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อำเภอท่าฉาง </a:t>
            </a:r>
            <a:b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และบางส่วนของ </a:t>
            </a:r>
            <a:b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- ตำบลลีเล็ด </a:t>
            </a:r>
            <a:b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- ตำบลศรีวิชัย </a:t>
            </a:r>
            <a:b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</a:br>
            <a:r>
              <a:rPr lang="th-TH" sz="4000" b="1" dirty="0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อำเภอ</a:t>
            </a:r>
            <a:r>
              <a:rPr lang="th-TH" sz="4000" b="1" dirty="0" err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พุนพิน</a:t>
            </a:r>
            <a:endParaRPr lang="th-TH" sz="4000" b="1" dirty="0">
              <a:latin typeface="Cordia New" pitchFamily="34" charset="-34"/>
              <a:cs typeface="Cordia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47514" y="1621280"/>
            <a:ext cx="1129506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r>
              <a:rPr 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- ข้อมูลทรัพยากรดิน การใช้ประโยชน์ที่ดิน ถือครอง </a:t>
            </a:r>
            <a:r>
              <a:rPr lang="th-TH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                   เศรษฐกิจ</a:t>
            </a:r>
            <a:r>
              <a:rPr 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และ</a:t>
            </a:r>
            <a:r>
              <a:rPr lang="th-TH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สังคม  มาตรา</a:t>
            </a:r>
            <a:r>
              <a:rPr 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ส่วน</a:t>
            </a:r>
            <a:r>
              <a:rPr lang="en-GB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1 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: 25,000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</a:br>
            <a:r>
              <a:rPr 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- ข้อมูลทรัพยากรป่าไม้ และน้ำ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มาตราส่วน </a:t>
            </a:r>
            <a:r>
              <a:rPr lang="en-GB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1 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: 50,000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- </a:t>
            </a:r>
            <a:r>
              <a:rPr 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วิเคราะห์ </a:t>
            </a:r>
            <a:r>
              <a:rPr lang="en-GB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SWOT </a:t>
            </a:r>
            <a:r>
              <a:rPr 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(จุดแข็ง จุดอ่อน โอกาส และอุปสรรค)</a:t>
            </a:r>
          </a:p>
          <a:p>
            <a:r>
              <a:rPr 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- จัดทำแผนการใช้ที่ดิน </a:t>
            </a:r>
            <a:r>
              <a:rPr lang="th-TH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ระยะเวลาดำเนินการ ปี 2557-2561</a:t>
            </a:r>
            <a:r>
              <a:rPr 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/>
            </a:r>
            <a:br>
              <a:rPr 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</a:br>
            <a:r>
              <a:rPr 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- คัดเลือกพื้นที่ดำเนินการ จัดทำข้อมูล มาตราส่วน </a:t>
            </a:r>
            <a:r>
              <a:rPr lang="en-GB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1 : 4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,</a:t>
            </a:r>
            <a:r>
              <a:rPr lang="en-GB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000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516" y="350784"/>
            <a:ext cx="5793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การดำเนินงาน</a:t>
            </a:r>
            <a:endParaRPr lang="th-TH" sz="5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559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60413" y="1631950"/>
            <a:ext cx="10515600" cy="4351338"/>
          </a:xfrm>
        </p:spPr>
        <p:txBody>
          <a:bodyPr/>
          <a:lstStyle/>
          <a:p>
            <a:r>
              <a:rPr lang="th-TH" sz="4800" b="1" dirty="0" smtClean="0">
                <a:solidFill>
                  <a:srgbClr val="7030A0"/>
                </a:solidFill>
                <a:latin typeface="Cordia New" pitchFamily="34" charset="-34"/>
                <a:cs typeface="Cordia New" pitchFamily="34" charset="-34"/>
              </a:rPr>
              <a:t>พื้นที่ ต้นน้ำ</a:t>
            </a:r>
          </a:p>
          <a:p>
            <a:pPr lvl="1"/>
            <a:r>
              <a:rPr lang="th-TH" sz="4400" b="1" dirty="0" smtClean="0">
                <a:solidFill>
                  <a:srgbClr val="7030A0"/>
                </a:solidFill>
                <a:latin typeface="Cordia New" pitchFamily="34" charset="-34"/>
                <a:cs typeface="Cordia New" pitchFamily="34" charset="-34"/>
              </a:rPr>
              <a:t>ขาดแคลนทรัพยากรน้ำ</a:t>
            </a:r>
          </a:p>
          <a:p>
            <a:r>
              <a:rPr lang="th-TH" sz="4800" b="1" dirty="0" smtClean="0">
                <a:solidFill>
                  <a:srgbClr val="7030A0"/>
                </a:solidFill>
                <a:latin typeface="Cordia New" pitchFamily="34" charset="-34"/>
                <a:cs typeface="Cordia New" pitchFamily="34" charset="-34"/>
              </a:rPr>
              <a:t>พื้นที่ กลางน้ำ</a:t>
            </a:r>
          </a:p>
          <a:p>
            <a:pPr lvl="1"/>
            <a:r>
              <a:rPr lang="th-TH" sz="4400" b="1" dirty="0" smtClean="0">
                <a:solidFill>
                  <a:srgbClr val="7030A0"/>
                </a:solidFill>
                <a:latin typeface="Cordia New" pitchFamily="34" charset="-34"/>
                <a:cs typeface="Cordia New" pitchFamily="34" charset="-34"/>
              </a:rPr>
              <a:t>ปัญหาดินเปรี้ยว</a:t>
            </a:r>
          </a:p>
          <a:p>
            <a:r>
              <a:rPr lang="th-TH" sz="4800" b="1" dirty="0" smtClean="0">
                <a:solidFill>
                  <a:srgbClr val="7030A0"/>
                </a:solidFill>
                <a:latin typeface="Cordia New" pitchFamily="34" charset="-34"/>
                <a:cs typeface="Cordia New" pitchFamily="34" charset="-34"/>
              </a:rPr>
              <a:t>พื้นที่ ปลายน้ำ</a:t>
            </a:r>
          </a:p>
          <a:p>
            <a:pPr lvl="1"/>
            <a:r>
              <a:rPr lang="th-TH" sz="4400" b="1" dirty="0" smtClean="0">
                <a:solidFill>
                  <a:srgbClr val="7030A0"/>
                </a:solidFill>
                <a:latin typeface="Cordia New" pitchFamily="34" charset="-34"/>
                <a:cs typeface="Cordia New" pitchFamily="34" charset="-34"/>
              </a:rPr>
              <a:t>ปัญหาระบบนิเวศปลายน้ำเสื่อมโทรม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4852" y="389744"/>
            <a:ext cx="10942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วิเคราะห์ปัญหา และหาแนวทางการแก้ปัญหา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อุดมสมบูรณ์">
  <a:themeElements>
    <a:clrScheme name="อุดมสมบูรณ์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อุดมสมบูรณ์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อุดมสมบูรณ์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อุดมสมบูรณ์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1590</TotalTime>
  <Words>790</Words>
  <Application>Microsoft Office PowerPoint</Application>
  <PresentationFormat>Custom</PresentationFormat>
  <Paragraphs>188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อุดมสมบูรณ์</vt:lpstr>
      <vt:lpstr> โครงการ 60 พรรษา สยามบรมราชกุมารี  60 เขตปฐพี พัฒนาอย่างยั่งยืน  เขตพัฒนาที่ดินลุ่มน้ำคลองท่าเคย ลุ่มน้ำสาขาแม่น้ำตาปีตอนล่าง ลุ่มน้ำหลักแม่น้ำตาปี </vt:lpstr>
      <vt:lpstr>Slide 2</vt:lpstr>
      <vt:lpstr>Slide 3</vt:lpstr>
      <vt:lpstr>พื้นที่ดินเปรี้ยว 37,540 ไร่  คิดเป็น 45.24 %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การติดตามและประเมินผล</vt:lpstr>
      <vt:lpstr>ผลการดำเนินงาน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ขอบคุณค่ะ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ลุ่มน้ำคลองท่าเคย  ลุ่มน้ำสาขาแม่น้ำตาปีตอนล่าง (รหัส 2206)  ลุ่มน้ำหลักแม่น้ำตาปี (22)  เนื้อที่ 82,979ไร่</dc:title>
  <dc:creator>User</dc:creator>
  <cp:lastModifiedBy>BUSINESS</cp:lastModifiedBy>
  <cp:revision>361</cp:revision>
  <cp:lastPrinted>2015-04-22T08:46:21Z</cp:lastPrinted>
  <dcterms:created xsi:type="dcterms:W3CDTF">2014-12-01T03:08:33Z</dcterms:created>
  <dcterms:modified xsi:type="dcterms:W3CDTF">2015-04-28T15:48:07Z</dcterms:modified>
</cp:coreProperties>
</file>