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78" r:id="rId4"/>
    <p:sldMasterId id="2147483686" r:id="rId5"/>
    <p:sldMasterId id="2147483699" r:id="rId6"/>
  </p:sldMasterIdLst>
  <p:notesMasterIdLst>
    <p:notesMasterId r:id="rId47"/>
  </p:notesMasterIdLst>
  <p:sldIdLst>
    <p:sldId id="256" r:id="rId7"/>
    <p:sldId id="257" r:id="rId8"/>
    <p:sldId id="289" r:id="rId9"/>
    <p:sldId id="291" r:id="rId10"/>
    <p:sldId id="259" r:id="rId11"/>
    <p:sldId id="267" r:id="rId12"/>
    <p:sldId id="265" r:id="rId13"/>
    <p:sldId id="266" r:id="rId14"/>
    <p:sldId id="261" r:id="rId15"/>
    <p:sldId id="276" r:id="rId16"/>
    <p:sldId id="277" r:id="rId17"/>
    <p:sldId id="301" r:id="rId18"/>
    <p:sldId id="269" r:id="rId19"/>
    <p:sldId id="270" r:id="rId20"/>
    <p:sldId id="271" r:id="rId21"/>
    <p:sldId id="272" r:id="rId22"/>
    <p:sldId id="273" r:id="rId23"/>
    <p:sldId id="297" r:id="rId24"/>
    <p:sldId id="302" r:id="rId25"/>
    <p:sldId id="298" r:id="rId26"/>
    <p:sldId id="292" r:id="rId27"/>
    <p:sldId id="293" r:id="rId28"/>
    <p:sldId id="299" r:id="rId29"/>
    <p:sldId id="300" r:id="rId30"/>
    <p:sldId id="294" r:id="rId31"/>
    <p:sldId id="260" r:id="rId32"/>
    <p:sldId id="303" r:id="rId33"/>
    <p:sldId id="262" r:id="rId34"/>
    <p:sldId id="283" r:id="rId35"/>
    <p:sldId id="278" r:id="rId36"/>
    <p:sldId id="284" r:id="rId37"/>
    <p:sldId id="279" r:id="rId38"/>
    <p:sldId id="285" r:id="rId39"/>
    <p:sldId id="282" r:id="rId40"/>
    <p:sldId id="286" r:id="rId41"/>
    <p:sldId id="281" r:id="rId42"/>
    <p:sldId id="287" r:id="rId43"/>
    <p:sldId id="263" r:id="rId44"/>
    <p:sldId id="288" r:id="rId45"/>
    <p:sldId id="296" r:id="rId4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Sheet1!$B$28</c:f>
              <c:strCache>
                <c:ptCount val="1"/>
                <c:pt idx="0">
                  <c:v>ข้าว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Sheet1!$A$29:$A$32</c:f>
              <c:strCache>
                <c:ptCount val="4"/>
                <c:pt idx="0">
                  <c:v>พ.ศ. 2522</c:v>
                </c:pt>
                <c:pt idx="1">
                  <c:v>พ.ศ. 2536</c:v>
                </c:pt>
                <c:pt idx="2">
                  <c:v>พ.ศ. 2550</c:v>
                </c:pt>
                <c:pt idx="3">
                  <c:v>พ.ศ. 2557</c:v>
                </c:pt>
              </c:strCache>
            </c:strRef>
          </c:cat>
          <c:val>
            <c:numRef>
              <c:f>Sheet1!$B$29:$B$32</c:f>
              <c:numCache>
                <c:formatCode>General</c:formatCode>
                <c:ptCount val="4"/>
                <c:pt idx="0">
                  <c:v>27821000</c:v>
                </c:pt>
                <c:pt idx="1">
                  <c:v>31707356</c:v>
                </c:pt>
                <c:pt idx="2">
                  <c:v>32773544</c:v>
                </c:pt>
                <c:pt idx="3">
                  <c:v>36885831</c:v>
                </c:pt>
              </c:numCache>
            </c:numRef>
          </c:val>
        </c:ser>
        <c:ser>
          <c:idx val="1"/>
          <c:order val="1"/>
          <c:tx>
            <c:strRef>
              <c:f>Sheet1!$C$28</c:f>
              <c:strCache>
                <c:ptCount val="1"/>
                <c:pt idx="0">
                  <c:v>ข้าวนาปรัง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Sheet1!$A$29:$A$32</c:f>
              <c:strCache>
                <c:ptCount val="4"/>
                <c:pt idx="0">
                  <c:v>พ.ศ. 2522</c:v>
                </c:pt>
                <c:pt idx="1">
                  <c:v>พ.ศ. 2536</c:v>
                </c:pt>
                <c:pt idx="2">
                  <c:v>พ.ศ. 2550</c:v>
                </c:pt>
                <c:pt idx="3">
                  <c:v>พ.ศ. 2557</c:v>
                </c:pt>
              </c:strCache>
            </c:strRef>
          </c:cat>
          <c:val>
            <c:numRef>
              <c:f>Sheet1!$C$29:$C$32</c:f>
              <c:numCache>
                <c:formatCode>General</c:formatCode>
                <c:ptCount val="4"/>
                <c:pt idx="0">
                  <c:v>159000</c:v>
                </c:pt>
                <c:pt idx="1">
                  <c:v>488326</c:v>
                </c:pt>
                <c:pt idx="2">
                  <c:v>1263292</c:v>
                </c:pt>
                <c:pt idx="3">
                  <c:v>2041097</c:v>
                </c:pt>
              </c:numCache>
            </c:numRef>
          </c:val>
        </c:ser>
        <c:ser>
          <c:idx val="2"/>
          <c:order val="2"/>
          <c:tx>
            <c:strRef>
              <c:f>Sheet1!$D$28</c:f>
              <c:strCache>
                <c:ptCount val="1"/>
                <c:pt idx="0">
                  <c:v>มันสำปะหลัง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Sheet1!$A$29:$A$32</c:f>
              <c:strCache>
                <c:ptCount val="4"/>
                <c:pt idx="0">
                  <c:v>พ.ศ. 2522</c:v>
                </c:pt>
                <c:pt idx="1">
                  <c:v>พ.ศ. 2536</c:v>
                </c:pt>
                <c:pt idx="2">
                  <c:v>พ.ศ. 2550</c:v>
                </c:pt>
                <c:pt idx="3">
                  <c:v>พ.ศ. 2557</c:v>
                </c:pt>
              </c:strCache>
            </c:strRef>
          </c:cat>
          <c:val>
            <c:numRef>
              <c:f>Sheet1!$D$29:$D$32</c:f>
              <c:numCache>
                <c:formatCode>General</c:formatCode>
                <c:ptCount val="4"/>
                <c:pt idx="0">
                  <c:v>4584000</c:v>
                </c:pt>
                <c:pt idx="1">
                  <c:v>5661308</c:v>
                </c:pt>
                <c:pt idx="2">
                  <c:v>4242135</c:v>
                </c:pt>
                <c:pt idx="3">
                  <c:v>4715661</c:v>
                </c:pt>
              </c:numCache>
            </c:numRef>
          </c:val>
        </c:ser>
        <c:ser>
          <c:idx val="3"/>
          <c:order val="3"/>
          <c:tx>
            <c:strRef>
              <c:f>Sheet1!$E$28</c:f>
              <c:strCache>
                <c:ptCount val="1"/>
                <c:pt idx="0">
                  <c:v>อ้อย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Sheet1!$A$29:$A$32</c:f>
              <c:strCache>
                <c:ptCount val="4"/>
                <c:pt idx="0">
                  <c:v>พ.ศ. 2522</c:v>
                </c:pt>
                <c:pt idx="1">
                  <c:v>พ.ศ. 2536</c:v>
                </c:pt>
                <c:pt idx="2">
                  <c:v>พ.ศ. 2550</c:v>
                </c:pt>
                <c:pt idx="3">
                  <c:v>พ.ศ. 2557</c:v>
                </c:pt>
              </c:strCache>
            </c:strRef>
          </c:cat>
          <c:val>
            <c:numRef>
              <c:f>Sheet1!$E$29:$E$32</c:f>
              <c:numCache>
                <c:formatCode>General</c:formatCode>
                <c:ptCount val="4"/>
                <c:pt idx="0">
                  <c:v>288693</c:v>
                </c:pt>
                <c:pt idx="1">
                  <c:v>1550685</c:v>
                </c:pt>
                <c:pt idx="2">
                  <c:v>2521455</c:v>
                </c:pt>
                <c:pt idx="3">
                  <c:v>4018989</c:v>
                </c:pt>
              </c:numCache>
            </c:numRef>
          </c:val>
        </c:ser>
        <c:ser>
          <c:idx val="4"/>
          <c:order val="4"/>
          <c:tx>
            <c:strRef>
              <c:f>Sheet1!$F$28</c:f>
              <c:strCache>
                <c:ptCount val="1"/>
                <c:pt idx="0">
                  <c:v>ข้าวโพดเลี้ยงสัตว์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Sheet1!$A$29:$A$32</c:f>
              <c:strCache>
                <c:ptCount val="4"/>
                <c:pt idx="0">
                  <c:v>พ.ศ. 2522</c:v>
                </c:pt>
                <c:pt idx="1">
                  <c:v>พ.ศ. 2536</c:v>
                </c:pt>
                <c:pt idx="2">
                  <c:v>พ.ศ. 2550</c:v>
                </c:pt>
                <c:pt idx="3">
                  <c:v>พ.ศ. 2557</c:v>
                </c:pt>
              </c:strCache>
            </c:strRef>
          </c:cat>
          <c:val>
            <c:numRef>
              <c:f>Sheet1!$F$29:$F$32</c:f>
              <c:numCache>
                <c:formatCode>General</c:formatCode>
                <c:ptCount val="4"/>
                <c:pt idx="0">
                  <c:v>2047943</c:v>
                </c:pt>
                <c:pt idx="1">
                  <c:v>2494988</c:v>
                </c:pt>
                <c:pt idx="2">
                  <c:v>0</c:v>
                </c:pt>
                <c:pt idx="3">
                  <c:v>1610090</c:v>
                </c:pt>
              </c:numCache>
            </c:numRef>
          </c:val>
        </c:ser>
        <c:ser>
          <c:idx val="5"/>
          <c:order val="5"/>
          <c:tx>
            <c:strRef>
              <c:f>Sheet1!$G$28</c:f>
              <c:strCache>
                <c:ptCount val="1"/>
                <c:pt idx="0">
                  <c:v>ปอแก้ว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Sheet1!$A$29:$A$32</c:f>
              <c:strCache>
                <c:ptCount val="4"/>
                <c:pt idx="0">
                  <c:v>พ.ศ. 2522</c:v>
                </c:pt>
                <c:pt idx="1">
                  <c:v>พ.ศ. 2536</c:v>
                </c:pt>
                <c:pt idx="2">
                  <c:v>พ.ศ. 2550</c:v>
                </c:pt>
                <c:pt idx="3">
                  <c:v>พ.ศ. 2557</c:v>
                </c:pt>
              </c:strCache>
            </c:strRef>
          </c:cat>
          <c:val>
            <c:numRef>
              <c:f>Sheet1!$G$29:$G$32</c:f>
              <c:numCache>
                <c:formatCode>General</c:formatCode>
                <c:ptCount val="4"/>
                <c:pt idx="0">
                  <c:v>1961809</c:v>
                </c:pt>
                <c:pt idx="1">
                  <c:v>572139</c:v>
                </c:pt>
              </c:numCache>
            </c:numRef>
          </c:val>
        </c:ser>
        <c:ser>
          <c:idx val="6"/>
          <c:order val="6"/>
          <c:tx>
            <c:strRef>
              <c:f>Sheet1!$H$28</c:f>
              <c:strCache>
                <c:ptCount val="1"/>
                <c:pt idx="0">
                  <c:v>ยางพารา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Sheet1!$A$29:$A$32</c:f>
              <c:strCache>
                <c:ptCount val="4"/>
                <c:pt idx="0">
                  <c:v>พ.ศ. 2522</c:v>
                </c:pt>
                <c:pt idx="1">
                  <c:v>พ.ศ. 2536</c:v>
                </c:pt>
                <c:pt idx="2">
                  <c:v>พ.ศ. 2550</c:v>
                </c:pt>
                <c:pt idx="3">
                  <c:v>พ.ศ. 2557</c:v>
                </c:pt>
              </c:strCache>
            </c:strRef>
          </c:cat>
          <c:val>
            <c:numRef>
              <c:f>Sheet1!$H$29:$H$32</c:f>
              <c:numCache>
                <c:formatCode>General</c:formatCode>
                <c:ptCount val="4"/>
                <c:pt idx="2">
                  <c:v>2143206</c:v>
                </c:pt>
                <c:pt idx="3">
                  <c:v>4742643</c:v>
                </c:pt>
              </c:numCache>
            </c:numRef>
          </c:val>
        </c:ser>
        <c:ser>
          <c:idx val="7"/>
          <c:order val="7"/>
          <c:tx>
            <c:strRef>
              <c:f>Sheet1!$I$28</c:f>
              <c:strCache>
                <c:ptCount val="1"/>
                <c:pt idx="0">
                  <c:v>ปาลม์น้ำมัน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Sheet1!$A$29:$A$32</c:f>
              <c:strCache>
                <c:ptCount val="4"/>
                <c:pt idx="0">
                  <c:v>พ.ศ. 2522</c:v>
                </c:pt>
                <c:pt idx="1">
                  <c:v>พ.ศ. 2536</c:v>
                </c:pt>
                <c:pt idx="2">
                  <c:v>พ.ศ. 2550</c:v>
                </c:pt>
                <c:pt idx="3">
                  <c:v>พ.ศ. 2557</c:v>
                </c:pt>
              </c:strCache>
            </c:strRef>
          </c:cat>
          <c:val>
            <c:numRef>
              <c:f>Sheet1!$I$29:$I$32</c:f>
              <c:numCache>
                <c:formatCode>General</c:formatCode>
                <c:ptCount val="4"/>
                <c:pt idx="2">
                  <c:v>25077</c:v>
                </c:pt>
                <c:pt idx="3">
                  <c:v>118123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944864"/>
        <c:axId val="370942064"/>
      </c:barChart>
      <c:catAx>
        <c:axId val="37094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70942064"/>
        <c:crosses val="autoZero"/>
        <c:auto val="1"/>
        <c:lblAlgn val="ctr"/>
        <c:lblOffset val="100"/>
        <c:noMultiLvlLbl val="0"/>
      </c:catAx>
      <c:valAx>
        <c:axId val="37094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7094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A1DFB-49A3-4992-B396-37A978AD9DD3}" type="datetimeFigureOut">
              <a:rPr lang="th-TH" smtClean="0"/>
              <a:t>28/04/58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EF968-061F-49A4-B771-284FE51C39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94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th-TH" smtClean="0">
                <a:latin typeface="Arial" panose="020B0604020202020204" pitchFamily="34" charset="0"/>
                <a:cs typeface="Arial" panose="020B0604020202020204" pitchFamily="34" charset="0"/>
              </a:rPr>
              <a:t>Message: </a:t>
            </a:r>
            <a:br>
              <a:rPr lang="en-GB" altLang="th-TH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th-TH" smtClean="0">
                <a:latin typeface="Arial" panose="020B0604020202020204" pitchFamily="34" charset="0"/>
                <a:cs typeface="Arial" panose="020B0604020202020204" pitchFamily="34" charset="0"/>
              </a:rPr>
              <a:t>There have been changes in the CO</a:t>
            </a:r>
            <a:r>
              <a:rPr lang="en-GB" altLang="th-TH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altLang="th-TH" smtClean="0">
                <a:latin typeface="Arial" panose="020B0604020202020204" pitchFamily="34" charset="0"/>
                <a:cs typeface="Arial" panose="020B0604020202020204" pitchFamily="34" charset="0"/>
              </a:rPr>
              <a:t>concentration over the last 800,000 years. However, the change within the last century exceeds all.</a:t>
            </a:r>
            <a:endParaRPr lang="en-GB" altLang="th-TH" baseline="-25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Folienbildplatzhalter 4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00013" y="287338"/>
            <a:ext cx="7023101" cy="3951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76421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91E040-7772-42EA-8399-60728BA957E9}" type="slidenum">
              <a:rPr lang="en-US" altLang="th-TH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th-TH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5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68E4D0-15DF-4FAD-928F-7A6F6CFBDC96}" type="slidenum">
              <a:rPr lang="en-US" altLang="th-TH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th-TH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1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th-TH" smtClean="0">
                <a:latin typeface="Arial" panose="020B0604020202020204" pitchFamily="34" charset="0"/>
                <a:cs typeface="Arial" panose="020B0604020202020204" pitchFamily="34" charset="0"/>
              </a:rPr>
              <a:t>Message: </a:t>
            </a:r>
            <a:br>
              <a:rPr lang="en-GB" altLang="th-TH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th-TH" smtClean="0">
                <a:latin typeface="Arial" panose="020B0604020202020204" pitchFamily="34" charset="0"/>
                <a:cs typeface="Arial" panose="020B0604020202020204" pitchFamily="34" charset="0"/>
              </a:rPr>
              <a:t>There have been changes in the CO</a:t>
            </a:r>
            <a:r>
              <a:rPr lang="en-GB" altLang="th-TH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altLang="th-TH" smtClean="0">
                <a:latin typeface="Arial" panose="020B0604020202020204" pitchFamily="34" charset="0"/>
                <a:cs typeface="Arial" panose="020B0604020202020204" pitchFamily="34" charset="0"/>
              </a:rPr>
              <a:t>concentration over the last 800,000 years. However, the change within the last century exceeds all.</a:t>
            </a:r>
            <a:endParaRPr lang="en-GB" altLang="th-TH" baseline="-25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Folienbildplatzhalter 4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00013" y="287338"/>
            <a:ext cx="7023101" cy="3951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72209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EF50-297C-41FA-B0E8-BA83C276330F}" type="datetimeFigureOut">
              <a:rPr lang="th-TH" smtClean="0"/>
              <a:t>28/04/58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405E-0A36-4467-B680-AF0D49215B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54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EF50-297C-41FA-B0E8-BA83C276330F}" type="datetimeFigureOut">
              <a:rPr lang="th-TH" smtClean="0"/>
              <a:t>28/04/58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405E-0A36-4467-B680-AF0D49215B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72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EF50-297C-41FA-B0E8-BA83C276330F}" type="datetimeFigureOut">
              <a:rPr lang="th-TH" smtClean="0"/>
              <a:t>28/04/58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405E-0A36-4467-B680-AF0D49215B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9056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E0FB6-EF5F-439B-BBD8-64D08FB59630}" type="slidenum">
              <a:rPr lang="en-US" altLang="th-TH">
                <a:solidFill>
                  <a:srgbClr val="000000"/>
                </a:solidFill>
              </a:rPr>
              <a:pPr/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36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42CE4-D200-4713-A631-4131BA0F7CEC}" type="slidenum">
              <a:rPr lang="en-US" altLang="th-TH">
                <a:solidFill>
                  <a:srgbClr val="000000"/>
                </a:solidFill>
              </a:rPr>
              <a:pPr/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5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BFED-163E-4C2F-9CB1-87BEC26B918B}" type="slidenum">
              <a:rPr lang="en-US" altLang="th-TH">
                <a:solidFill>
                  <a:srgbClr val="000000"/>
                </a:solidFill>
              </a:rPr>
              <a:pPr/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9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8AC7A-8C03-443C-8554-A25C36953F79}" type="slidenum">
              <a:rPr lang="en-US" altLang="th-TH">
                <a:solidFill>
                  <a:srgbClr val="000000"/>
                </a:solidFill>
              </a:rPr>
              <a:pPr/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21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23C0A-9409-4ACC-892C-42D6D0B03B8B}" type="slidenum">
              <a:rPr lang="en-US" altLang="th-TH">
                <a:solidFill>
                  <a:srgbClr val="000000"/>
                </a:solidFill>
              </a:rPr>
              <a:pPr/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75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A3800-B869-4870-83AA-E39C370E6171}" type="slidenum">
              <a:rPr lang="en-US" altLang="th-TH">
                <a:solidFill>
                  <a:srgbClr val="000000"/>
                </a:solidFill>
              </a:rPr>
              <a:pPr/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8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4C411-6E5F-46C0-83A2-8F741E748505}" type="slidenum">
              <a:rPr lang="en-US" altLang="th-TH">
                <a:solidFill>
                  <a:srgbClr val="000000"/>
                </a:solidFill>
              </a:rPr>
              <a:pPr/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4A680-346C-414E-A355-FBDDF0315300}" type="slidenum">
              <a:rPr lang="en-US" altLang="th-TH">
                <a:solidFill>
                  <a:srgbClr val="000000"/>
                </a:solidFill>
              </a:rPr>
              <a:pPr/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6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EF50-297C-41FA-B0E8-BA83C276330F}" type="datetimeFigureOut">
              <a:rPr lang="th-TH" smtClean="0"/>
              <a:t>28/04/58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405E-0A36-4467-B680-AF0D49215B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9702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17060-D01C-478C-B765-C892C0A1259B}" type="slidenum">
              <a:rPr lang="en-US" altLang="th-TH">
                <a:solidFill>
                  <a:srgbClr val="000000"/>
                </a:solidFill>
              </a:rPr>
              <a:pPr/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61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42377-7BEC-44EA-9BCF-8A0C71C90F05}" type="slidenum">
              <a:rPr lang="en-US" altLang="th-TH">
                <a:solidFill>
                  <a:srgbClr val="000000"/>
                </a:solidFill>
              </a:rPr>
              <a:pPr/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83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F843-1025-487F-80C4-966DEF766137}" type="slidenum">
              <a:rPr lang="en-US" altLang="th-TH">
                <a:solidFill>
                  <a:srgbClr val="000000"/>
                </a:solidFill>
              </a:rPr>
              <a:pPr/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53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B57C6CD-BDBF-4936-BAB0-A21343AEF239}" type="slidenum">
              <a:rPr lang="en-US" altLang="th-TH">
                <a:solidFill>
                  <a:srgbClr val="000000"/>
                </a:solidFill>
              </a:rPr>
              <a:pPr/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47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8A4442E-F84E-4FBD-A83B-44E4D62BAED3}" type="slidenum">
              <a:rPr lang="en-US" altLang="th-TH">
                <a:solidFill>
                  <a:srgbClr val="000000"/>
                </a:solidFill>
              </a:rPr>
              <a:pPr/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84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8DD53B33-18BF-473F-A64D-C39695015EE2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8" name="Date Placeholder 27"/>
          <p:cNvSpPr>
            <a:spLocks noGrp="1"/>
          </p:cNvSpPr>
          <p:nvPr>
            <p:ph type="dt" sz="half" idx="11"/>
          </p:nvPr>
        </p:nvSpPr>
        <p:spPr>
          <a:xfrm>
            <a:off x="0" y="6172200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04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 marL="319088" indent="-319088">
              <a:buClr>
                <a:schemeClr val="accent3"/>
              </a:buClr>
              <a:buSzPct val="85000"/>
              <a:buFont typeface="Wingdings" panose="05000000000000000000" pitchFamily="2" charset="2"/>
              <a:buChar char="q"/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5611284" y="6518276"/>
            <a:ext cx="914400" cy="244475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fld id="{9A52A71F-F35D-4B66-9AA1-3DEA6F8A9C41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727952" y="6459539"/>
            <a:ext cx="4464049" cy="365125"/>
          </a:xfr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en-US" sz="950" kern="120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Please change this in Menu 'Insert' &gt; 'Header &amp; Footer'</a:t>
            </a:r>
          </a:p>
        </p:txBody>
      </p:sp>
    </p:spTree>
    <p:extLst>
      <p:ext uri="{BB962C8B-B14F-4D97-AF65-F5344CB8AC3E}">
        <p14:creationId xmlns:p14="http://schemas.microsoft.com/office/powerpoint/2010/main" val="1549856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9008533" y="6602414"/>
            <a:ext cx="1727200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>
              <a:solidFill>
                <a:prstClr val="black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Please change this in Menu 'Insert' &gt; 'Header &amp; Footer'</a:t>
            </a: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71177078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8DD53B33-18BF-473F-A64D-C39695015EE2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8" name="Date Placeholder 27"/>
          <p:cNvSpPr>
            <a:spLocks noGrp="1"/>
          </p:cNvSpPr>
          <p:nvPr>
            <p:ph type="dt" sz="half" idx="11"/>
          </p:nvPr>
        </p:nvSpPr>
        <p:spPr>
          <a:xfrm>
            <a:off x="0" y="6172200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07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 marL="319088" indent="-319088">
              <a:buClr>
                <a:schemeClr val="accent3"/>
              </a:buClr>
              <a:buSzPct val="85000"/>
              <a:buFont typeface="Wingdings" panose="05000000000000000000" pitchFamily="2" charset="2"/>
              <a:buChar char="q"/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5611284" y="6518276"/>
            <a:ext cx="914400" cy="244475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fld id="{9A52A71F-F35D-4B66-9AA1-3DEA6F8A9C41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727952" y="6459539"/>
            <a:ext cx="4464049" cy="365125"/>
          </a:xfr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en-US" sz="950" kern="120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Please change this in Menu 'Insert' &gt; 'Header &amp; Footer'</a:t>
            </a:r>
          </a:p>
        </p:txBody>
      </p:sp>
    </p:spTree>
    <p:extLst>
      <p:ext uri="{BB962C8B-B14F-4D97-AF65-F5344CB8AC3E}">
        <p14:creationId xmlns:p14="http://schemas.microsoft.com/office/powerpoint/2010/main" val="48480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EF50-297C-41FA-B0E8-BA83C276330F}" type="datetimeFigureOut">
              <a:rPr lang="th-TH" smtClean="0"/>
              <a:t>28/04/58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405E-0A36-4467-B680-AF0D49215B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4031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9008533" y="6602414"/>
            <a:ext cx="1727200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800">
              <a:solidFill>
                <a:prstClr val="black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Please change this in Menu 'Insert' &gt; 'Header &amp; Footer'</a:t>
            </a: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60066412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39D3-F445-484B-955A-4451DF2EC04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4654D-C14F-4165-A6E3-E75805E2E52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18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0A26C-60DC-4BDB-88EC-5DFCC5A3B5A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8AE04-EAB3-4A3F-B22D-930CB77655C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5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5D840-F2B7-4FE6-B866-DB9D4AE2FAF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CE8E-1ECF-404D-B513-E6B2461BAC4C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84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EB93-AA07-4268-8921-C0B779A76E5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2D092-EB01-4B7C-9562-B2746693D70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783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EC800-3ADC-4A4F-8C61-46658AD3AD5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4D0D-C2DF-4009-A5A1-AA00D7B91DCC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43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0918-41FA-4F22-90E7-D9B60501F9B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81D3-620B-43E4-B7D5-D2D4914A660C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64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C8551-B64B-4A87-BFFE-02254E22BF3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E847-3D1D-4CDD-8083-E0BF1CB3895C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04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D404-1380-461E-BA56-2C6D832A03DB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17B3-816A-42D4-AE67-867743D467CB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35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B1244-5259-4B92-A492-79D23FF9E04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058E-E43C-44C1-8ECE-58C2B19FC5F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6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EF50-297C-41FA-B0E8-BA83C276330F}" type="datetimeFigureOut">
              <a:rPr lang="th-TH" smtClean="0"/>
              <a:t>28/04/58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405E-0A36-4467-B680-AF0D49215B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048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E76E-8162-4CDB-B248-5FB6043A2E5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9E150-1489-4628-A143-A2FDF003F3F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59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E7904-1639-41AA-8D92-00C35BD30D4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82EF5-F06D-4E16-96DA-05F7492D2BB9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000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537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39D3-F445-484B-955A-4451DF2EC04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4654D-C14F-4165-A6E3-E75805E2E52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20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0A26C-60DC-4BDB-88EC-5DFCC5A3B5A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8AE04-EAB3-4A3F-B22D-930CB77655C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951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5D840-F2B7-4FE6-B866-DB9D4AE2FAF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CE8E-1ECF-404D-B513-E6B2461BAC4C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96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EB93-AA07-4268-8921-C0B779A76E5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2D092-EB01-4B7C-9562-B2746693D70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83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EC800-3ADC-4A4F-8C61-46658AD3AD5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4D0D-C2DF-4009-A5A1-AA00D7B91DCC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299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0918-41FA-4F22-90E7-D9B60501F9B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81D3-620B-43E4-B7D5-D2D4914A660C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28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C8551-B64B-4A87-BFFE-02254E22BF3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E847-3D1D-4CDD-8083-E0BF1CB3895C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8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EF50-297C-41FA-B0E8-BA83C276330F}" type="datetimeFigureOut">
              <a:rPr lang="th-TH" smtClean="0"/>
              <a:t>28/04/58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405E-0A36-4467-B680-AF0D49215B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19259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D404-1380-461E-BA56-2C6D832A03DB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17B3-816A-42D4-AE67-867743D467CB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499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B1244-5259-4B92-A492-79D23FF9E04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058E-E43C-44C1-8ECE-58C2B19FC5F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2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E76E-8162-4CDB-B248-5FB6043A2E5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9E150-1489-4628-A143-A2FDF003F3F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516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E7904-1639-41AA-8D92-00C35BD30D4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82EF5-F06D-4E16-96DA-05F7492D2BB9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72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36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EF50-297C-41FA-B0E8-BA83C276330F}" type="datetimeFigureOut">
              <a:rPr lang="th-TH" smtClean="0"/>
              <a:t>28/04/58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405E-0A36-4467-B680-AF0D49215B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628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EF50-297C-41FA-B0E8-BA83C276330F}" type="datetimeFigureOut">
              <a:rPr lang="th-TH" smtClean="0"/>
              <a:t>28/04/58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405E-0A36-4467-B680-AF0D49215B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954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EF50-297C-41FA-B0E8-BA83C276330F}" type="datetimeFigureOut">
              <a:rPr lang="th-TH" smtClean="0"/>
              <a:t>28/04/58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405E-0A36-4467-B680-AF0D49215B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916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EF50-297C-41FA-B0E8-BA83C276330F}" type="datetimeFigureOut">
              <a:rPr lang="th-TH" smtClean="0"/>
              <a:t>28/04/58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405E-0A36-4467-B680-AF0D49215B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990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1EF50-297C-41FA-B0E8-BA83C276330F}" type="datetimeFigureOut">
              <a:rPr lang="th-TH" smtClean="0"/>
              <a:t>28/04/58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7405E-0A36-4467-B680-AF0D49215B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928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Click to edit Master text styles</a:t>
            </a:r>
          </a:p>
          <a:p>
            <a:pPr lvl="1"/>
            <a:r>
              <a:rPr lang="th-TH" altLang="th-TH" smtClean="0"/>
              <a:t>Second level</a:t>
            </a:r>
          </a:p>
          <a:p>
            <a:pPr lvl="2"/>
            <a:r>
              <a:rPr lang="th-TH" altLang="th-TH" smtClean="0"/>
              <a:t>Third level</a:t>
            </a:r>
          </a:p>
          <a:p>
            <a:pPr lvl="3"/>
            <a:r>
              <a:rPr lang="th-TH" altLang="th-TH" smtClean="0"/>
              <a:t>Fourth level</a:t>
            </a:r>
          </a:p>
          <a:p>
            <a:pPr lvl="4"/>
            <a:r>
              <a:rPr lang="th-TH" alt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C188A1-A670-4D49-8C59-499A30384DF8}" type="slidenum">
              <a:rPr lang="en-US" altLang="th-T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0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rgbClr val="23518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DD5307-EE59-4DDD-B651-6B5CD4449BD2}" type="slidenum">
              <a:rPr lang="en-US" altLang="th-TH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h-TH" smtClean="0">
              <a:cs typeface="Arial" panose="020B0604020202020204" pitchFamily="34" charset="0"/>
            </a:endParaRPr>
          </a:p>
        </p:txBody>
      </p:sp>
      <p:pic>
        <p:nvPicPr>
          <p:cNvPr id="1031" name="Picture 2" descr="http://uncclearn.org/sites/www.uncclearn.org/files/imagecache/footer_logo/images/focal-points/unce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440488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33867" y="6400800"/>
            <a:ext cx="12225867" cy="457200"/>
          </a:xfrm>
          <a:prstGeom prst="rect">
            <a:avLst/>
          </a:prstGeom>
          <a:solidFill>
            <a:srgbClr val="23518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 bwMode="auto">
          <a:xfrm>
            <a:off x="772584" y="6402388"/>
            <a:ext cx="4064000" cy="436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prstClr val="white"/>
              </a:solidFill>
              <a:latin typeface="Myriad Pro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50" dirty="0">
                <a:solidFill>
                  <a:prstClr val="white"/>
                </a:solidFill>
                <a:latin typeface="Myriad Pro" pitchFamily="34" charset="0"/>
                <a:cs typeface="Arial" panose="020B0604020202020204" pitchFamily="34" charset="0"/>
              </a:rPr>
              <a:t>Mekong River Commission</a:t>
            </a:r>
            <a:endParaRPr lang="en-US" sz="950" dirty="0">
              <a:solidFill>
                <a:prstClr val="white"/>
              </a:solidFill>
              <a:latin typeface="Myriad Pro" pitchFamily="34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prstClr val="white"/>
              </a:solidFill>
              <a:latin typeface="Myriad Pro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Arrow 20">
            <a:hlinkClick r:id="" action="ppaction://hlinkshowjump?jump=nextslide"/>
          </p:cNvPr>
          <p:cNvSpPr/>
          <p:nvPr/>
        </p:nvSpPr>
        <p:spPr>
          <a:xfrm>
            <a:off x="6625168" y="6524626"/>
            <a:ext cx="334433" cy="2460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800">
              <a:solidFill>
                <a:prstClr val="white"/>
              </a:solidFill>
            </a:endParaRPr>
          </a:p>
        </p:txBody>
      </p:sp>
      <p:sp>
        <p:nvSpPr>
          <p:cNvPr id="22" name="Right Arrow 21">
            <a:hlinkClick r:id="" action="ppaction://hlinkshowjump?jump=previousslide"/>
          </p:cNvPr>
          <p:cNvSpPr/>
          <p:nvPr/>
        </p:nvSpPr>
        <p:spPr>
          <a:xfrm flipH="1">
            <a:off x="5232401" y="6524626"/>
            <a:ext cx="334433" cy="2460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800">
              <a:solidFill>
                <a:prstClr val="white"/>
              </a:solidFill>
            </a:endParaRPr>
          </a:p>
        </p:txBody>
      </p:sp>
      <p:pic>
        <p:nvPicPr>
          <p:cNvPr id="1036" name="Picture 3" descr="C:\Users\CCAI\Pictures\Mekong_River_Commissionlogo.pn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11913"/>
            <a:ext cx="58631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737600" y="6459539"/>
            <a:ext cx="3454400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en-US" sz="950" kern="1200">
                <a:solidFill>
                  <a:prstClr val="white">
                    <a:lumMod val="85000"/>
                  </a:prstClr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Please change this in Menu 'Insert' &gt; 'Header &amp; Footer'</a:t>
            </a:r>
          </a:p>
        </p:txBody>
      </p:sp>
    </p:spTree>
    <p:extLst>
      <p:ext uri="{BB962C8B-B14F-4D97-AF65-F5344CB8AC3E}">
        <p14:creationId xmlns:p14="http://schemas.microsoft.com/office/powerpoint/2010/main" val="277449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rgbClr val="23518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DD5307-EE59-4DDD-B651-6B5CD4449BD2}" type="slidenum">
              <a:rPr lang="en-US" altLang="th-TH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h-TH" smtClean="0">
              <a:cs typeface="Arial" panose="020B0604020202020204" pitchFamily="34" charset="0"/>
            </a:endParaRPr>
          </a:p>
        </p:txBody>
      </p:sp>
      <p:pic>
        <p:nvPicPr>
          <p:cNvPr id="1031" name="Picture 2" descr="http://uncclearn.org/sites/www.uncclearn.org/files/imagecache/footer_logo/images/focal-points/unce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440488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33867" y="6400800"/>
            <a:ext cx="12225867" cy="457200"/>
          </a:xfrm>
          <a:prstGeom prst="rect">
            <a:avLst/>
          </a:prstGeom>
          <a:solidFill>
            <a:srgbClr val="23518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 bwMode="auto">
          <a:xfrm>
            <a:off x="772584" y="6402388"/>
            <a:ext cx="4064000" cy="436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prstClr val="white"/>
              </a:solidFill>
              <a:latin typeface="Myriad Pro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50" dirty="0">
                <a:solidFill>
                  <a:prstClr val="white"/>
                </a:solidFill>
                <a:latin typeface="Myriad Pro" pitchFamily="34" charset="0"/>
                <a:cs typeface="Arial" panose="020B0604020202020204" pitchFamily="34" charset="0"/>
              </a:rPr>
              <a:t>Mekong River Commission</a:t>
            </a:r>
            <a:endParaRPr lang="en-US" sz="950" dirty="0">
              <a:solidFill>
                <a:prstClr val="white"/>
              </a:solidFill>
              <a:latin typeface="Myriad Pro" pitchFamily="34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prstClr val="white"/>
              </a:solidFill>
              <a:latin typeface="Myriad Pro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Arrow 20">
            <a:hlinkClick r:id="" action="ppaction://hlinkshowjump?jump=nextslide"/>
          </p:cNvPr>
          <p:cNvSpPr/>
          <p:nvPr/>
        </p:nvSpPr>
        <p:spPr>
          <a:xfrm>
            <a:off x="6625168" y="6524626"/>
            <a:ext cx="334433" cy="2460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800">
              <a:solidFill>
                <a:prstClr val="white"/>
              </a:solidFill>
            </a:endParaRPr>
          </a:p>
        </p:txBody>
      </p:sp>
      <p:sp>
        <p:nvSpPr>
          <p:cNvPr id="22" name="Right Arrow 21">
            <a:hlinkClick r:id="" action="ppaction://hlinkshowjump?jump=previousslide"/>
          </p:cNvPr>
          <p:cNvSpPr/>
          <p:nvPr/>
        </p:nvSpPr>
        <p:spPr>
          <a:xfrm flipH="1">
            <a:off x="5232401" y="6524626"/>
            <a:ext cx="334433" cy="2460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800">
              <a:solidFill>
                <a:prstClr val="white"/>
              </a:solidFill>
            </a:endParaRPr>
          </a:p>
        </p:txBody>
      </p:sp>
      <p:pic>
        <p:nvPicPr>
          <p:cNvPr id="1036" name="Picture 3" descr="C:\Users\CCAI\Pictures\Mekong_River_Commissionlogo.pn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11913"/>
            <a:ext cx="58631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737600" y="6459539"/>
            <a:ext cx="3454400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en-US" sz="950" kern="1200">
                <a:solidFill>
                  <a:prstClr val="white">
                    <a:lumMod val="85000"/>
                  </a:prstClr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Please change this in Menu 'Insert' &gt; 'Header &amp; Footer'</a:t>
            </a:r>
          </a:p>
        </p:txBody>
      </p:sp>
    </p:spTree>
    <p:extLst>
      <p:ext uri="{BB962C8B-B14F-4D97-AF65-F5344CB8AC3E}">
        <p14:creationId xmlns:p14="http://schemas.microsoft.com/office/powerpoint/2010/main" val="252627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9126E6-2A17-4EF3-9A5C-106B6F47423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F8706D-C546-41B0-820E-BB5D7203D74C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3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9126E6-2A17-4EF3-9A5C-106B6F47423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F8706D-C546-41B0-820E-BB5D7203D74C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6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41829" y="1214438"/>
            <a:ext cx="10693506" cy="2387600"/>
          </a:xfrm>
        </p:spPr>
        <p:txBody>
          <a:bodyPr>
            <a:noAutofit/>
          </a:bodyPr>
          <a:lstStyle/>
          <a:p>
            <a:pPr algn="ctr"/>
            <a:r>
              <a:rPr lang="th-TH" b="1" dirty="0" smtClean="0">
                <a:solidFill>
                  <a:srgbClr val="7030A0"/>
                </a:solidFill>
              </a:rPr>
              <a:t>การเปลี่ยนแปลงภูมิอากาศกับการใช้ทรัพยากรดิน</a:t>
            </a:r>
            <a:br>
              <a:rPr lang="th-TH" b="1" dirty="0" smtClean="0">
                <a:solidFill>
                  <a:srgbClr val="7030A0"/>
                </a:solidFill>
              </a:rPr>
            </a:br>
            <a:r>
              <a:rPr lang="th-TH" b="1" dirty="0" smtClean="0">
                <a:solidFill>
                  <a:srgbClr val="7030A0"/>
                </a:solidFill>
              </a:rPr>
              <a:t>ในภาคตะวันออกเฉียงเหนือ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273143" y="3744686"/>
            <a:ext cx="2933697" cy="1513114"/>
          </a:xfrm>
        </p:spPr>
        <p:txBody>
          <a:bodyPr>
            <a:normAutofit fontScale="62500" lnSpcReduction="20000"/>
          </a:bodyPr>
          <a:lstStyle/>
          <a:p>
            <a:pPr algn="r"/>
            <a:endParaRPr lang="th-TH" sz="2800" b="1" dirty="0" smtClean="0"/>
          </a:p>
          <a:p>
            <a:pPr algn="r"/>
            <a:endParaRPr lang="th-TH" sz="2800" b="1" dirty="0"/>
          </a:p>
          <a:p>
            <a:pPr algn="r"/>
            <a:r>
              <a:rPr lang="th-TH" sz="4500" b="1" dirty="0" smtClean="0">
                <a:solidFill>
                  <a:srgbClr val="7030A0"/>
                </a:solidFill>
                <a:cs typeface="+mj-cs"/>
              </a:rPr>
              <a:t>ดร.วิเชียร เกิดสุข</a:t>
            </a:r>
          </a:p>
          <a:p>
            <a:pPr algn="r"/>
            <a:r>
              <a:rPr lang="th-TH" sz="4500" b="1" dirty="0" smtClean="0">
                <a:solidFill>
                  <a:srgbClr val="7030A0"/>
                </a:solidFill>
                <a:cs typeface="+mj-cs"/>
              </a:rPr>
              <a:t>มหาวิทยาลัยขอนแก่น</a:t>
            </a:r>
            <a:endParaRPr lang="th-TH" sz="4500" b="1" dirty="0">
              <a:solidFill>
                <a:srgbClr val="7030A0"/>
              </a:solidFill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664" y="5601634"/>
            <a:ext cx="10878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การประชุมวิชาการกรมพัฒนาที่ดิน ปี ๒๕๕๘ วันที่</a:t>
            </a:r>
            <a:r>
              <a:rPr lang="en-US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๒๗</a:t>
            </a:r>
            <a:r>
              <a:rPr lang="en-US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๒๙</a:t>
            </a:r>
            <a:r>
              <a:rPr lang="en-US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เมษายน ๒๕๕๘</a:t>
            </a:r>
          </a:p>
          <a:p>
            <a:pPr algn="ctr"/>
            <a:r>
              <a:rPr lang="th-TH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โรงแรมพูลแมน ขอนแก่น ราชา ออร์คิด จังหวัดขอนแก่น</a:t>
            </a:r>
            <a:endParaRPr lang="th-TH" b="1" dirty="0">
              <a:solidFill>
                <a:srgbClr val="FFFF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841" y="4088520"/>
            <a:ext cx="656987" cy="11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34000" cy="643404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การเปลี่ยนแปลงภูมิอากาศ จ.สุรินทร์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23510"/>
            <a:ext cx="5181600" cy="4155567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2104"/>
            <a:ext cx="5181600" cy="4218380"/>
          </a:xfrm>
        </p:spPr>
      </p:pic>
    </p:spTree>
    <p:extLst>
      <p:ext uri="{BB962C8B-B14F-4D97-AF65-F5344CB8AC3E}">
        <p14:creationId xmlns:p14="http://schemas.microsoft.com/office/powerpoint/2010/main" val="36096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365126"/>
            <a:ext cx="5332412" cy="508934"/>
          </a:xfrm>
        </p:spPr>
        <p:txBody>
          <a:bodyPr>
            <a:normAutofit fontScale="90000"/>
          </a:bodyPr>
          <a:lstStyle/>
          <a:p>
            <a:r>
              <a:rPr lang="th-TH" sz="3200" b="1" dirty="0">
                <a:solidFill>
                  <a:prstClr val="black"/>
                </a:solidFill>
                <a:latin typeface="Angsana New" panose="02020603050405020304" pitchFamily="18" charset="-34"/>
              </a:rPr>
              <a:t>การเปลี่ยนแปลงภูมิอากาศ จ.สุรินทร์</a:t>
            </a:r>
            <a:endParaRPr lang="th-T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44" y="2505075"/>
            <a:ext cx="4076474" cy="3684588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29" y="2505075"/>
            <a:ext cx="4577930" cy="3684588"/>
          </a:xfrm>
        </p:spPr>
      </p:pic>
    </p:spTree>
    <p:extLst>
      <p:ext uri="{BB962C8B-B14F-4D97-AF65-F5344CB8AC3E}">
        <p14:creationId xmlns:p14="http://schemas.microsoft.com/office/powerpoint/2010/main" val="40287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temp_trend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5163" y="2020888"/>
            <a:ext cx="6088062" cy="467995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location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588" y="3028950"/>
            <a:ext cx="2698750" cy="32400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2" descr="D:\data\Climate Change\Climate research in Thailand\Picture\fig4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1" y="911226"/>
            <a:ext cx="188912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 bwMode="auto">
          <a:xfrm>
            <a:off x="1524000" y="-9525"/>
            <a:ext cx="9144000" cy="701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4000"/>
              </a:lnSpc>
              <a:defRPr/>
            </a:pPr>
            <a:r>
              <a:rPr lang="th-TH" sz="4000" b="1" dirty="0">
                <a:solidFill>
                  <a:prstClr val="black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การเปลี่ยนแปลงอุณหภูมิในประเทศไทย</a:t>
            </a:r>
          </a:p>
        </p:txBody>
      </p:sp>
    </p:spTree>
    <p:extLst>
      <p:ext uri="{BB962C8B-B14F-4D97-AF65-F5344CB8AC3E}">
        <p14:creationId xmlns:p14="http://schemas.microsoft.com/office/powerpoint/2010/main" val="10374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981200" y="1157288"/>
            <a:ext cx="8229600" cy="3667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อากาศ</a:t>
            </a:r>
            <a:r>
              <a:rPr lang="th-TH" altLang="th-TH" sz="18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ร้อน</a:t>
            </a:r>
            <a:r>
              <a:rPr lang="th-TH" altLang="th-TH" sz="1800" b="1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  <a:endParaRPr lang="th-TH" altLang="th-TH" sz="1800" b="1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383" name="Text Box 127"/>
          <p:cNvSpPr txBox="1">
            <a:spLocks noChangeArrowheads="1"/>
          </p:cNvSpPr>
          <p:nvPr/>
        </p:nvSpPr>
        <p:spPr bwMode="auto">
          <a:xfrm>
            <a:off x="2209800" y="291354"/>
            <a:ext cx="7620000" cy="369332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การเปลี่ยนแปลงสภาพ</a:t>
            </a:r>
            <a:r>
              <a:rPr lang="th-TH" altLang="th-TH" sz="1800" b="1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ภูมิอากาศ</a:t>
            </a:r>
            <a:endParaRPr lang="th-TH" altLang="th-TH" sz="1800" b="1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390" name="Rectangle 134"/>
          <p:cNvSpPr>
            <a:spLocks noChangeArrowheads="1"/>
          </p:cNvSpPr>
          <p:nvPr/>
        </p:nvSpPr>
        <p:spPr bwMode="auto">
          <a:xfrm>
            <a:off x="2994026" y="229870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6392" name="Rectangle 136"/>
          <p:cNvSpPr>
            <a:spLocks noChangeArrowheads="1"/>
          </p:cNvSpPr>
          <p:nvPr/>
        </p:nvSpPr>
        <p:spPr bwMode="auto">
          <a:xfrm>
            <a:off x="2994026" y="229870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6394" name="Rectangle 138"/>
          <p:cNvSpPr>
            <a:spLocks noChangeArrowheads="1"/>
          </p:cNvSpPr>
          <p:nvPr/>
        </p:nvSpPr>
        <p:spPr bwMode="auto">
          <a:xfrm>
            <a:off x="2994026" y="229870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6396" name="Rectangle 140"/>
          <p:cNvSpPr>
            <a:spLocks noChangeArrowheads="1"/>
          </p:cNvSpPr>
          <p:nvPr/>
        </p:nvSpPr>
        <p:spPr bwMode="auto">
          <a:xfrm>
            <a:off x="2994026" y="229870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6398" name="Rectangle 142"/>
          <p:cNvSpPr>
            <a:spLocks noChangeArrowheads="1"/>
          </p:cNvSpPr>
          <p:nvPr/>
        </p:nvSpPr>
        <p:spPr bwMode="auto">
          <a:xfrm>
            <a:off x="2994026" y="229870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6400" name="Rectangle 144"/>
          <p:cNvSpPr>
            <a:spLocks noChangeArrowheads="1"/>
          </p:cNvSpPr>
          <p:nvPr/>
        </p:nvSpPr>
        <p:spPr bwMode="auto">
          <a:xfrm>
            <a:off x="2994026" y="229870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pic>
        <p:nvPicPr>
          <p:cNvPr id="96444" name="Picture 188" descr="tmaxAverage199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598614"/>
            <a:ext cx="2925762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443" name="Picture 187" descr="tmaxAverage201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597025"/>
            <a:ext cx="2943225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442" name="Picture 186" descr="tmaxAverage2030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1598614"/>
            <a:ext cx="2970212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441" name="Picture 185" descr="tmaxAverage2050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3960813"/>
            <a:ext cx="297021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440" name="Picture 184" descr="tmaxAverage2070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4" y="3960814"/>
            <a:ext cx="2943225" cy="2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439" name="Picture 183" descr="tmaxAverage2090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9" y="3960814"/>
            <a:ext cx="2962275" cy="2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445" name="Rectangle 189"/>
          <p:cNvSpPr>
            <a:spLocks noChangeArrowheads="1"/>
          </p:cNvSpPr>
          <p:nvPr/>
        </p:nvSpPr>
        <p:spPr bwMode="auto">
          <a:xfrm>
            <a:off x="2994026" y="229870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6447" name="Rectangle 191"/>
          <p:cNvSpPr>
            <a:spLocks noChangeArrowheads="1"/>
          </p:cNvSpPr>
          <p:nvPr/>
        </p:nvSpPr>
        <p:spPr bwMode="auto">
          <a:xfrm>
            <a:off x="2994026" y="229870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6449" name="Rectangle 193"/>
          <p:cNvSpPr>
            <a:spLocks noChangeArrowheads="1"/>
          </p:cNvSpPr>
          <p:nvPr/>
        </p:nvSpPr>
        <p:spPr bwMode="auto">
          <a:xfrm>
            <a:off x="2994026" y="229870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6451" name="Rectangle 195"/>
          <p:cNvSpPr>
            <a:spLocks noChangeArrowheads="1"/>
          </p:cNvSpPr>
          <p:nvPr/>
        </p:nvSpPr>
        <p:spPr bwMode="auto">
          <a:xfrm>
            <a:off x="2994026" y="229870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6453" name="Rectangle 197"/>
          <p:cNvSpPr>
            <a:spLocks noChangeArrowheads="1"/>
          </p:cNvSpPr>
          <p:nvPr/>
        </p:nvSpPr>
        <p:spPr bwMode="auto">
          <a:xfrm>
            <a:off x="2994026" y="229870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6455" name="Rectangle 199"/>
          <p:cNvSpPr>
            <a:spLocks noChangeArrowheads="1"/>
          </p:cNvSpPr>
          <p:nvPr/>
        </p:nvSpPr>
        <p:spPr bwMode="auto">
          <a:xfrm>
            <a:off x="2994026" y="229870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6490" name="Text Box 234"/>
          <p:cNvSpPr txBox="1">
            <a:spLocks noChangeArrowheads="1"/>
          </p:cNvSpPr>
          <p:nvPr/>
        </p:nvSpPr>
        <p:spPr bwMode="auto">
          <a:xfrm>
            <a:off x="1981200" y="6338888"/>
            <a:ext cx="8229600" cy="3667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การเปลี่ยนแปลงสภาพอุณหภูมิสูงสุดเฉลี่ยในรอบปีในลุ่มน้ำชี-มูล</a:t>
            </a:r>
          </a:p>
        </p:txBody>
      </p:sp>
    </p:spTree>
    <p:extLst>
      <p:ext uri="{BB962C8B-B14F-4D97-AF65-F5344CB8AC3E}">
        <p14:creationId xmlns:p14="http://schemas.microsoft.com/office/powerpoint/2010/main" val="275903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981200" y="1157288"/>
            <a:ext cx="8229600" cy="3667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อากาศ</a:t>
            </a:r>
            <a:r>
              <a:rPr lang="th-TH" altLang="th-TH" sz="18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เย็นลดลง 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209800" y="304801"/>
            <a:ext cx="7620000" cy="369332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การเปลี่ยนแปลงสภาพภูมิอากาศ</a:t>
            </a:r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1981200" y="6338888"/>
            <a:ext cx="8229600" cy="3667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การเปลี่ยนแปลงสภาพอุณหภูมิต่ำสุดเฉลี่ยในรอบปีในลุ่มน้ำชี-มูล</a:t>
            </a:r>
          </a:p>
        </p:txBody>
      </p:sp>
      <p:pic>
        <p:nvPicPr>
          <p:cNvPr id="98332" name="Picture 28" descr="TminAverage199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676401"/>
            <a:ext cx="2943225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1" name="Picture 27" descr="TminAverage201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29987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0" name="Picture 26" descr="TminAverage2030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674814"/>
            <a:ext cx="2943225" cy="2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9" name="Picture 25" descr="TminAverage2050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962401"/>
            <a:ext cx="2943225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8" name="Picture 24" descr="TminAverage2070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6" y="3962400"/>
            <a:ext cx="2962275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7" name="Picture 23" descr="TminAverage2090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6" y="3962400"/>
            <a:ext cx="29622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33" name="Rectangle 29"/>
          <p:cNvSpPr>
            <a:spLocks noChangeArrowheads="1"/>
          </p:cNvSpPr>
          <p:nvPr/>
        </p:nvSpPr>
        <p:spPr bwMode="auto">
          <a:xfrm>
            <a:off x="5946776" y="290988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8335" name="Rectangle 31"/>
          <p:cNvSpPr>
            <a:spLocks noChangeArrowheads="1"/>
          </p:cNvSpPr>
          <p:nvPr/>
        </p:nvSpPr>
        <p:spPr bwMode="auto">
          <a:xfrm>
            <a:off x="5946776" y="290988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8337" name="Rectangle 33"/>
          <p:cNvSpPr>
            <a:spLocks noChangeArrowheads="1"/>
          </p:cNvSpPr>
          <p:nvPr/>
        </p:nvSpPr>
        <p:spPr bwMode="auto">
          <a:xfrm>
            <a:off x="5946776" y="290988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8339" name="Rectangle 35"/>
          <p:cNvSpPr>
            <a:spLocks noChangeArrowheads="1"/>
          </p:cNvSpPr>
          <p:nvPr/>
        </p:nvSpPr>
        <p:spPr bwMode="auto">
          <a:xfrm>
            <a:off x="5946776" y="290988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6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209800" y="304801"/>
            <a:ext cx="7620000" cy="369332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การเปลี่ยนแปลงสภาพภูมิอากาศ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981200" y="6248401"/>
            <a:ext cx="82296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altLang="th-TH" sz="1800" b="1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เปลี่ยนแปลงจำนวนวันที่มี</a:t>
            </a:r>
            <a:r>
              <a:rPr lang="th-TH" altLang="th-TH" sz="18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อากาศร้อนในรอบปีในลุ่มน้ำชี-มูล</a:t>
            </a:r>
          </a:p>
        </p:txBody>
      </p:sp>
      <p:pic>
        <p:nvPicPr>
          <p:cNvPr id="99348" name="Picture 20" descr="Hotdays199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1"/>
            <a:ext cx="2952750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7" name="Picture 19" descr="Hotdays201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600200"/>
            <a:ext cx="2989262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6" name="Picture 18" descr="Hotdays2030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600200"/>
            <a:ext cx="2962275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5" name="Picture 17" descr="Hotdays2050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1"/>
            <a:ext cx="2952750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4" name="Picture 16" descr="Hotdays2070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3026"/>
            <a:ext cx="2952750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3" name="Picture 15" descr="Hotdays2090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884614"/>
            <a:ext cx="2962275" cy="2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49" name="Rectangle 21"/>
          <p:cNvSpPr>
            <a:spLocks noChangeArrowheads="1"/>
          </p:cNvSpPr>
          <p:nvPr/>
        </p:nvSpPr>
        <p:spPr bwMode="auto">
          <a:xfrm>
            <a:off x="2976564" y="265271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2976564" y="265271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9353" name="Rectangle 25"/>
          <p:cNvSpPr>
            <a:spLocks noChangeArrowheads="1"/>
          </p:cNvSpPr>
          <p:nvPr/>
        </p:nvSpPr>
        <p:spPr bwMode="auto">
          <a:xfrm>
            <a:off x="2976564" y="265271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9355" name="Rectangle 27"/>
          <p:cNvSpPr>
            <a:spLocks noChangeArrowheads="1"/>
          </p:cNvSpPr>
          <p:nvPr/>
        </p:nvSpPr>
        <p:spPr bwMode="auto">
          <a:xfrm>
            <a:off x="2976564" y="265271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9357" name="Rectangle 29"/>
          <p:cNvSpPr>
            <a:spLocks noChangeArrowheads="1"/>
          </p:cNvSpPr>
          <p:nvPr/>
        </p:nvSpPr>
        <p:spPr bwMode="auto">
          <a:xfrm>
            <a:off x="2976564" y="265271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99359" name="Rectangle 31"/>
          <p:cNvSpPr>
            <a:spLocks noChangeArrowheads="1"/>
          </p:cNvSpPr>
          <p:nvPr/>
        </p:nvSpPr>
        <p:spPr bwMode="auto">
          <a:xfrm>
            <a:off x="2976564" y="265271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23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981200" y="1157288"/>
            <a:ext cx="8229600" cy="3667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การประเมินการเปลี่ยนแปลงสภาพภูมิอากาศในลุ่มน้ำชี-มูล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209800" y="304801"/>
            <a:ext cx="7620000" cy="369332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การเปลี่ยนแปลงสภาพภูมิอากาศ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981200" y="6248401"/>
            <a:ext cx="82296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altLang="th-TH" sz="1800" b="1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เปลี่ยนแปลงจำนวนวันที่มี</a:t>
            </a:r>
            <a:r>
              <a:rPr lang="th-TH" altLang="th-TH" sz="18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อากาศเย็นในรอบปีในลุ่มน้ำชี-มูล</a:t>
            </a:r>
          </a:p>
        </p:txBody>
      </p:sp>
      <p:pic>
        <p:nvPicPr>
          <p:cNvPr id="100374" name="Picture 22" descr="CoolDay199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2979738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3" name="Picture 21" descr="CoolDay201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6" y="1600200"/>
            <a:ext cx="2962275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2" name="Picture 20" descr="CoolDay2030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601788"/>
            <a:ext cx="2952750" cy="22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1" name="Picture 19" descr="CoolDay2050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2979738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0" name="Picture 18" descr="CoolDay2070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6" y="3884614"/>
            <a:ext cx="2962275" cy="2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9" name="Picture 17" descr="CoolDay2090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886201"/>
            <a:ext cx="2970213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2976564" y="268605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2976564" y="268605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100379" name="Rectangle 27"/>
          <p:cNvSpPr>
            <a:spLocks noChangeArrowheads="1"/>
          </p:cNvSpPr>
          <p:nvPr/>
        </p:nvSpPr>
        <p:spPr bwMode="auto">
          <a:xfrm>
            <a:off x="2976564" y="268605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100381" name="Rectangle 29"/>
          <p:cNvSpPr>
            <a:spLocks noChangeArrowheads="1"/>
          </p:cNvSpPr>
          <p:nvPr/>
        </p:nvSpPr>
        <p:spPr bwMode="auto">
          <a:xfrm>
            <a:off x="2976564" y="268605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2976564" y="268605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2976564" y="268605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49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981200" y="1157288"/>
            <a:ext cx="8229600" cy="3667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การประเมินการเปลี่ยนแปลงสภาพภูมิอากาศในลุ่มน้ำชี-มูล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209800" y="304801"/>
            <a:ext cx="7620000" cy="369332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การเปลี่ยนแปลงสภาพภูมิอากาศ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981200" y="6248401"/>
            <a:ext cx="82296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การเปลี่ยนแปลงปริมาณฝนรวมรายปีในลุ่มน้ำชี-มูล</a:t>
            </a:r>
          </a:p>
        </p:txBody>
      </p:sp>
      <p:pic>
        <p:nvPicPr>
          <p:cNvPr id="101398" name="Picture 22" descr="AnnualRainfall199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4" y="1600200"/>
            <a:ext cx="29987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7" name="Picture 21" descr="%ChangeInRain201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6" y="1600200"/>
            <a:ext cx="2962275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6" name="Picture 20" descr="%ChangeInRain2030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4" y="1600200"/>
            <a:ext cx="297973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5" name="Picture 19" descr="%ChangeInRain2050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29527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4" name="Picture 18" descr="%ChangeInRain2070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886200"/>
            <a:ext cx="2962275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3" name="Picture 17" descr="%ChangeInRain2090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6" y="3886201"/>
            <a:ext cx="2962275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99" name="Rectangle 23"/>
          <p:cNvSpPr>
            <a:spLocks noChangeArrowheads="1"/>
          </p:cNvSpPr>
          <p:nvPr/>
        </p:nvSpPr>
        <p:spPr bwMode="auto">
          <a:xfrm>
            <a:off x="2976564" y="266223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2976564" y="266223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101403" name="Rectangle 27"/>
          <p:cNvSpPr>
            <a:spLocks noChangeArrowheads="1"/>
          </p:cNvSpPr>
          <p:nvPr/>
        </p:nvSpPr>
        <p:spPr bwMode="auto">
          <a:xfrm>
            <a:off x="2976564" y="266223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101405" name="Rectangle 29"/>
          <p:cNvSpPr>
            <a:spLocks noChangeArrowheads="1"/>
          </p:cNvSpPr>
          <p:nvPr/>
        </p:nvSpPr>
        <p:spPr bwMode="auto">
          <a:xfrm>
            <a:off x="2976564" y="266223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101407" name="Rectangle 31"/>
          <p:cNvSpPr>
            <a:spLocks noChangeArrowheads="1"/>
          </p:cNvSpPr>
          <p:nvPr/>
        </p:nvSpPr>
        <p:spPr bwMode="auto">
          <a:xfrm>
            <a:off x="2976564" y="266223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101409" name="Rectangle 33"/>
          <p:cNvSpPr>
            <a:spLocks noChangeArrowheads="1"/>
          </p:cNvSpPr>
          <p:nvPr/>
        </p:nvSpPr>
        <p:spPr bwMode="auto">
          <a:xfrm>
            <a:off x="2976564" y="266223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10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:\data_atsamon\TARC_document\presentation\S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926" y="1119189"/>
            <a:ext cx="4545013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5449888" y="823914"/>
            <a:ext cx="149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IPCC-SRES</a:t>
            </a:r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5600700" y="2965450"/>
            <a:ext cx="5003800" cy="3860800"/>
            <a:chOff x="4076888" y="2965420"/>
            <a:chExt cx="5004048" cy="3861048"/>
          </a:xfrm>
        </p:grpSpPr>
        <p:grpSp>
          <p:nvGrpSpPr>
            <p:cNvPr id="25606" name="Group 1"/>
            <p:cNvGrpSpPr>
              <a:grpSpLocks/>
            </p:cNvGrpSpPr>
            <p:nvPr/>
          </p:nvGrpSpPr>
          <p:grpSpPr bwMode="auto">
            <a:xfrm>
              <a:off x="4808762" y="3095603"/>
              <a:ext cx="3579989" cy="3573964"/>
              <a:chOff x="4652115" y="3064071"/>
              <a:chExt cx="3579989" cy="3573964"/>
            </a:xfrm>
          </p:grpSpPr>
          <p:sp>
            <p:nvSpPr>
              <p:cNvPr id="5126" name="TextBox 3"/>
              <p:cNvSpPr txBox="1">
                <a:spLocks noChangeArrowheads="1"/>
              </p:cNvSpPr>
              <p:nvPr/>
            </p:nvSpPr>
            <p:spPr bwMode="auto">
              <a:xfrm>
                <a:off x="4991857" y="3064071"/>
                <a:ext cx="2683008" cy="46199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2400" b="1" dirty="0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ภาพฉายเศรษฐกิจ-สังคม</a:t>
                </a:r>
                <a:endParaRPr lang="en-US" sz="2400" b="1" dirty="0">
                  <a:solidFill>
                    <a:prstClr val="black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  <p:sp>
            <p:nvSpPr>
              <p:cNvPr id="5127" name="TextBox 10"/>
              <p:cNvSpPr txBox="1">
                <a:spLocks noChangeArrowheads="1"/>
              </p:cNvSpPr>
              <p:nvPr/>
            </p:nvSpPr>
            <p:spPr bwMode="auto">
              <a:xfrm>
                <a:off x="4652115" y="3830883"/>
                <a:ext cx="3579989" cy="4619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2400" b="1" dirty="0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ภาพฉายการปล่อยก๊าซเรือนกระจก</a:t>
                </a:r>
                <a:endParaRPr lang="en-US" sz="2400" b="1" dirty="0">
                  <a:solidFill>
                    <a:prstClr val="black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  <p:sp>
            <p:nvSpPr>
              <p:cNvPr id="5128" name="TextBox 11"/>
              <p:cNvSpPr txBox="1">
                <a:spLocks noChangeArrowheads="1"/>
              </p:cNvSpPr>
              <p:nvPr/>
            </p:nvSpPr>
            <p:spPr bwMode="auto">
              <a:xfrm>
                <a:off x="4936291" y="4584994"/>
                <a:ext cx="3008462" cy="46199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2400" b="1" dirty="0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ภาพฉายพลังงานแสงอาทิตย์</a:t>
                </a:r>
                <a:endParaRPr lang="en-US" sz="2400" b="1" dirty="0">
                  <a:solidFill>
                    <a:prstClr val="black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  <p:sp>
            <p:nvSpPr>
              <p:cNvPr id="5129" name="TextBox 12"/>
              <p:cNvSpPr txBox="1">
                <a:spLocks noChangeArrowheads="1"/>
              </p:cNvSpPr>
              <p:nvPr/>
            </p:nvSpPr>
            <p:spPr bwMode="auto">
              <a:xfrm>
                <a:off x="4991857" y="5340693"/>
                <a:ext cx="2952896" cy="46199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2400" b="1" dirty="0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การจำลองภูมิอากาศอนาคต</a:t>
                </a:r>
                <a:endParaRPr lang="en-US" sz="2400" b="1" dirty="0">
                  <a:solidFill>
                    <a:prstClr val="black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 bwMode="auto">
              <a:xfrm>
                <a:off x="6431790" y="3554641"/>
                <a:ext cx="0" cy="2873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6431790" y="4283349"/>
                <a:ext cx="0" cy="2889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6431790" y="5043811"/>
                <a:ext cx="0" cy="2889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33" name="TextBox 48"/>
              <p:cNvSpPr txBox="1">
                <a:spLocks noChangeArrowheads="1"/>
              </p:cNvSpPr>
              <p:nvPr/>
            </p:nvSpPr>
            <p:spPr bwMode="auto">
              <a:xfrm>
                <a:off x="4744195" y="6175771"/>
                <a:ext cx="3416469" cy="46199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2400" b="1" dirty="0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ศึกษาผลกระทบ/ความเปราะบาง</a:t>
                </a:r>
                <a:endParaRPr lang="en-US" sz="2400" b="1" dirty="0">
                  <a:solidFill>
                    <a:prstClr val="black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6431790" y="5809036"/>
                <a:ext cx="0" cy="2889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ounded Rectangle 2"/>
            <p:cNvSpPr/>
            <p:nvPr/>
          </p:nvSpPr>
          <p:spPr>
            <a:xfrm>
              <a:off x="4076888" y="2965420"/>
              <a:ext cx="5004048" cy="3861048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ชื่อเรื่อง 1"/>
          <p:cNvSpPr txBox="1">
            <a:spLocks/>
          </p:cNvSpPr>
          <p:nvPr/>
        </p:nvSpPr>
        <p:spPr bwMode="auto">
          <a:xfrm>
            <a:off x="1524000" y="-9525"/>
            <a:ext cx="9144000" cy="792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4000"/>
              </a:lnSpc>
              <a:defRPr/>
            </a:pPr>
            <a:r>
              <a:rPr lang="th-TH" sz="4000" b="1" dirty="0">
                <a:solidFill>
                  <a:prstClr val="black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ภาพฉายการปล่อยก๊าซเรือนกระจกอนาคต</a:t>
            </a:r>
          </a:p>
        </p:txBody>
      </p:sp>
    </p:spTree>
    <p:extLst>
      <p:ext uri="{BB962C8B-B14F-4D97-AF65-F5344CB8AC3E}">
        <p14:creationId xmlns:p14="http://schemas.microsoft.com/office/powerpoint/2010/main" val="16506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208213" y="1700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th-TH" sz="2400">
              <a:solidFill>
                <a:prstClr val="black"/>
              </a:solidFill>
              <a:latin typeface="Times" panose="02020603050405020304" pitchFamily="18" charset="0"/>
            </a:endParaRP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1905000" y="5313364"/>
            <a:ext cx="838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th-TH" sz="10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Rectangle 9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th-TH" altLang="th-TH" smtClean="0"/>
              <a:t>ความหนาแน่นของ </a:t>
            </a:r>
            <a:r>
              <a:rPr lang="en-GB" altLang="th-TH" smtClean="0"/>
              <a:t>CO</a:t>
            </a:r>
            <a:r>
              <a:rPr lang="en-GB" altLang="th-TH" baseline="-25000" smtClean="0"/>
              <a:t>2 </a:t>
            </a:r>
            <a:r>
              <a:rPr lang="en-GB" altLang="th-TH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ในช่วงเวลาที่ผ่านมา</a:t>
            </a:r>
            <a:endParaRPr lang="en-GB" altLang="th-TH" smtClean="0"/>
          </a:p>
        </p:txBody>
      </p:sp>
      <p:grpSp>
        <p:nvGrpSpPr>
          <p:cNvPr id="14341" name="Gruppieren 9"/>
          <p:cNvGrpSpPr>
            <a:grpSpLocks/>
          </p:cNvGrpSpPr>
          <p:nvPr/>
        </p:nvGrpSpPr>
        <p:grpSpPr bwMode="auto">
          <a:xfrm>
            <a:off x="1981200" y="1676401"/>
            <a:ext cx="7943850" cy="4564063"/>
            <a:chOff x="457200" y="2008188"/>
            <a:chExt cx="7943850" cy="4564062"/>
          </a:xfrm>
        </p:grpSpPr>
        <p:pic>
          <p:nvPicPr>
            <p:cNvPr id="14344" name="Picture 2" descr="ftp://ftp.worldbank.org/Stephen%20McGroarty/WDR10_figures/WDR10_JPGs/WDR10_OVJPGs/WDR10_FOV0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9"/>
            <a:stretch>
              <a:fillRect/>
            </a:stretch>
          </p:blipFill>
          <p:spPr bwMode="auto">
            <a:xfrm>
              <a:off x="457200" y="2008188"/>
              <a:ext cx="6445250" cy="456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5" name="Gruppieren 13"/>
            <p:cNvGrpSpPr>
              <a:grpSpLocks/>
            </p:cNvGrpSpPr>
            <p:nvPr/>
          </p:nvGrpSpPr>
          <p:grpSpPr bwMode="auto">
            <a:xfrm>
              <a:off x="457200" y="4071938"/>
              <a:ext cx="7943850" cy="523875"/>
              <a:chOff x="209550" y="3876675"/>
              <a:chExt cx="7943850" cy="523875"/>
            </a:xfrm>
          </p:grpSpPr>
          <p:cxnSp>
            <p:nvCxnSpPr>
              <p:cNvPr id="14346" name="Gerade Verbindung 8"/>
              <p:cNvCxnSpPr>
                <a:cxnSpLocks noChangeShapeType="1"/>
              </p:cNvCxnSpPr>
              <p:nvPr/>
            </p:nvCxnSpPr>
            <p:spPr bwMode="auto">
              <a:xfrm flipV="1">
                <a:off x="209550" y="4324351"/>
                <a:ext cx="7943850" cy="76199"/>
              </a:xfrm>
              <a:prstGeom prst="line">
                <a:avLst/>
              </a:prstGeom>
              <a:noFill/>
              <a:ln w="38100" algn="ctr">
                <a:solidFill>
                  <a:srgbClr val="FFC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" name="Textfeld 12"/>
              <p:cNvSpPr txBox="1"/>
              <p:nvPr/>
            </p:nvSpPr>
            <p:spPr>
              <a:xfrm>
                <a:off x="342900" y="3876675"/>
                <a:ext cx="2228850" cy="3698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sz="1800" dirty="0">
                    <a:solidFill>
                      <a:srgbClr val="FFC000"/>
                    </a:solidFill>
                    <a:latin typeface="Arial" charset="0"/>
                    <a:cs typeface="Arial" charset="0"/>
                  </a:rPr>
                  <a:t>Aug 2014: 399 ppm</a:t>
                </a:r>
              </a:p>
            </p:txBody>
          </p:sp>
        </p:grpSp>
      </p:grp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71757C-D354-4F86-8F84-3E7FA59FF833}" type="slidenum">
              <a:rPr lang="en-US" altLang="th-TH">
                <a:solidFill>
                  <a:srgbClr val="FFFFFF"/>
                </a:solidFill>
                <a:latin typeface="Tw Cen MT" panose="020B0602020104020603" pitchFamily="34" charset="0"/>
              </a:rPr>
              <a:pPr eaLnBrk="1" hangingPunct="1"/>
              <a:t>19</a:t>
            </a:fld>
            <a:endParaRPr lang="en-US" altLang="th-TH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6781800" y="6075363"/>
            <a:ext cx="38862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100" i="1" dirty="0">
                <a:solidFill>
                  <a:prstClr val="black"/>
                </a:solidFill>
                <a:cs typeface="Arial" charset="0"/>
              </a:rPr>
              <a:t>ที่มา</a:t>
            </a:r>
            <a:r>
              <a:rPr lang="en-US" sz="1100" i="1" dirty="0">
                <a:solidFill>
                  <a:prstClr val="black"/>
                </a:solidFill>
                <a:cs typeface="Arial" charset="0"/>
              </a:rPr>
              <a:t>:</a:t>
            </a:r>
            <a:r>
              <a:rPr lang="th-TH" sz="1100" i="1" dirty="0">
                <a:solidFill>
                  <a:prstClr val="black"/>
                </a:solidFill>
                <a:cs typeface="Arial" charset="0"/>
              </a:rPr>
              <a:t> ดัดแปลงมาจาก</a:t>
            </a:r>
            <a:r>
              <a:rPr lang="en-GB" sz="1100" i="1" dirty="0">
                <a:solidFill>
                  <a:prstClr val="black"/>
                </a:solidFill>
                <a:cs typeface="Arial" charset="0"/>
              </a:rPr>
              <a:t> World Development report </a:t>
            </a:r>
            <a:r>
              <a:rPr lang="th-TH" sz="1100" i="1" dirty="0">
                <a:solidFill>
                  <a:prstClr val="black"/>
                </a:solidFill>
                <a:cs typeface="Arial" charset="0"/>
              </a:rPr>
              <a:t>2553</a:t>
            </a:r>
            <a:r>
              <a:rPr lang="en-GB" sz="1100" i="1" dirty="0">
                <a:solidFill>
                  <a:prstClr val="black"/>
                </a:solidFill>
                <a:cs typeface="Arial" charset="0"/>
              </a:rPr>
              <a:t>. p 4</a:t>
            </a:r>
          </a:p>
        </p:txBody>
      </p:sp>
    </p:spTree>
    <p:extLst>
      <p:ext uri="{BB962C8B-B14F-4D97-AF65-F5344CB8AC3E}">
        <p14:creationId xmlns:p14="http://schemas.microsoft.com/office/powerpoint/2010/main" val="15052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22514"/>
            <a:ext cx="1179286" cy="5935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4000" b="1" dirty="0" smtClean="0"/>
              <a:t>เนื้อหา</a:t>
            </a:r>
            <a:endParaRPr lang="th-TH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8084"/>
            <a:ext cx="10515600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การใช้ทรัพยากรดินในอดีต ปัจจุบัน</a:t>
            </a:r>
          </a:p>
          <a:p>
            <a:r>
              <a:rPr lang="th-TH" sz="3200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ปัญหาทรัพยากรดิน</a:t>
            </a:r>
          </a:p>
          <a:p>
            <a:pPr lvl="0"/>
            <a:r>
              <a:rPr lang="th-TH" sz="3200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ผลกระทบที่เกิดขึ้นจากการเปลี่ยนแปลงภูมิอากาศ</a:t>
            </a:r>
            <a:r>
              <a:rPr lang="th-TH" sz="3200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โลก</a:t>
            </a:r>
          </a:p>
          <a:p>
            <a:r>
              <a:rPr lang="th-TH" sz="3200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การเปลี่ยนแปลงภูมิอากาศในอนาคต</a:t>
            </a:r>
          </a:p>
          <a:p>
            <a:r>
              <a:rPr lang="th-TH" sz="3200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โลกร้อนกับทรัพยากรดินน้ำพืช </a:t>
            </a:r>
          </a:p>
          <a:p>
            <a:r>
              <a:rPr lang="th-TH" sz="3200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ผลกระทบของการเปลี่ยนแปลงภูมิอากาศต่อทรัพยากรดินในการผลิตพืช</a:t>
            </a:r>
          </a:p>
          <a:p>
            <a:r>
              <a:rPr lang="th-TH" sz="3200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แนวทางการจัดการทรัพยากรดินเพื่อการปรับตัวและรับมือกับภาวะโลกร้อน</a:t>
            </a:r>
          </a:p>
          <a:p>
            <a:endParaRPr lang="th-TH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/>
          <p:cNvSpPr>
            <a:spLocks noChangeArrowheads="1"/>
          </p:cNvSpPr>
          <p:nvPr/>
        </p:nvSpPr>
        <p:spPr bwMode="auto">
          <a:xfrm>
            <a:off x="3355976" y="798514"/>
            <a:ext cx="57054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Representative Concentration Pathways (RCPs)</a:t>
            </a:r>
          </a:p>
        </p:txBody>
      </p:sp>
      <p:grpSp>
        <p:nvGrpSpPr>
          <p:cNvPr id="26627" name="Group 4108"/>
          <p:cNvGrpSpPr>
            <a:grpSpLocks/>
          </p:cNvGrpSpPr>
          <p:nvPr/>
        </p:nvGrpSpPr>
        <p:grpSpPr bwMode="auto">
          <a:xfrm>
            <a:off x="1585914" y="1333500"/>
            <a:ext cx="4097337" cy="3125788"/>
            <a:chOff x="5086350" y="1453999"/>
            <a:chExt cx="3545444" cy="2767089"/>
          </a:xfrm>
        </p:grpSpPr>
        <p:pic>
          <p:nvPicPr>
            <p:cNvPr id="26641" name="Picture 3" descr="D:\data\UNDP_report\second phase\RCPs_Fi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86350" y="1453999"/>
              <a:ext cx="3014042" cy="2767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2" name="TextBox 4104"/>
            <p:cNvSpPr txBox="1">
              <a:spLocks noChangeArrowheads="1"/>
            </p:cNvSpPr>
            <p:nvPr/>
          </p:nvSpPr>
          <p:spPr bwMode="auto">
            <a:xfrm>
              <a:off x="7771671" y="1753071"/>
              <a:ext cx="860123" cy="326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>
                  <a:solidFill>
                    <a:prstClr val="black"/>
                  </a:solidFill>
                  <a:latin typeface="JasmineUPC" pitchFamily="18" charset="-34"/>
                  <a:cs typeface="JasmineUPC" pitchFamily="18" charset="-34"/>
                </a:rPr>
                <a:t>1370 ppm</a:t>
              </a:r>
            </a:p>
          </p:txBody>
        </p:sp>
        <p:sp>
          <p:nvSpPr>
            <p:cNvPr id="26643" name="TextBox 45"/>
            <p:cNvSpPr txBox="1">
              <a:spLocks noChangeArrowheads="1"/>
            </p:cNvSpPr>
            <p:nvPr/>
          </p:nvSpPr>
          <p:spPr bwMode="auto">
            <a:xfrm>
              <a:off x="7753915" y="2343787"/>
              <a:ext cx="763044" cy="326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>
                  <a:solidFill>
                    <a:prstClr val="black"/>
                  </a:solidFill>
                  <a:latin typeface="JasmineUPC" pitchFamily="18" charset="-34"/>
                  <a:cs typeface="JasmineUPC" pitchFamily="18" charset="-34"/>
                </a:rPr>
                <a:t>850 ppm</a:t>
              </a:r>
            </a:p>
          </p:txBody>
        </p:sp>
        <p:sp>
          <p:nvSpPr>
            <p:cNvPr id="26644" name="TextBox 46"/>
            <p:cNvSpPr txBox="1">
              <a:spLocks noChangeArrowheads="1"/>
            </p:cNvSpPr>
            <p:nvPr/>
          </p:nvSpPr>
          <p:spPr bwMode="auto">
            <a:xfrm>
              <a:off x="7753915" y="2571758"/>
              <a:ext cx="763044" cy="326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>
                  <a:solidFill>
                    <a:prstClr val="black"/>
                  </a:solidFill>
                  <a:latin typeface="JasmineUPC" pitchFamily="18" charset="-34"/>
                  <a:cs typeface="JasmineUPC" pitchFamily="18" charset="-34"/>
                </a:rPr>
                <a:t>650 ppm</a:t>
              </a:r>
            </a:p>
          </p:txBody>
        </p:sp>
        <p:sp>
          <p:nvSpPr>
            <p:cNvPr id="26645" name="TextBox 47"/>
            <p:cNvSpPr txBox="1">
              <a:spLocks noChangeArrowheads="1"/>
            </p:cNvSpPr>
            <p:nvPr/>
          </p:nvSpPr>
          <p:spPr bwMode="auto">
            <a:xfrm>
              <a:off x="7741543" y="2881957"/>
              <a:ext cx="763044" cy="326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>
                  <a:solidFill>
                    <a:prstClr val="black"/>
                  </a:solidFill>
                  <a:latin typeface="JasmineUPC" pitchFamily="18" charset="-34"/>
                  <a:cs typeface="JasmineUPC" pitchFamily="18" charset="-34"/>
                </a:rPr>
                <a:t>490 ppm</a:t>
              </a:r>
            </a:p>
          </p:txBody>
        </p:sp>
      </p:grpSp>
      <p:grpSp>
        <p:nvGrpSpPr>
          <p:cNvPr id="26628" name="Group 11"/>
          <p:cNvGrpSpPr>
            <a:grpSpLocks/>
          </p:cNvGrpSpPr>
          <p:nvPr/>
        </p:nvGrpSpPr>
        <p:grpSpPr bwMode="auto">
          <a:xfrm>
            <a:off x="5600700" y="2965450"/>
            <a:ext cx="5003800" cy="3860800"/>
            <a:chOff x="4076888" y="2965420"/>
            <a:chExt cx="5004048" cy="3861048"/>
          </a:xfrm>
        </p:grpSpPr>
        <p:grpSp>
          <p:nvGrpSpPr>
            <p:cNvPr id="26630" name="Group 12"/>
            <p:cNvGrpSpPr>
              <a:grpSpLocks/>
            </p:cNvGrpSpPr>
            <p:nvPr/>
          </p:nvGrpSpPr>
          <p:grpSpPr bwMode="auto">
            <a:xfrm>
              <a:off x="4211960" y="3095585"/>
              <a:ext cx="4706738" cy="3526477"/>
              <a:chOff x="4055313" y="3064053"/>
              <a:chExt cx="4706738" cy="3526477"/>
            </a:xfrm>
          </p:grpSpPr>
          <p:sp>
            <p:nvSpPr>
              <p:cNvPr id="15" name="TextBox 3"/>
              <p:cNvSpPr txBox="1">
                <a:spLocks noChangeArrowheads="1"/>
              </p:cNvSpPr>
              <p:nvPr/>
            </p:nvSpPr>
            <p:spPr bwMode="auto">
              <a:xfrm>
                <a:off x="4609250" y="3064071"/>
                <a:ext cx="3406944" cy="46199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2400" b="1" dirty="0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กำหนดระดับพลังงานแสงอาทิตย์</a:t>
                </a:r>
                <a:endParaRPr lang="en-US" sz="2400" b="1" dirty="0">
                  <a:solidFill>
                    <a:prstClr val="black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  <p:sp>
            <p:nvSpPr>
              <p:cNvPr id="16" name="TextBox 10"/>
              <p:cNvSpPr txBox="1">
                <a:spLocks noChangeArrowheads="1"/>
              </p:cNvSpPr>
              <p:nvPr/>
            </p:nvSpPr>
            <p:spPr bwMode="auto">
              <a:xfrm>
                <a:off x="4055186" y="3830883"/>
                <a:ext cx="4707170" cy="4619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2400" b="1" dirty="0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ความเข้มข้นของก๊าซเรือนกระจกในบรรยากาศ</a:t>
                </a:r>
                <a:endParaRPr lang="en-US" sz="2400" b="1" dirty="0">
                  <a:solidFill>
                    <a:prstClr val="black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  <p:sp>
            <p:nvSpPr>
              <p:cNvPr id="17" name="TextBox 11"/>
              <p:cNvSpPr txBox="1">
                <a:spLocks noChangeArrowheads="1"/>
              </p:cNvSpPr>
              <p:nvPr/>
            </p:nvSpPr>
            <p:spPr bwMode="auto">
              <a:xfrm>
                <a:off x="4460018" y="4584994"/>
                <a:ext cx="3700646" cy="46199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2400" b="1" dirty="0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ปริมาณก๊าซเรือนกระจกที่ปลดปล่อย</a:t>
                </a:r>
                <a:endParaRPr lang="en-US" sz="2400" b="1" dirty="0">
                  <a:solidFill>
                    <a:prstClr val="black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  <p:sp>
            <p:nvSpPr>
              <p:cNvPr id="18" name="TextBox 12"/>
              <p:cNvSpPr txBox="1">
                <a:spLocks noChangeArrowheads="1"/>
              </p:cNvSpPr>
              <p:nvPr/>
            </p:nvSpPr>
            <p:spPr bwMode="auto">
              <a:xfrm>
                <a:off x="4847387" y="5340693"/>
                <a:ext cx="2952896" cy="46199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2400" b="1" dirty="0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การจำลองภูมิอากาศอนาคต</a:t>
                </a:r>
                <a:endParaRPr lang="en-US" sz="2400" b="1" dirty="0">
                  <a:solidFill>
                    <a:prstClr val="black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6287321" y="3554641"/>
                <a:ext cx="0" cy="2873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6287321" y="4283349"/>
                <a:ext cx="0" cy="2889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6287321" y="5043811"/>
                <a:ext cx="0" cy="2889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48"/>
              <p:cNvSpPr txBox="1">
                <a:spLocks noChangeArrowheads="1"/>
              </p:cNvSpPr>
              <p:nvPr/>
            </p:nvSpPr>
            <p:spPr bwMode="auto">
              <a:xfrm>
                <a:off x="4671166" y="6128143"/>
                <a:ext cx="3416469" cy="46199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2400" b="1" dirty="0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ศึกษาผลกระทบ/ความเปราะบาง</a:t>
                </a:r>
                <a:endParaRPr lang="en-US" sz="2400" b="1" dirty="0">
                  <a:solidFill>
                    <a:prstClr val="black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6287321" y="5809036"/>
                <a:ext cx="0" cy="2889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4076888" y="2965420"/>
              <a:ext cx="5004048" cy="3861048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ชื่อเรื่อง 1"/>
          <p:cNvSpPr txBox="1">
            <a:spLocks/>
          </p:cNvSpPr>
          <p:nvPr/>
        </p:nvSpPr>
        <p:spPr bwMode="auto">
          <a:xfrm>
            <a:off x="1524000" y="-9525"/>
            <a:ext cx="9144000" cy="792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4000"/>
              </a:lnSpc>
              <a:defRPr/>
            </a:pPr>
            <a:r>
              <a:rPr lang="th-TH" sz="4000" b="1" dirty="0">
                <a:solidFill>
                  <a:prstClr val="black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ภาพฉายการปล่อยก๊าซเรือนกระจกอนาคตแบบใหม่</a:t>
            </a:r>
          </a:p>
        </p:txBody>
      </p:sp>
    </p:spTree>
    <p:extLst>
      <p:ext uri="{BB962C8B-B14F-4D97-AF65-F5344CB8AC3E}">
        <p14:creationId xmlns:p14="http://schemas.microsoft.com/office/powerpoint/2010/main" val="65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F8C3BE7-52CC-4C0D-9A90-6D4C208C960E}" type="slidenum">
              <a:rPr lang="en-US" altLang="th-TH">
                <a:solidFill>
                  <a:srgbClr val="FFFFFF"/>
                </a:solidFill>
                <a:latin typeface="Tw Cen MT" panose="020B0602020104020603" pitchFamily="34" charset="0"/>
              </a:rPr>
              <a:pPr eaLnBrk="1" hangingPunct="1">
                <a:lnSpc>
                  <a:spcPct val="80000"/>
                </a:lnSpc>
              </a:pPr>
              <a:t>21</a:t>
            </a:fld>
            <a:endParaRPr lang="en-US" altLang="th-TH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4579" name="Title 1"/>
          <p:cNvSpPr txBox="1">
            <a:spLocks/>
          </p:cNvSpPr>
          <p:nvPr/>
        </p:nvSpPr>
        <p:spPr bwMode="auto">
          <a:xfrm>
            <a:off x="1900239" y="188913"/>
            <a:ext cx="8537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en-US" sz="3600">
                <a:solidFill>
                  <a:prstClr val="black"/>
                </a:solidFill>
                <a:latin typeface="Tw Cen MT" panose="020B0602020104020603" pitchFamily="34" charset="0"/>
                <a:cs typeface="FreesiaUPC" panose="020B0604020202020204" pitchFamily="34" charset="-34"/>
              </a:rPr>
              <a:t>การคาดการณ์ด้านอุณหภูมิในอนาคตในลุ่มแม่น้ำโขงตอนล่าง</a:t>
            </a:r>
            <a:r>
              <a:rPr lang="en-US" altLang="en-US" sz="360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708275"/>
            <a:ext cx="2109788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2708275"/>
            <a:ext cx="21082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76875" y="1484314"/>
            <a:ext cx="90805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3200" dirty="0">
                <a:solidFill>
                  <a:prstClr val="black"/>
                </a:solidFill>
              </a:rPr>
              <a:t>2643</a:t>
            </a:r>
            <a:endParaRPr lang="en-US" alt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0239" y="1943101"/>
            <a:ext cx="19843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400" dirty="0">
                <a:solidFill>
                  <a:prstClr val="black"/>
                </a:solidFill>
              </a:rPr>
              <a:t>การคาดการณ์อย่างต่ำ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RCP 2.6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37014" y="1916113"/>
            <a:ext cx="198278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400" dirty="0">
                <a:solidFill>
                  <a:prstClr val="black"/>
                </a:solidFill>
              </a:rPr>
              <a:t>การคาดการณ์อย่างสูง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RCP 8.5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76500" y="5748338"/>
            <a:ext cx="29781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GISS-E2-R-CC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40463" y="1916114"/>
            <a:ext cx="4197350" cy="4294187"/>
            <a:chOff x="4716016" y="1916832"/>
            <a:chExt cx="4197652" cy="4292897"/>
          </a:xfrm>
        </p:grpSpPr>
        <p:pic>
          <p:nvPicPr>
            <p:cNvPr id="24587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708921"/>
              <a:ext cx="2108682" cy="297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88" y="2708920"/>
              <a:ext cx="2108680" cy="297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736654" y="1916832"/>
              <a:ext cx="1984518" cy="8316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altLang="en-US" sz="2400" dirty="0">
                  <a:solidFill>
                    <a:prstClr val="black"/>
                  </a:solidFill>
                </a:rPr>
                <a:t>การคาดการณ์อย่างต่ำ</a:t>
              </a:r>
              <a:r>
                <a:rPr lang="en-US" altLang="en-US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 RCP 2.6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150" y="1942224"/>
              <a:ext cx="1984518" cy="8316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altLang="en-US" sz="2400" dirty="0">
                  <a:solidFill>
                    <a:prstClr val="black"/>
                  </a:solidFill>
                </a:rPr>
                <a:t>การคาดการณ์อย่างสูง</a:t>
              </a:r>
              <a:r>
                <a:rPr lang="en-US" altLang="en-US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 RCP 8.5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16134" y="5747906"/>
              <a:ext cx="2978364" cy="4618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IPSL-CM5A-MR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03363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3CC0451-9328-44CF-A5C3-409E53C9BBE6}" type="slidenum">
              <a:rPr lang="en-US" altLang="th-TH">
                <a:solidFill>
                  <a:srgbClr val="FFFFFF"/>
                </a:solidFill>
                <a:latin typeface="Tw Cen MT" panose="020B0602020104020603" pitchFamily="34" charset="0"/>
              </a:rPr>
              <a:pPr eaLnBrk="1" hangingPunct="1">
                <a:lnSpc>
                  <a:spcPct val="80000"/>
                </a:lnSpc>
              </a:pPr>
              <a:t>22</a:t>
            </a:fld>
            <a:endParaRPr lang="en-US" altLang="th-TH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1900239" y="188913"/>
            <a:ext cx="8537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en-US" sz="3600">
                <a:solidFill>
                  <a:prstClr val="black"/>
                </a:solidFill>
                <a:latin typeface="Tw Cen MT" panose="020B0602020104020603" pitchFamily="34" charset="0"/>
                <a:cs typeface="FreesiaUPC" panose="020B0604020202020204" pitchFamily="34" charset="-34"/>
              </a:rPr>
              <a:t>การคาดการณ์ด้านน้ำฟ้าในอนาคตในลุ่มแม่น้ำโขงตอนล่าง</a:t>
            </a:r>
            <a:r>
              <a:rPr lang="en-US" altLang="en-US" sz="360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76875" y="1484314"/>
            <a:ext cx="90805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3200" dirty="0">
                <a:solidFill>
                  <a:prstClr val="black"/>
                </a:solidFill>
              </a:rPr>
              <a:t>2643</a:t>
            </a:r>
            <a:endParaRPr lang="en-US" alt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0239" y="1943101"/>
            <a:ext cx="19843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400" dirty="0">
                <a:solidFill>
                  <a:prstClr val="black"/>
                </a:solidFill>
              </a:rPr>
              <a:t>การคาดการณ์อย่างต่ำ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RCP 2.6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37014" y="1916113"/>
            <a:ext cx="198278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400" dirty="0">
                <a:solidFill>
                  <a:prstClr val="black"/>
                </a:solidFill>
              </a:rPr>
              <a:t>การคาดการณ์อย่างสูง 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RCP 8.5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76500" y="5748338"/>
            <a:ext cx="29781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GISS-E2-R-CC</a:t>
            </a:r>
          </a:p>
        </p:txBody>
      </p:sp>
      <p:pic>
        <p:nvPicPr>
          <p:cNvPr id="2560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2747963"/>
            <a:ext cx="2081212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" descr="E:\CCAI\3 Capacity Building\Trainings\CBP1\Materials\JPG_Resized\LMB_AR5 2100 Precip GISS-E2-R-CC RCP85 An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708275"/>
            <a:ext cx="21399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61100" y="1916114"/>
            <a:ext cx="4217988" cy="4294187"/>
            <a:chOff x="4736976" y="1916832"/>
            <a:chExt cx="4217949" cy="4292897"/>
          </a:xfrm>
        </p:grpSpPr>
        <p:sp>
          <p:nvSpPr>
            <p:cNvPr id="17" name="Rectangle 16"/>
            <p:cNvSpPr/>
            <p:nvPr/>
          </p:nvSpPr>
          <p:spPr>
            <a:xfrm>
              <a:off x="4736976" y="1916832"/>
              <a:ext cx="1984357" cy="8316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altLang="en-US" sz="2400" dirty="0">
                  <a:solidFill>
                    <a:prstClr val="black"/>
                  </a:solidFill>
                </a:rPr>
                <a:t>การคาดการณ์อย่างต่ำ</a:t>
              </a:r>
              <a:r>
                <a:rPr lang="en-US" altLang="en-US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 RCP 2.6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294" y="1942224"/>
              <a:ext cx="1984357" cy="8316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altLang="en-US" sz="2400" dirty="0">
                  <a:solidFill>
                    <a:prstClr val="black"/>
                  </a:solidFill>
                </a:rPr>
                <a:t>การคาดการณ์อย่างสูง</a:t>
              </a:r>
              <a:r>
                <a:rPr lang="en-US" altLang="en-US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 RCP 8.5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16409" y="5747906"/>
              <a:ext cx="2978122" cy="4618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IPSL-CM5A-MR</a:t>
              </a:r>
            </a:p>
          </p:txBody>
        </p:sp>
        <p:pic>
          <p:nvPicPr>
            <p:cNvPr id="25614" name="Picture 2" descr="E:\CCAI\3 Capacity Building\Trainings\CBP1\Materials\JPG_Resized\LMB_AR5 2100 Precip IPSL-CM5A-MR RCP26 An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575" y="2708920"/>
              <a:ext cx="2108681" cy="297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3" descr="E:\CCAI\3 Capacity Building\Trainings\CBP1\Materials\JPG_Resized\LMB_AR5 2100 Precip IPSL-CM5A-MR RCP85 Ann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747829"/>
              <a:ext cx="2078669" cy="2935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86165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005764" y="6437313"/>
            <a:ext cx="26876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JasmineUPC" pitchFamily="18" charset="-34"/>
                <a:cs typeface="JasmineUPC" pitchFamily="18" charset="-34"/>
              </a:rPr>
              <a:t>ที่มาของข้อมูล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JasmineUPC" pitchFamily="18" charset="-34"/>
                <a:cs typeface="JasmineUPC" pitchFamily="18" charset="-34"/>
              </a:rPr>
              <a:t>: IPCC-WGI’s AR5 </a:t>
            </a:r>
            <a:endParaRPr lang="th-TH" sz="2000" dirty="0">
              <a:solidFill>
                <a:prstClr val="black">
                  <a:lumMod val="50000"/>
                  <a:lumOff val="50000"/>
                </a:prstClr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54138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631950" y="1354138"/>
            <a:ext cx="7272338" cy="7794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6888" y="2063750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71088" y="2133600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1846264" y="1539876"/>
            <a:ext cx="3951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การปล่อย </a:t>
            </a:r>
            <a:r>
              <a:rPr lang="en-US" sz="2400" b="1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GHG </a:t>
            </a:r>
            <a:r>
              <a:rPr lang="th-TH" sz="2400" b="1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น้อยและมีมาตรการลด</a:t>
            </a:r>
          </a:p>
        </p:txBody>
      </p:sp>
      <p:sp>
        <p:nvSpPr>
          <p:cNvPr id="31752" name="TextBox 19"/>
          <p:cNvSpPr txBox="1">
            <a:spLocks noChangeArrowheads="1"/>
          </p:cNvSpPr>
          <p:nvPr/>
        </p:nvSpPr>
        <p:spPr bwMode="auto">
          <a:xfrm>
            <a:off x="6211889" y="1544638"/>
            <a:ext cx="4186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การปล่อย </a:t>
            </a:r>
            <a:r>
              <a:rPr lang="en-US" sz="2400" b="1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GHG </a:t>
            </a:r>
            <a:r>
              <a:rPr lang="th-TH" sz="2400" b="1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มากและไม่มีมาตรการลด</a:t>
            </a:r>
          </a:p>
        </p:txBody>
      </p:sp>
      <p:sp>
        <p:nvSpPr>
          <p:cNvPr id="22" name="Oval 21"/>
          <p:cNvSpPr/>
          <p:nvPr/>
        </p:nvSpPr>
        <p:spPr>
          <a:xfrm>
            <a:off x="8832850" y="2852738"/>
            <a:ext cx="863600" cy="863600"/>
          </a:xfrm>
          <a:prstGeom prst="ellipse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164389" y="3759201"/>
            <a:ext cx="2149475" cy="1223963"/>
          </a:xfrm>
          <a:prstGeom prst="cloudCallout">
            <a:avLst>
              <a:gd name="adj1" fmla="val 28457"/>
              <a:gd name="adj2" fmla="val -70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JasmineUPC" pitchFamily="18" charset="-34"/>
                <a:cs typeface="JasmineUPC" pitchFamily="18" charset="-34"/>
              </a:rPr>
              <a:t>3-5 </a:t>
            </a:r>
            <a:r>
              <a:rPr lang="en-US" sz="1800" baseline="30000" dirty="0" err="1">
                <a:solidFill>
                  <a:prstClr val="white"/>
                </a:solidFill>
                <a:latin typeface="JasmineUPC" pitchFamily="18" charset="-34"/>
                <a:cs typeface="JasmineUPC" pitchFamily="18" charset="-34"/>
              </a:rPr>
              <a:t>o</a:t>
            </a:r>
            <a:r>
              <a:rPr lang="en-US" sz="1800" dirty="0" err="1">
                <a:solidFill>
                  <a:prstClr val="white"/>
                </a:solidFill>
                <a:latin typeface="JasmineUPC" pitchFamily="18" charset="-34"/>
                <a:cs typeface="JasmineUPC" pitchFamily="18" charset="-34"/>
              </a:rPr>
              <a:t>C</a:t>
            </a:r>
            <a:r>
              <a:rPr lang="en-US" sz="1800" dirty="0">
                <a:solidFill>
                  <a:prstClr val="white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1800" dirty="0">
                <a:solidFill>
                  <a:prstClr val="white"/>
                </a:solidFill>
                <a:latin typeface="JasmineUPC" pitchFamily="18" charset="-34"/>
                <a:cs typeface="JasmineUPC" pitchFamily="18" charset="-34"/>
              </a:rPr>
              <a:t>ในภูมิภาคทวีปเอเชียตะวันตกเฉียงใต้</a:t>
            </a:r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 bwMode="auto">
          <a:xfrm>
            <a:off x="1524000" y="-9525"/>
            <a:ext cx="9144000" cy="701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4000"/>
              </a:lnSpc>
              <a:defRPr/>
            </a:pPr>
            <a:r>
              <a:rPr lang="th-TH" sz="4000" b="1" dirty="0">
                <a:solidFill>
                  <a:prstClr val="black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การเปลี่ยนแปลงอุณหภูมิเฉลี่ยของโลกในอนาคต</a:t>
            </a:r>
          </a:p>
        </p:txBody>
      </p:sp>
    </p:spTree>
    <p:extLst>
      <p:ext uri="{BB962C8B-B14F-4D97-AF65-F5344CB8AC3E}">
        <p14:creationId xmlns:p14="http://schemas.microsoft.com/office/powerpoint/2010/main" val="270852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005764" y="6437313"/>
            <a:ext cx="26876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JasmineUPC" pitchFamily="18" charset="-34"/>
                <a:cs typeface="JasmineUPC" pitchFamily="18" charset="-34"/>
              </a:rPr>
              <a:t>ที่มาของข้อมูล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JasmineUPC" pitchFamily="18" charset="-34"/>
                <a:cs typeface="JasmineUPC" pitchFamily="18" charset="-34"/>
              </a:rPr>
              <a:t>: IPCC-WGI’s AR5 </a:t>
            </a:r>
            <a:endParaRPr lang="th-TH" sz="2000" dirty="0">
              <a:solidFill>
                <a:prstClr val="black">
                  <a:lumMod val="50000"/>
                  <a:lumOff val="50000"/>
                </a:prstClr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6888" y="2063750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grpSp>
        <p:nvGrpSpPr>
          <p:cNvPr id="32772" name="Group 3"/>
          <p:cNvGrpSpPr>
            <a:grpSpLocks/>
          </p:cNvGrpSpPr>
          <p:nvPr/>
        </p:nvGrpSpPr>
        <p:grpSpPr bwMode="auto">
          <a:xfrm>
            <a:off x="1562100" y="1046164"/>
            <a:ext cx="9105900" cy="4187825"/>
            <a:chOff x="38100" y="1045914"/>
            <a:chExt cx="9105900" cy="4187825"/>
          </a:xfrm>
        </p:grpSpPr>
        <p:grpSp>
          <p:nvGrpSpPr>
            <p:cNvPr id="32775" name="Group 2"/>
            <p:cNvGrpSpPr>
              <a:grpSpLocks/>
            </p:cNvGrpSpPr>
            <p:nvPr/>
          </p:nvGrpSpPr>
          <p:grpSpPr bwMode="auto">
            <a:xfrm>
              <a:off x="38100" y="1045914"/>
              <a:ext cx="9105900" cy="4187825"/>
              <a:chOff x="38100" y="1503363"/>
              <a:chExt cx="9105900" cy="418782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447088" y="2133600"/>
                <a:ext cx="457200" cy="457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>
                  <a:solidFill>
                    <a:prstClr val="black"/>
                  </a:solidFill>
                </a:endParaRPr>
              </a:p>
            </p:txBody>
          </p:sp>
          <p:pic>
            <p:nvPicPr>
              <p:cNvPr id="32778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100" y="2178050"/>
                <a:ext cx="9105900" cy="287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2779" name="TextBox 6"/>
              <p:cNvSpPr txBox="1">
                <a:spLocks noChangeArrowheads="1"/>
              </p:cNvSpPr>
              <p:nvPr/>
            </p:nvSpPr>
            <p:spPr bwMode="auto">
              <a:xfrm>
                <a:off x="457200" y="1503363"/>
                <a:ext cx="3952875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400" b="1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การปล่อย </a:t>
                </a:r>
                <a:r>
                  <a:rPr lang="en-US" sz="2400" b="1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GHG </a:t>
                </a:r>
                <a:r>
                  <a:rPr lang="th-TH" sz="2400" b="1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น้อยและมีมาตรการลด</a:t>
                </a:r>
              </a:p>
            </p:txBody>
          </p:sp>
          <p:sp>
            <p:nvSpPr>
              <p:cNvPr id="32780" name="TextBox 19"/>
              <p:cNvSpPr txBox="1">
                <a:spLocks noChangeArrowheads="1"/>
              </p:cNvSpPr>
              <p:nvPr/>
            </p:nvSpPr>
            <p:spPr bwMode="auto">
              <a:xfrm>
                <a:off x="4699000" y="1519238"/>
                <a:ext cx="4186238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400" b="1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การปล่อย </a:t>
                </a:r>
                <a:r>
                  <a:rPr lang="en-US" sz="2400" b="1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GHG </a:t>
                </a:r>
                <a:r>
                  <a:rPr lang="th-TH" sz="2400" b="1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มากและไม่มีมาตรการลด</a:t>
                </a:r>
              </a:p>
            </p:txBody>
          </p:sp>
          <p:sp>
            <p:nvSpPr>
              <p:cNvPr id="32781" name="TextBox 19"/>
              <p:cNvSpPr txBox="1">
                <a:spLocks noChangeArrowheads="1"/>
              </p:cNvSpPr>
              <p:nvPr/>
            </p:nvSpPr>
            <p:spPr bwMode="auto">
              <a:xfrm>
                <a:off x="2227263" y="5229225"/>
                <a:ext cx="4727575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2081-2100 </a:t>
                </a:r>
                <a:r>
                  <a:rPr lang="th-TH" sz="2400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เมื่อเปรียบเทียบกับค่า </a:t>
                </a:r>
                <a:r>
                  <a:rPr lang="en-US" sz="2400">
                    <a:solidFill>
                      <a:prstClr val="black"/>
                    </a:solidFill>
                    <a:latin typeface="JasmineUPC" pitchFamily="18" charset="-34"/>
                    <a:cs typeface="JasmineUPC" pitchFamily="18" charset="-34"/>
                  </a:rPr>
                  <a:t>1986-2005</a:t>
                </a:r>
                <a:endParaRPr lang="th-TH" sz="2400">
                  <a:solidFill>
                    <a:prstClr val="black"/>
                  </a:solidFill>
                  <a:latin typeface="JasmineUPC" pitchFamily="18" charset="-34"/>
                  <a:cs typeface="JasmineUPC" pitchFamily="18" charset="-34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4052888" y="2063750"/>
                <a:ext cx="357187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8678863" y="1628526"/>
              <a:ext cx="357187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2773" name="TextBox 38"/>
          <p:cNvSpPr txBox="1">
            <a:spLocks noChangeArrowheads="1"/>
          </p:cNvSpPr>
          <p:nvPr/>
        </p:nvSpPr>
        <p:spPr bwMode="auto">
          <a:xfrm>
            <a:off x="1774826" y="5427664"/>
            <a:ext cx="86534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พื้นที่แห้งแล้ง จะแห้งแล้งเพิ่มขึ้น ในขณะที่พื้นที่ที่ฝนตกมาก ก็จะมีปริมาณฝนเพิ่มมากขึ้น</a:t>
            </a:r>
            <a:endParaRPr lang="en-US" b="1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ชื่อเรื่อง 1"/>
          <p:cNvSpPr txBox="1">
            <a:spLocks/>
          </p:cNvSpPr>
          <p:nvPr/>
        </p:nvSpPr>
        <p:spPr bwMode="auto">
          <a:xfrm>
            <a:off x="1524000" y="-9525"/>
            <a:ext cx="9144000" cy="701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4000"/>
              </a:lnSpc>
              <a:defRPr/>
            </a:pPr>
            <a:r>
              <a:rPr lang="th-TH" sz="4000" b="1" dirty="0">
                <a:solidFill>
                  <a:prstClr val="black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การเปลี่ยนแปลงปริมาณฝนรวมรายปีในอนาคต</a:t>
            </a:r>
          </a:p>
        </p:txBody>
      </p:sp>
    </p:spTree>
    <p:extLst>
      <p:ext uri="{BB962C8B-B14F-4D97-AF65-F5344CB8AC3E}">
        <p14:creationId xmlns:p14="http://schemas.microsoft.com/office/powerpoint/2010/main" val="40942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208213" y="1700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th-TH" sz="2400">
              <a:solidFill>
                <a:prstClr val="black"/>
              </a:solidFill>
              <a:latin typeface="Times" panose="02020603050405020304" pitchFamily="18" charset="0"/>
            </a:endParaRP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1905000" y="5313364"/>
            <a:ext cx="838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th-TH" sz="10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Rectangle 9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th-TH" altLang="th-TH" smtClean="0"/>
              <a:t>ความหนาแน่นของ </a:t>
            </a:r>
            <a:r>
              <a:rPr lang="en-GB" altLang="th-TH" smtClean="0"/>
              <a:t>CO</a:t>
            </a:r>
            <a:r>
              <a:rPr lang="en-GB" altLang="th-TH" baseline="-25000" smtClean="0"/>
              <a:t>2 </a:t>
            </a:r>
            <a:r>
              <a:rPr lang="en-GB" altLang="th-TH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ในช่วงเวลาที่ผ่านมา</a:t>
            </a:r>
            <a:endParaRPr lang="en-GB" altLang="th-TH" smtClean="0"/>
          </a:p>
        </p:txBody>
      </p:sp>
      <p:grpSp>
        <p:nvGrpSpPr>
          <p:cNvPr id="14341" name="Gruppieren 9"/>
          <p:cNvGrpSpPr>
            <a:grpSpLocks/>
          </p:cNvGrpSpPr>
          <p:nvPr/>
        </p:nvGrpSpPr>
        <p:grpSpPr bwMode="auto">
          <a:xfrm>
            <a:off x="1981200" y="1676401"/>
            <a:ext cx="7943850" cy="4564063"/>
            <a:chOff x="457200" y="2008188"/>
            <a:chExt cx="7943850" cy="4564062"/>
          </a:xfrm>
        </p:grpSpPr>
        <p:pic>
          <p:nvPicPr>
            <p:cNvPr id="14344" name="Picture 2" descr="ftp://ftp.worldbank.org/Stephen%20McGroarty/WDR10_figures/WDR10_JPGs/WDR10_OVJPGs/WDR10_FOV0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9"/>
            <a:stretch>
              <a:fillRect/>
            </a:stretch>
          </p:blipFill>
          <p:spPr bwMode="auto">
            <a:xfrm>
              <a:off x="457200" y="2008188"/>
              <a:ext cx="6445250" cy="456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5" name="Gruppieren 13"/>
            <p:cNvGrpSpPr>
              <a:grpSpLocks/>
            </p:cNvGrpSpPr>
            <p:nvPr/>
          </p:nvGrpSpPr>
          <p:grpSpPr bwMode="auto">
            <a:xfrm>
              <a:off x="457200" y="4071938"/>
              <a:ext cx="7943850" cy="523875"/>
              <a:chOff x="209550" y="3876675"/>
              <a:chExt cx="7943850" cy="523875"/>
            </a:xfrm>
          </p:grpSpPr>
          <p:cxnSp>
            <p:nvCxnSpPr>
              <p:cNvPr id="14346" name="Gerade Verbindung 8"/>
              <p:cNvCxnSpPr>
                <a:cxnSpLocks noChangeShapeType="1"/>
              </p:cNvCxnSpPr>
              <p:nvPr/>
            </p:nvCxnSpPr>
            <p:spPr bwMode="auto">
              <a:xfrm flipV="1">
                <a:off x="209550" y="4324351"/>
                <a:ext cx="7943850" cy="76199"/>
              </a:xfrm>
              <a:prstGeom prst="line">
                <a:avLst/>
              </a:prstGeom>
              <a:noFill/>
              <a:ln w="38100" algn="ctr">
                <a:solidFill>
                  <a:srgbClr val="FFC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" name="Textfeld 12"/>
              <p:cNvSpPr txBox="1"/>
              <p:nvPr/>
            </p:nvSpPr>
            <p:spPr>
              <a:xfrm>
                <a:off x="342900" y="3876675"/>
                <a:ext cx="2228850" cy="3698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sz="1800" dirty="0">
                    <a:solidFill>
                      <a:srgbClr val="FFC000"/>
                    </a:solidFill>
                    <a:latin typeface="Arial" charset="0"/>
                    <a:cs typeface="Arial" charset="0"/>
                  </a:rPr>
                  <a:t>Aug 2014: 399 ppm</a:t>
                </a:r>
              </a:p>
            </p:txBody>
          </p:sp>
        </p:grpSp>
      </p:grp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71757C-D354-4F86-8F84-3E7FA59FF833}" type="slidenum">
              <a:rPr lang="en-US" altLang="th-TH">
                <a:solidFill>
                  <a:srgbClr val="FFFFFF"/>
                </a:solidFill>
                <a:latin typeface="Tw Cen MT" panose="020B0602020104020603" pitchFamily="34" charset="0"/>
              </a:rPr>
              <a:pPr eaLnBrk="1" hangingPunct="1"/>
              <a:t>25</a:t>
            </a:fld>
            <a:endParaRPr lang="en-US" altLang="th-TH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6781800" y="6075363"/>
            <a:ext cx="38862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100" i="1" dirty="0">
                <a:solidFill>
                  <a:prstClr val="black"/>
                </a:solidFill>
                <a:cs typeface="Arial" charset="0"/>
              </a:rPr>
              <a:t>ที่มา</a:t>
            </a:r>
            <a:r>
              <a:rPr lang="en-US" sz="1100" i="1" dirty="0">
                <a:solidFill>
                  <a:prstClr val="black"/>
                </a:solidFill>
                <a:cs typeface="Arial" charset="0"/>
              </a:rPr>
              <a:t>:</a:t>
            </a:r>
            <a:r>
              <a:rPr lang="th-TH" sz="1100" i="1" dirty="0">
                <a:solidFill>
                  <a:prstClr val="black"/>
                </a:solidFill>
                <a:cs typeface="Arial" charset="0"/>
              </a:rPr>
              <a:t> ดัดแปลงมาจาก</a:t>
            </a:r>
            <a:r>
              <a:rPr lang="en-GB" sz="1100" i="1" dirty="0">
                <a:solidFill>
                  <a:prstClr val="black"/>
                </a:solidFill>
                <a:cs typeface="Arial" charset="0"/>
              </a:rPr>
              <a:t> World Development report </a:t>
            </a:r>
            <a:r>
              <a:rPr lang="th-TH" sz="1100" i="1" dirty="0">
                <a:solidFill>
                  <a:prstClr val="black"/>
                </a:solidFill>
                <a:cs typeface="Arial" charset="0"/>
              </a:rPr>
              <a:t>2553</a:t>
            </a:r>
            <a:r>
              <a:rPr lang="en-GB" sz="1100" i="1" dirty="0">
                <a:solidFill>
                  <a:prstClr val="black"/>
                </a:solidFill>
                <a:cs typeface="Arial" charset="0"/>
              </a:rPr>
              <a:t>. p 4</a:t>
            </a:r>
          </a:p>
        </p:txBody>
      </p:sp>
    </p:spTree>
    <p:extLst>
      <p:ext uri="{BB962C8B-B14F-4D97-AF65-F5344CB8AC3E}">
        <p14:creationId xmlns:p14="http://schemas.microsoft.com/office/powerpoint/2010/main" val="33735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8" y="48048"/>
            <a:ext cx="4923971" cy="549275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ภาวะโลกร้อนกับทรัพยากรดินน้ำพืช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30097" y="3134048"/>
            <a:ext cx="1192306" cy="73958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โลกร้อน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22400" y="1325706"/>
            <a:ext cx="1669143" cy="66765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อุณหภูมิสูงขึ้น</a:t>
            </a:r>
            <a:endParaRPr 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83657" y="5063278"/>
            <a:ext cx="1582058" cy="75695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</a:t>
            </a:r>
            <a:r>
              <a:rPr lang="en-US" sz="2400" b="1" baseline="-250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เพิ่มขึ้น</a:t>
            </a:r>
            <a:endParaRPr lang="th-TH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8" name="Flowchart: Punched Tape 17"/>
          <p:cNvSpPr/>
          <p:nvPr/>
        </p:nvSpPr>
        <p:spPr>
          <a:xfrm>
            <a:off x="2018553" y="2686280"/>
            <a:ext cx="2571592" cy="1635126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ผลกระทบต่อผลผลิตพืช</a:t>
            </a:r>
            <a:r>
              <a:rPr lang="en-US" sz="2400" b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2400" b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ความเป็นอยู่ของเกษตรกร</a:t>
            </a:r>
            <a:endParaRPr lang="th-TH" sz="2400" b="1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88972" y="1482877"/>
            <a:ext cx="1770742" cy="7692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อากาศแปรปรวน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79028" y="511255"/>
            <a:ext cx="3048000" cy="75253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ภาวะแห้งแล้งมากขึ้น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ยาวนานขึ้น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79027" y="3019610"/>
            <a:ext cx="2685143" cy="101692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ปริมาณฝนมากขึ้น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ความหนาแน่นของฝนมากขึ้น</a:t>
            </a:r>
          </a:p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(วันฝนตกลดลง)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93112" y="5052764"/>
            <a:ext cx="2256972" cy="739589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พายุฤดูร้อนรุนแรง</a:t>
            </a:r>
          </a:p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และถี่มากขึ้น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70086" y="5617029"/>
            <a:ext cx="1944914" cy="124097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สังเคราะห์อาหารของพืช </a:t>
            </a:r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(C3, C4, CAM)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4" name="Snip Single Corner Rectangle 23"/>
          <p:cNvSpPr/>
          <p:nvPr/>
        </p:nvSpPr>
        <p:spPr>
          <a:xfrm>
            <a:off x="10116456" y="697733"/>
            <a:ext cx="1799772" cy="566057"/>
          </a:xfrm>
          <a:prstGeom prst="snip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ปริมาณน้ำในดินลดลง</a:t>
            </a:r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5" name="Snip and Round Single Corner Rectangle 24"/>
          <p:cNvSpPr/>
          <p:nvPr/>
        </p:nvSpPr>
        <p:spPr>
          <a:xfrm>
            <a:off x="10101942" y="1596539"/>
            <a:ext cx="1799772" cy="541934"/>
          </a:xfrm>
          <a:prstGeom prst="snip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ระดับน้ำใตดินลดลง</a:t>
            </a:r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Snip and Round Single Corner Rectangle 25"/>
          <p:cNvSpPr/>
          <p:nvPr/>
        </p:nvSpPr>
        <p:spPr>
          <a:xfrm>
            <a:off x="10101942" y="2429492"/>
            <a:ext cx="1799772" cy="566057"/>
          </a:xfrm>
          <a:prstGeom prst="snip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ความชื้นในอากาศลดลง</a:t>
            </a:r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10101942" y="3464608"/>
            <a:ext cx="870858" cy="351657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น้ำท่วม</a:t>
            </a:r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>
            <a:off x="10101942" y="4107284"/>
            <a:ext cx="1088573" cy="499319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แผนดินถล่ม</a:t>
            </a:r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9" name="Round Diagonal Corner Rectangle 28"/>
          <p:cNvSpPr/>
          <p:nvPr/>
        </p:nvSpPr>
        <p:spPr>
          <a:xfrm>
            <a:off x="10101942" y="4897622"/>
            <a:ext cx="1785255" cy="544132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ดินถูกชะล้างพังทลาย</a:t>
            </a:r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" name="Round Diagonal Corner Rectangle 29"/>
          <p:cNvSpPr/>
          <p:nvPr/>
        </p:nvSpPr>
        <p:spPr>
          <a:xfrm>
            <a:off x="10116456" y="5732773"/>
            <a:ext cx="1770741" cy="450313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สูญเสียธาตุอาหารพืช</a:t>
            </a:r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1" name="Snip and Round Single Corner Rectangle 30"/>
          <p:cNvSpPr/>
          <p:nvPr/>
        </p:nvSpPr>
        <p:spPr>
          <a:xfrm>
            <a:off x="10101942" y="64212"/>
            <a:ext cx="2090058" cy="463207"/>
          </a:xfrm>
          <a:prstGeom prst="snip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อินทรีย์วัตถุสลายตัวเร็วขึ้น</a:t>
            </a:r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33" name="Straight Arrow Connector 32"/>
          <p:cNvCxnSpPr>
            <a:stCxn id="7" idx="0"/>
            <a:endCxn id="16" idx="1"/>
          </p:cNvCxnSpPr>
          <p:nvPr/>
        </p:nvCxnSpPr>
        <p:spPr>
          <a:xfrm flipV="1">
            <a:off x="566056" y="1659535"/>
            <a:ext cx="856344" cy="14745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3"/>
            <a:endCxn id="18" idx="1"/>
          </p:cNvCxnSpPr>
          <p:nvPr/>
        </p:nvCxnSpPr>
        <p:spPr>
          <a:xfrm>
            <a:off x="1162209" y="3503843"/>
            <a:ext cx="8563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7" idx="1"/>
          </p:cNvCxnSpPr>
          <p:nvPr/>
        </p:nvCxnSpPr>
        <p:spPr>
          <a:xfrm>
            <a:off x="566056" y="3873637"/>
            <a:ext cx="1117601" cy="15681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7" idx="2"/>
          </p:cNvCxnSpPr>
          <p:nvPr/>
        </p:nvCxnSpPr>
        <p:spPr>
          <a:xfrm>
            <a:off x="2474686" y="5820230"/>
            <a:ext cx="1295400" cy="493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6" idx="3"/>
            <a:endCxn id="19" idx="1"/>
          </p:cNvCxnSpPr>
          <p:nvPr/>
        </p:nvCxnSpPr>
        <p:spPr>
          <a:xfrm>
            <a:off x="3091543" y="1659535"/>
            <a:ext cx="1197429" cy="207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3"/>
            <a:endCxn id="20" idx="1"/>
          </p:cNvCxnSpPr>
          <p:nvPr/>
        </p:nvCxnSpPr>
        <p:spPr>
          <a:xfrm flipV="1">
            <a:off x="6059714" y="887523"/>
            <a:ext cx="319314" cy="979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9" idx="3"/>
            <a:endCxn id="19" idx="3"/>
          </p:cNvCxnSpPr>
          <p:nvPr/>
        </p:nvCxnSpPr>
        <p:spPr>
          <a:xfrm>
            <a:off x="6059714" y="186750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9" idx="2"/>
            <a:endCxn id="21" idx="1"/>
          </p:cNvCxnSpPr>
          <p:nvPr/>
        </p:nvCxnSpPr>
        <p:spPr>
          <a:xfrm>
            <a:off x="5174343" y="2252134"/>
            <a:ext cx="1204684" cy="1275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9" idx="2"/>
            <a:endCxn id="22" idx="1"/>
          </p:cNvCxnSpPr>
          <p:nvPr/>
        </p:nvCxnSpPr>
        <p:spPr>
          <a:xfrm>
            <a:off x="5174343" y="2252134"/>
            <a:ext cx="1418769" cy="3170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0" idx="2"/>
            <a:endCxn id="18" idx="3"/>
          </p:cNvCxnSpPr>
          <p:nvPr/>
        </p:nvCxnSpPr>
        <p:spPr>
          <a:xfrm flipH="1">
            <a:off x="4590145" y="1263790"/>
            <a:ext cx="3312883" cy="22400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1" idx="1"/>
          </p:cNvCxnSpPr>
          <p:nvPr/>
        </p:nvCxnSpPr>
        <p:spPr>
          <a:xfrm flipH="1" flipV="1">
            <a:off x="4579261" y="3484225"/>
            <a:ext cx="1799766" cy="43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2" idx="1"/>
            <a:endCxn id="18" idx="3"/>
          </p:cNvCxnSpPr>
          <p:nvPr/>
        </p:nvCxnSpPr>
        <p:spPr>
          <a:xfrm flipH="1" flipV="1">
            <a:off x="4590145" y="3503843"/>
            <a:ext cx="2002967" cy="1918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0" idx="3"/>
            <a:endCxn id="31" idx="2"/>
          </p:cNvCxnSpPr>
          <p:nvPr/>
        </p:nvCxnSpPr>
        <p:spPr>
          <a:xfrm flipV="1">
            <a:off x="9427028" y="295816"/>
            <a:ext cx="674914" cy="591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0" idx="3"/>
            <a:endCxn id="24" idx="2"/>
          </p:cNvCxnSpPr>
          <p:nvPr/>
        </p:nvCxnSpPr>
        <p:spPr>
          <a:xfrm>
            <a:off x="9427028" y="887523"/>
            <a:ext cx="689428" cy="9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0" idx="3"/>
          </p:cNvCxnSpPr>
          <p:nvPr/>
        </p:nvCxnSpPr>
        <p:spPr>
          <a:xfrm>
            <a:off x="9427028" y="887523"/>
            <a:ext cx="674914" cy="97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0" idx="3"/>
            <a:endCxn id="26" idx="2"/>
          </p:cNvCxnSpPr>
          <p:nvPr/>
        </p:nvCxnSpPr>
        <p:spPr>
          <a:xfrm>
            <a:off x="9427028" y="887523"/>
            <a:ext cx="674914" cy="1824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1" idx="3"/>
            <a:endCxn id="27" idx="2"/>
          </p:cNvCxnSpPr>
          <p:nvPr/>
        </p:nvCxnSpPr>
        <p:spPr>
          <a:xfrm>
            <a:off x="9064170" y="3528072"/>
            <a:ext cx="1037772" cy="112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1" idx="3"/>
            <a:endCxn id="28" idx="2"/>
          </p:cNvCxnSpPr>
          <p:nvPr/>
        </p:nvCxnSpPr>
        <p:spPr>
          <a:xfrm>
            <a:off x="9064170" y="3528072"/>
            <a:ext cx="1037772" cy="828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1" idx="3"/>
            <a:endCxn id="29" idx="2"/>
          </p:cNvCxnSpPr>
          <p:nvPr/>
        </p:nvCxnSpPr>
        <p:spPr>
          <a:xfrm>
            <a:off x="9064170" y="3528072"/>
            <a:ext cx="1037772" cy="1641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21" idx="3"/>
            <a:endCxn id="30" idx="2"/>
          </p:cNvCxnSpPr>
          <p:nvPr/>
        </p:nvCxnSpPr>
        <p:spPr>
          <a:xfrm>
            <a:off x="9064170" y="3528072"/>
            <a:ext cx="1052286" cy="2429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23" idx="0"/>
            <a:endCxn id="18" idx="2"/>
          </p:cNvCxnSpPr>
          <p:nvPr/>
        </p:nvCxnSpPr>
        <p:spPr>
          <a:xfrm flipH="1" flipV="1">
            <a:off x="3304349" y="4157893"/>
            <a:ext cx="1438194" cy="1459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0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51171" cy="1042761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th-TH" dirty="0" smtClean="0">
                <a:solidFill>
                  <a:schemeClr val="bg1"/>
                </a:solidFill>
              </a:rPr>
              <a:t>การเปลี่ยนแปลงภูมิอากาศกับทรัพยากรดิน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333625"/>
            <a:ext cx="10845800" cy="2369004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 smtClean="0">
                <a:solidFill>
                  <a:schemeClr val="bg1"/>
                </a:solidFill>
                <a:cs typeface="+mj-cs"/>
              </a:rPr>
              <a:t>การศึกษาผลกระทบของการเปลี่ยนแปลงสภาพภูมิอากาศกับทรัพยากรดิน </a:t>
            </a:r>
          </a:p>
          <a:p>
            <a:pPr marL="0" indent="0">
              <a:buNone/>
            </a:pPr>
            <a:r>
              <a:rPr lang="th-TH" sz="4000" dirty="0" smtClean="0">
                <a:solidFill>
                  <a:schemeClr val="bg1"/>
                </a:solidFill>
                <a:cs typeface="+mj-cs"/>
              </a:rPr>
              <a:t>จะดูโดยตรงทำได้ยาก</a:t>
            </a:r>
          </a:p>
          <a:p>
            <a:pPr marL="0" indent="0">
              <a:buNone/>
            </a:pPr>
            <a:r>
              <a:rPr lang="th-TH" sz="4000" dirty="0" smtClean="0">
                <a:solidFill>
                  <a:schemeClr val="bg1"/>
                </a:solidFill>
                <a:cs typeface="+mj-cs"/>
              </a:rPr>
              <a:t>ดังนั้นจำเป็นพิจารณาจากการเจริญเติบโตและผลผลิตพืชเป็นหลัก </a:t>
            </a:r>
            <a:r>
              <a:rPr lang="en-US" sz="4000" dirty="0" smtClean="0">
                <a:solidFill>
                  <a:schemeClr val="bg1"/>
                </a:solidFill>
                <a:cs typeface="+mj-cs"/>
              </a:rPr>
              <a:t>(</a:t>
            </a:r>
            <a:r>
              <a:rPr lang="th-TH" sz="4000" dirty="0" smtClean="0">
                <a:solidFill>
                  <a:schemeClr val="bg1"/>
                </a:solidFill>
                <a:cs typeface="+mj-cs"/>
              </a:rPr>
              <a:t>ดิน</a:t>
            </a:r>
            <a:r>
              <a:rPr lang="en-US" sz="4000" dirty="0" smtClean="0">
                <a:solidFill>
                  <a:schemeClr val="bg1"/>
                </a:solidFill>
                <a:cs typeface="+mj-cs"/>
              </a:rPr>
              <a:t>-</a:t>
            </a:r>
            <a:r>
              <a:rPr lang="th-TH" sz="4000" dirty="0" smtClean="0">
                <a:solidFill>
                  <a:schemeClr val="bg1"/>
                </a:solidFill>
                <a:cs typeface="+mj-cs"/>
              </a:rPr>
              <a:t>น้ำ</a:t>
            </a:r>
            <a:r>
              <a:rPr lang="en-US" sz="4000" dirty="0" smtClean="0">
                <a:solidFill>
                  <a:schemeClr val="bg1"/>
                </a:solidFill>
                <a:cs typeface="+mj-cs"/>
              </a:rPr>
              <a:t>-</a:t>
            </a:r>
            <a:r>
              <a:rPr lang="th-TH" sz="4000" dirty="0" smtClean="0">
                <a:solidFill>
                  <a:schemeClr val="bg1"/>
                </a:solidFill>
                <a:cs typeface="+mj-cs"/>
              </a:rPr>
              <a:t>พืช)</a:t>
            </a:r>
            <a:endParaRPr lang="th-TH" sz="4000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13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520246"/>
          </a:xfrm>
        </p:spPr>
        <p:txBody>
          <a:bodyPr>
            <a:normAutofit fontScale="90000"/>
          </a:bodyPr>
          <a:lstStyle/>
          <a:p>
            <a:r>
              <a:rPr lang="th-TH" sz="3600" dirty="0" smtClean="0"/>
              <a:t>ผลกระทบของการเปลี่ยนแปลงภูมิอากาศต่อการผลิตข้าวนาน้ำฝน</a:t>
            </a:r>
            <a:endParaRPr lang="th-TH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6" y="754743"/>
            <a:ext cx="10366244" cy="6838541"/>
          </a:xfrm>
        </p:spPr>
      </p:pic>
    </p:spTree>
    <p:extLst>
      <p:ext uri="{BB962C8B-B14F-4D97-AF65-F5344CB8AC3E}">
        <p14:creationId xmlns:p14="http://schemas.microsoft.com/office/powerpoint/2010/main" val="12344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3" y="244101"/>
            <a:ext cx="10515600" cy="320675"/>
          </a:xfrm>
        </p:spPr>
        <p:txBody>
          <a:bodyPr>
            <a:noAutofit/>
          </a:bodyPr>
          <a:lstStyle/>
          <a:p>
            <a:r>
              <a:rPr lang="th-TH" sz="3200" b="1" dirty="0" smtClean="0"/>
              <a:t>พื้นที่เสี่ยงของผลผลิตข้าวนาปี</a:t>
            </a:r>
            <a:endParaRPr lang="th-TH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6" y="725715"/>
            <a:ext cx="11600564" cy="6132285"/>
          </a:xfrm>
        </p:spPr>
      </p:pic>
    </p:spTree>
    <p:extLst>
      <p:ext uri="{BB962C8B-B14F-4D97-AF65-F5344CB8AC3E}">
        <p14:creationId xmlns:p14="http://schemas.microsoft.com/office/powerpoint/2010/main" val="16071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926943" cy="723446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600" dirty="0">
                <a:solidFill>
                  <a:schemeClr val="bg1"/>
                </a:solidFill>
              </a:rPr>
              <a:t>การใช้ทรัพยากรดิน</a:t>
            </a:r>
            <a:r>
              <a:rPr lang="th-TH" sz="3600" dirty="0" smtClean="0">
                <a:solidFill>
                  <a:schemeClr val="bg1"/>
                </a:solidFill>
              </a:rPr>
              <a:t>ในภาคตะวันออกเฉียงเหนือ อดีต </a:t>
            </a:r>
            <a:r>
              <a:rPr lang="th-TH" sz="3600" dirty="0">
                <a:solidFill>
                  <a:schemeClr val="bg1"/>
                </a:solidFill>
              </a:rPr>
              <a:t>ปัจจุบัน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10797"/>
              </p:ext>
            </p:extLst>
          </p:nvPr>
        </p:nvGraphicFramePr>
        <p:xfrm>
          <a:off x="82062" y="1825625"/>
          <a:ext cx="1210993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991"/>
                <a:gridCol w="1729991"/>
                <a:gridCol w="1729991"/>
                <a:gridCol w="1729991"/>
                <a:gridCol w="1729991"/>
                <a:gridCol w="1729991"/>
                <a:gridCol w="1729991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rgbClr val="7030A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พื้นที่เพาะปลูก(ไร่)</a:t>
                      </a:r>
                      <a:endParaRPr lang="th-TH" sz="2400" dirty="0">
                        <a:solidFill>
                          <a:srgbClr val="7030A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rgbClr val="7030A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พ.ศ. 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2522</a:t>
                      </a:r>
                      <a:endParaRPr lang="th-TH" sz="2400" dirty="0">
                        <a:solidFill>
                          <a:srgbClr val="7030A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rgbClr val="7030A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พ.ศ. 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2525</a:t>
                      </a:r>
                      <a:endParaRPr lang="th-TH" sz="2400" dirty="0">
                        <a:solidFill>
                          <a:srgbClr val="7030A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rgbClr val="7030A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พ.ศ. 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2536</a:t>
                      </a:r>
                      <a:endParaRPr lang="th-TH" sz="2400" dirty="0">
                        <a:solidFill>
                          <a:srgbClr val="7030A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rgbClr val="7030A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พ.ศ. 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2550</a:t>
                      </a:r>
                      <a:endParaRPr lang="th-TH" sz="2400" dirty="0">
                        <a:solidFill>
                          <a:srgbClr val="7030A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rgbClr val="7030A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พ.ศ. 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2555</a:t>
                      </a:r>
                      <a:endParaRPr lang="th-TH" sz="2400" dirty="0">
                        <a:solidFill>
                          <a:srgbClr val="7030A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rgbClr val="7030A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พ.ศ. 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2557</a:t>
                      </a:r>
                      <a:endParaRPr lang="th-TH" sz="2400" dirty="0">
                        <a:solidFill>
                          <a:srgbClr val="7030A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27821000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30,895,797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31,707,356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32,773,544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39,487,220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36,885,831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ข้าวนาปรัง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159000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425,481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488,326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1,263,292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1,681,868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2,041,097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มันสำปะหลัง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4,584,000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5,946,710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5,661,308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4,242,135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4,714,713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4,715,661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อ้อย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288,693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668,013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1,550,685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2,521,455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3,554,780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4,018,989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ข้าวโพด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2,047,943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3,107,184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2,494,988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1,428,30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1,736,312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1,610,090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ปอแก้ว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1,961,809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1,123,828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572,139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na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na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na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ยางพารา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na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na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na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2,143,206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4,419,443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4,742,643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ปาลม์น้ำมัน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na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na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na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25,077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102,067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118,123</a:t>
                      </a:r>
                      <a:endParaRPr lang="th-TH" sz="24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8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520246"/>
          </a:xfrm>
        </p:spPr>
        <p:txBody>
          <a:bodyPr>
            <a:normAutofit fontScale="90000"/>
          </a:bodyPr>
          <a:lstStyle/>
          <a:p>
            <a:r>
              <a:rPr lang="th-TH" sz="3600" dirty="0" smtClean="0"/>
              <a:t>ผลกระทบของการเปลี่ยนแปลงภูมิอากาศต่อการผลิตข้าวนาชลประทาน</a:t>
            </a:r>
            <a:endParaRPr lang="th-TH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9" y="754743"/>
            <a:ext cx="11088821" cy="7155543"/>
          </a:xfrm>
        </p:spPr>
      </p:pic>
    </p:spTree>
    <p:extLst>
      <p:ext uri="{BB962C8B-B14F-4D97-AF65-F5344CB8AC3E}">
        <p14:creationId xmlns:p14="http://schemas.microsoft.com/office/powerpoint/2010/main" val="23198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722"/>
          </a:xfrm>
        </p:spPr>
        <p:txBody>
          <a:bodyPr>
            <a:noAutofit/>
          </a:bodyPr>
          <a:lstStyle/>
          <a:p>
            <a:r>
              <a:rPr lang="th-TH" sz="3200" b="1" dirty="0"/>
              <a:t>พื้นที่เสี่ยง</a:t>
            </a:r>
            <a:r>
              <a:rPr lang="th-TH" sz="3200" b="1" dirty="0" smtClean="0"/>
              <a:t>ของผลผลิตข้าวชลประทาน</a:t>
            </a:r>
            <a:r>
              <a:rPr lang="en-US" sz="3200" b="1" dirty="0" smtClean="0"/>
              <a:t>/</a:t>
            </a:r>
            <a:r>
              <a:rPr lang="th-TH" sz="3200" b="1" dirty="0" smtClean="0"/>
              <a:t>นาปรัง</a:t>
            </a:r>
            <a:endParaRPr lang="th-TH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1" y="927848"/>
            <a:ext cx="11645453" cy="6126095"/>
          </a:xfrm>
        </p:spPr>
      </p:pic>
    </p:spTree>
    <p:extLst>
      <p:ext uri="{BB962C8B-B14F-4D97-AF65-F5344CB8AC3E}">
        <p14:creationId xmlns:p14="http://schemas.microsoft.com/office/powerpoint/2010/main" val="32968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520246"/>
          </a:xfrm>
        </p:spPr>
        <p:txBody>
          <a:bodyPr>
            <a:normAutofit fontScale="90000"/>
          </a:bodyPr>
          <a:lstStyle/>
          <a:p>
            <a:r>
              <a:rPr lang="th-TH" sz="3600" dirty="0" smtClean="0"/>
              <a:t>ผลกระทบของการเปลี่ยนแปลงภูมิอากาศต่อการผลิตอ้อย</a:t>
            </a:r>
            <a:endParaRPr lang="th-TH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" y="856343"/>
            <a:ext cx="12141723" cy="5602513"/>
          </a:xfrm>
        </p:spPr>
      </p:pic>
    </p:spTree>
    <p:extLst>
      <p:ext uri="{BB962C8B-B14F-4D97-AF65-F5344CB8AC3E}">
        <p14:creationId xmlns:p14="http://schemas.microsoft.com/office/powerpoint/2010/main" val="30492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722"/>
          </a:xfrm>
        </p:spPr>
        <p:txBody>
          <a:bodyPr/>
          <a:lstStyle/>
          <a:p>
            <a:r>
              <a:rPr lang="th-TH" sz="3200" b="1" dirty="0">
                <a:solidFill>
                  <a:prstClr val="black"/>
                </a:solidFill>
              </a:rPr>
              <a:t>พื้นที่เสี่ยงของ</a:t>
            </a:r>
            <a:r>
              <a:rPr lang="th-TH" sz="3200" b="1" dirty="0" smtClean="0">
                <a:solidFill>
                  <a:prstClr val="black"/>
                </a:solidFill>
              </a:rPr>
              <a:t>ผลผลิตอ้อย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5" y="974225"/>
            <a:ext cx="11030856" cy="6006718"/>
          </a:xfrm>
        </p:spPr>
      </p:pic>
    </p:spTree>
    <p:extLst>
      <p:ext uri="{BB962C8B-B14F-4D97-AF65-F5344CB8AC3E}">
        <p14:creationId xmlns:p14="http://schemas.microsoft.com/office/powerpoint/2010/main" val="38953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520246"/>
          </a:xfrm>
        </p:spPr>
        <p:txBody>
          <a:bodyPr>
            <a:normAutofit fontScale="90000"/>
          </a:bodyPr>
          <a:lstStyle/>
          <a:p>
            <a:r>
              <a:rPr lang="th-TH" sz="3600" dirty="0" smtClean="0"/>
              <a:t>ผลกระทบของการเปลี่ยนแปลงภูมิอากาศต่อการผลิตมันสำปะหลัง</a:t>
            </a:r>
            <a:endParaRPr lang="th-TH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48" y="754743"/>
            <a:ext cx="12307827" cy="5428343"/>
          </a:xfrm>
        </p:spPr>
      </p:pic>
    </p:spTree>
    <p:extLst>
      <p:ext uri="{BB962C8B-B14F-4D97-AF65-F5344CB8AC3E}">
        <p14:creationId xmlns:p14="http://schemas.microsoft.com/office/powerpoint/2010/main" val="42121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20" y="711479"/>
            <a:ext cx="10969177" cy="6146521"/>
          </a:xfrm>
        </p:spPr>
      </p:pic>
      <p:sp>
        <p:nvSpPr>
          <p:cNvPr id="6" name="TextBox 5"/>
          <p:cNvSpPr txBox="1"/>
          <p:nvPr/>
        </p:nvSpPr>
        <p:spPr>
          <a:xfrm>
            <a:off x="228600" y="188259"/>
            <a:ext cx="369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พื้นที่เสี่ยงของการผลิตมันสำปะหลัง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89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520246"/>
          </a:xfrm>
        </p:spPr>
        <p:txBody>
          <a:bodyPr>
            <a:normAutofit fontScale="90000"/>
          </a:bodyPr>
          <a:lstStyle/>
          <a:p>
            <a:r>
              <a:rPr lang="th-TH" sz="3600" dirty="0" smtClean="0"/>
              <a:t>ผลกระทบของการเปลี่ยนแปลงภูมิอากาศต่อการผลิตข้าวโพด</a:t>
            </a:r>
            <a:endParaRPr lang="th-TH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" y="754743"/>
            <a:ext cx="12112589" cy="5500914"/>
          </a:xfrm>
        </p:spPr>
      </p:pic>
    </p:spTree>
    <p:extLst>
      <p:ext uri="{BB962C8B-B14F-4D97-AF65-F5344CB8AC3E}">
        <p14:creationId xmlns:p14="http://schemas.microsoft.com/office/powerpoint/2010/main" val="8377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202733"/>
            <a:ext cx="3021106" cy="589616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พื้นที่เสี่ยงของผลผลิตข้าวโพด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5" y="658058"/>
            <a:ext cx="11347771" cy="6199942"/>
          </a:xfrm>
        </p:spPr>
      </p:pic>
    </p:spTree>
    <p:extLst>
      <p:ext uri="{BB962C8B-B14F-4D97-AF65-F5344CB8AC3E}">
        <p14:creationId xmlns:p14="http://schemas.microsoft.com/office/powerpoint/2010/main" val="35902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2525"/>
          </a:xfrm>
        </p:spPr>
        <p:txBody>
          <a:bodyPr>
            <a:normAutofit fontScale="90000"/>
          </a:bodyPr>
          <a:lstStyle/>
          <a:p>
            <a:r>
              <a:rPr lang="th-TH" sz="3600" dirty="0" smtClean="0"/>
              <a:t>แนวทางการจัดการทรัพยากรดินเพื่อการปรับตัวและรับมือกับภาวะโลกร้อน</a:t>
            </a:r>
            <a:r>
              <a:rPr lang="en-US" sz="3600" dirty="0" smtClean="0"/>
              <a:t>:</a:t>
            </a:r>
            <a:r>
              <a:rPr lang="th-TH" sz="3600" dirty="0" smtClean="0"/>
              <a:t> ภารกิจที่ควรดำเนินการภายใต้การเปลี่ยนแปลงภูมิอากาศ ความท้าทาย</a:t>
            </a:r>
            <a:r>
              <a:rPr lang="en-US" sz="3600" dirty="0" smtClean="0"/>
              <a:t>? 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2526"/>
            <a:ext cx="10515600" cy="5214437"/>
          </a:xfrm>
        </p:spPr>
        <p:txBody>
          <a:bodyPr>
            <a:no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จัดทำแผนที่ดิน ข้อมูลดิน ข้อมูลผลผลิตบนฐานชุดดิน ภายใต้สถานการ์ภาวะโลกร้อน</a:t>
            </a:r>
          </a:p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การวางแผนการใช้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ที่ดินที่เหมาะสมและมีประสิทธิภาพ (แนวทางและวิธีการ)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ผลกระทบในด้านน้ำในดิน ปริมาณผลผลิตพืชในภาวะที่มีการเพิ่ม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</a:t>
            </a:r>
            <a:r>
              <a:rPr lang="en-US" sz="24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และอุณหภูมิ บนดินชุดต่างๆ 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การวิจัยหาทางลดการปลดปล่อยก๊าซเรือนกระจก โดยการรณรงค์ไม่เผาวัสดุทางการเกษตร การเพิ่มการกักเก็บคาร์บอนในดินด้วยการเพิ่มอินทรีย์วัตถุ การปลูกไม้โตเร็ว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งานวิจัยและบริหารจัดการดินเค็มภายใต้สภาวะโลกร้อน 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การจัดสร้างแหล่งน้ำในไร่นาและปลูกพืชคลุมดิน การปรับเปลี่ยนชนิดพืชปลูก</a:t>
            </a:r>
          </a:p>
          <a:p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วิธีการใส่ปุ๋ยแก่พืช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(การปลูกพืชโดยใช้ปุ๋ยเคมีมีแนวโน้มได้รับผลกระทบที่รุนแรงน้อยกว่าไม่ใช้ปุ๋ยเคมี) 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การใช้ปุ๋ยเคมี ก่อให้เกิด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NO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จะบริหารจัดการอย่างไร   (ปุ๋ยสังตัด)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การปลูกพืชที่เฉพาะเจาะจงกับชนิดดินและพื้นที่  (จัดการดินและธาตุอาหารเฉพาะพื้นที่)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วิธีการจัดการดินและน้ำ ภายใต้การเปลี่ยนแปลงภูมิอากาศ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ภายใต้ภาวะโลกร้อน การปลูกพืชตามความเหมาะสมของดินเป็นคำตอบของเกษตรกรหรือไม่  </a:t>
            </a:r>
          </a:p>
          <a:p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การใช้แบบจำลอง จำลองสถานการณ์และผลกระทบที่จะเกิดขึ้น เพื่อหาทางศึกษาแก้ปัญหาต่างๆ ในอนาคต</a:t>
            </a:r>
            <a:endParaRPr 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27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743" y="938214"/>
            <a:ext cx="1048657" cy="752474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สรุป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915" y="1690688"/>
            <a:ext cx="11128255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ประเทศไทยเป็นประเทศเกษตรกรรม การเปลี่ยนแปลงภูมิอากาศส่งผลกระทบต่อภาคเกษตรกรรมอย่างหลีกเลี่ยงไม่ได้</a:t>
            </a:r>
          </a:p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การเตรียมการรับมือและปรับตัวกับภาวะการเปลี่ยนแปลงภูมิอากาศโลกเป็นสิ่งจำเป็นและสำคัญมาก </a:t>
            </a:r>
          </a:p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จำเป็นต้องใช้แบบจำลองมาช่วยในการศึกษาผลกระทบของการเปลี่ยนแปลงภูมิอากาศต่อดินน้ำพืช อาทิ แบบจำลองการปลูกพืช แบบจำลองอุทกวิทยา 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แบบจำลองน้ำใต้ดิน</a:t>
            </a:r>
            <a:endParaRPr lang="th-TH" sz="32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การเตรียมตัวแต่เนิ่นๆ จะช่วยลดความสูญเสียที่อาจเกิดขึ้นได้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64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114" y="539263"/>
            <a:ext cx="5307205" cy="750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การเปลี่ยนแปลงพื้นที่ปลูกพืชใน 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NE</a:t>
            </a:r>
            <a:endParaRPr lang="th-TH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126818"/>
              </p:ext>
            </p:extLst>
          </p:nvPr>
        </p:nvGraphicFramePr>
        <p:xfrm>
          <a:off x="838200" y="1570892"/>
          <a:ext cx="10515600" cy="460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2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8800" dirty="0" smtClean="0">
                <a:cs typeface="+mj-cs"/>
              </a:rPr>
              <a:t>ขอบคุณครับ</a:t>
            </a:r>
            <a:endParaRPr lang="th-TH" sz="8800" dirty="0"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90688"/>
            <a:ext cx="4572000" cy="3171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02628" y="2985631"/>
            <a:ext cx="325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 smtClean="0">
                <a:solidFill>
                  <a:srgbClr val="FFFF00"/>
                </a:solidFill>
                <a:cs typeface="+mj-cs"/>
              </a:rPr>
              <a:t>ขอบคุณครับ</a:t>
            </a:r>
            <a:endParaRPr lang="th-TH" sz="6000" dirty="0">
              <a:solidFill>
                <a:srgbClr val="FFFF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31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209365" cy="470647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ปัญหาทรัพยากรดิน</a:t>
            </a:r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19" y="0"/>
            <a:ext cx="5018127" cy="69924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319" y="806824"/>
            <a:ext cx="2000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ดินเค็ม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ดินกรด 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ดินทราย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ดินตื้น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ลาดชันเชิงซ้อน</a:t>
            </a:r>
          </a:p>
          <a:p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ดินเปรี้ยว</a:t>
            </a:r>
            <a:endParaRPr 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95999" y="1291770"/>
            <a:ext cx="2641600" cy="201748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23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76" y="365126"/>
            <a:ext cx="1627095" cy="1382992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แผนที่ดินเค็ม</a:t>
            </a:r>
            <a:b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1,851.020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ไร่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26" y="0"/>
            <a:ext cx="9693151" cy="6858000"/>
          </a:xfrm>
        </p:spPr>
      </p:pic>
    </p:spTree>
    <p:extLst>
      <p:ext uri="{BB962C8B-B14F-4D97-AF65-F5344CB8AC3E}">
        <p14:creationId xmlns:p14="http://schemas.microsoft.com/office/powerpoint/2010/main" val="10985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ปัญหาทรัพยากรดิน</a:t>
            </a:r>
            <a:endParaRPr lang="th-TH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56540"/>
            <a:ext cx="5216654" cy="680146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46" y="161365"/>
            <a:ext cx="4861941" cy="6696635"/>
          </a:xfrm>
        </p:spPr>
      </p:pic>
      <p:sp>
        <p:nvSpPr>
          <p:cNvPr id="4" name="Oval 3"/>
          <p:cNvSpPr/>
          <p:nvPr/>
        </p:nvSpPr>
        <p:spPr>
          <a:xfrm>
            <a:off x="2709237" y="1512277"/>
            <a:ext cx="2274277" cy="1699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Oval 4"/>
          <p:cNvSpPr/>
          <p:nvPr/>
        </p:nvSpPr>
        <p:spPr>
          <a:xfrm>
            <a:off x="8299938" y="1411251"/>
            <a:ext cx="2157046" cy="20984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13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2" y="0"/>
            <a:ext cx="4767147" cy="6858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5" y="0"/>
            <a:ext cx="4563035" cy="6774568"/>
          </a:xfrm>
        </p:spPr>
      </p:pic>
      <p:sp>
        <p:nvSpPr>
          <p:cNvPr id="2" name="Oval 1"/>
          <p:cNvSpPr/>
          <p:nvPr/>
        </p:nvSpPr>
        <p:spPr>
          <a:xfrm>
            <a:off x="2510971" y="1480457"/>
            <a:ext cx="653143" cy="1088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Oval 2"/>
          <p:cNvSpPr/>
          <p:nvPr/>
        </p:nvSpPr>
        <p:spPr>
          <a:xfrm>
            <a:off x="8231522" y="1193687"/>
            <a:ext cx="2278742" cy="1872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05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chemeClr val="bg1"/>
                </a:solidFill>
              </a:rPr>
              <a:t>ผลกระทบที่เกิดขึ้นจากการเปลี่ยนแปลงภูมิอากาศโลก (อีสาน)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 smtClean="0">
                <a:solidFill>
                  <a:srgbClr val="FF0000"/>
                </a:solidFill>
                <a:cs typeface="+mj-cs"/>
              </a:rPr>
              <a:t>วันที่มีอากาศร้อนเพิ่มขึ้น </a:t>
            </a:r>
            <a:r>
              <a:rPr lang="th-TH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วันที่มีอากาศเย็นลดลง </a:t>
            </a:r>
          </a:p>
          <a:p>
            <a:pPr marL="0" indent="0">
              <a:buNone/>
            </a:pPr>
            <a:r>
              <a:rPr lang="th-TH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ปริมาณน้ำฝนเพิ่มมากขึ้น ปริมาณฝนตกไม่แน่นอน และพายุฤดูร้อน</a:t>
            </a:r>
          </a:p>
          <a:p>
            <a:pPr marL="0" indent="0">
              <a:buNone/>
            </a:pPr>
            <a:r>
              <a:rPr lang="th-TH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ฤดูร้อนยาวนานขึ้น พื้นที่น้ำท่วมและแห้งแล้งเพิ่มมากขึ้น</a:t>
            </a:r>
            <a:endParaRPr lang="th-TH" sz="4400" dirty="0">
              <a:solidFill>
                <a:schemeClr val="accent4">
                  <a:lumMod val="40000"/>
                  <a:lumOff val="6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46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altLang="th-TH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ngsana New" panose="02020603050405020304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altLang="th-TH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ngsana New" panose="02020603050405020304" pitchFamily="18" charset="-34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dia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edia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1273</Words>
  <Application>Microsoft Office PowerPoint</Application>
  <PresentationFormat>Widescreen</PresentationFormat>
  <Paragraphs>225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61" baseType="lpstr">
      <vt:lpstr>Arial Unicode MS</vt:lpstr>
      <vt:lpstr>Angsana New</vt:lpstr>
      <vt:lpstr>AngsanaUPC</vt:lpstr>
      <vt:lpstr>Arial</vt:lpstr>
      <vt:lpstr>Calibri</vt:lpstr>
      <vt:lpstr>Calibri Light</vt:lpstr>
      <vt:lpstr>Cordia New</vt:lpstr>
      <vt:lpstr>FreesiaUPC</vt:lpstr>
      <vt:lpstr>JasmineUPC</vt:lpstr>
      <vt:lpstr>Myriad Pro</vt:lpstr>
      <vt:lpstr>Tahoma</vt:lpstr>
      <vt:lpstr>Times</vt:lpstr>
      <vt:lpstr>Tw Cen MT</vt:lpstr>
      <vt:lpstr>Wingdings</vt:lpstr>
      <vt:lpstr>Wingdings 2</vt:lpstr>
      <vt:lpstr>Office Theme</vt:lpstr>
      <vt:lpstr>Default Design</vt:lpstr>
      <vt:lpstr>Median</vt:lpstr>
      <vt:lpstr>1_Median</vt:lpstr>
      <vt:lpstr>1_Office Theme</vt:lpstr>
      <vt:lpstr>2_Office Theme</vt:lpstr>
      <vt:lpstr>การเปลี่ยนแปลงภูมิอากาศกับการใช้ทรัพยากรดิน ในภาคตะวันออกเฉียงเหนือ</vt:lpstr>
      <vt:lpstr>เนื้อหา</vt:lpstr>
      <vt:lpstr>การใช้ทรัพยากรดินในภาคตะวันออกเฉียงเหนือ อดีต ปัจจุบัน</vt:lpstr>
      <vt:lpstr>การเปลี่ยนแปลงพื้นที่ปลูกพืชใน NE</vt:lpstr>
      <vt:lpstr>ปัญหาทรัพยากรดิน</vt:lpstr>
      <vt:lpstr>แผนที่ดินเค็ม 1,851.020 ไร่</vt:lpstr>
      <vt:lpstr>ปัญหาทรัพยากรดิน</vt:lpstr>
      <vt:lpstr>PowerPoint Presentation</vt:lpstr>
      <vt:lpstr>ผลกระทบที่เกิดขึ้นจากการเปลี่ยนแปลงภูมิอากาศโลก (อีสาน)</vt:lpstr>
      <vt:lpstr>การเปลี่ยนแปลงภูมิอากาศ จ.สุรินทร์</vt:lpstr>
      <vt:lpstr>การเปลี่ยนแปลงภูมิอากาศ จ.สุรินทร์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ความหนาแน่นของ CO2  ในช่วงเวลาที่ผ่านมา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ความหนาแน่นของ CO2  ในช่วงเวลาที่ผ่านมา</vt:lpstr>
      <vt:lpstr>ภาวะโลกร้อนกับทรัพยากรดินน้ำพืช </vt:lpstr>
      <vt:lpstr>การเปลี่ยนแปลงภูมิอากาศกับทรัพยากรดิน</vt:lpstr>
      <vt:lpstr>ผลกระทบของการเปลี่ยนแปลงภูมิอากาศต่อการผลิตข้าวนาน้ำฝน</vt:lpstr>
      <vt:lpstr>พื้นที่เสี่ยงของผลผลิตข้าวนาปี</vt:lpstr>
      <vt:lpstr>ผลกระทบของการเปลี่ยนแปลงภูมิอากาศต่อการผลิตข้าวนาชลประทาน</vt:lpstr>
      <vt:lpstr>พื้นที่เสี่ยงของผลผลิตข้าวชลประทาน/นาปรัง</vt:lpstr>
      <vt:lpstr>ผลกระทบของการเปลี่ยนแปลงภูมิอากาศต่อการผลิตอ้อย</vt:lpstr>
      <vt:lpstr>พื้นที่เสี่ยงของผลผลิตอ้อย</vt:lpstr>
      <vt:lpstr>ผลกระทบของการเปลี่ยนแปลงภูมิอากาศต่อการผลิตมันสำปะหลัง</vt:lpstr>
      <vt:lpstr>PowerPoint Presentation</vt:lpstr>
      <vt:lpstr>ผลกระทบของการเปลี่ยนแปลงภูมิอากาศต่อการผลิตข้าวโพด</vt:lpstr>
      <vt:lpstr>พื้นที่เสี่ยงของผลผลิตข้าวโพด</vt:lpstr>
      <vt:lpstr>แนวทางการจัดการทรัพยากรดินเพื่อการปรับตัวและรับมือกับภาวะโลกร้อน: ภารกิจที่ควรดำเนินการภายใต้การเปลี่ยนแปลงภูมิอากาศ ความท้าทาย? </vt:lpstr>
      <vt:lpstr>สรุป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การเปลี่ยนแปลงภูมิอากาศกับการใช้ทรัพยากรดิน ในภาคตะวันออกเฉียงเหนือ</dc:title>
  <dc:creator>vichien</dc:creator>
  <cp:lastModifiedBy>vichien</cp:lastModifiedBy>
  <cp:revision>99</cp:revision>
  <dcterms:created xsi:type="dcterms:W3CDTF">2015-04-21T06:08:58Z</dcterms:created>
  <dcterms:modified xsi:type="dcterms:W3CDTF">2015-04-28T00:05:51Z</dcterms:modified>
</cp:coreProperties>
</file>