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ls" ContentType="application/vnd.ms-exce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369" r:id="rId2"/>
    <p:sldId id="295" r:id="rId3"/>
    <p:sldId id="376" r:id="rId4"/>
    <p:sldId id="366" r:id="rId5"/>
    <p:sldId id="367" r:id="rId6"/>
    <p:sldId id="368" r:id="rId7"/>
    <p:sldId id="375" r:id="rId8"/>
    <p:sldId id="374" r:id="rId9"/>
    <p:sldId id="373" r:id="rId10"/>
    <p:sldId id="370" r:id="rId11"/>
    <p:sldId id="372" r:id="rId12"/>
    <p:sldId id="371" r:id="rId13"/>
    <p:sldId id="395" r:id="rId14"/>
    <p:sldId id="377" r:id="rId15"/>
    <p:sldId id="378" r:id="rId16"/>
    <p:sldId id="380" r:id="rId17"/>
    <p:sldId id="379" r:id="rId18"/>
    <p:sldId id="398" r:id="rId19"/>
    <p:sldId id="381" r:id="rId20"/>
    <p:sldId id="397" r:id="rId21"/>
    <p:sldId id="383" r:id="rId22"/>
    <p:sldId id="384" r:id="rId23"/>
    <p:sldId id="386" r:id="rId24"/>
    <p:sldId id="388" r:id="rId25"/>
    <p:sldId id="389" r:id="rId26"/>
    <p:sldId id="399" r:id="rId27"/>
    <p:sldId id="396" r:id="rId28"/>
    <p:sldId id="390" r:id="rId29"/>
    <p:sldId id="391" r:id="rId30"/>
    <p:sldId id="392" r:id="rId31"/>
    <p:sldId id="400" r:id="rId32"/>
    <p:sldId id="394" r:id="rId33"/>
  </p:sldIdLst>
  <p:sldSz cx="9144000" cy="6858000" type="screen4x3"/>
  <p:notesSz cx="6858000" cy="9144000"/>
  <p:defaultTextStyle>
    <a:defPPr>
      <a:defRPr lang="th-TH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Angsana New" pitchFamily="18" charset="-3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FF"/>
    <a:srgbClr val="FFFF00"/>
    <a:srgbClr val="FF00FF"/>
    <a:srgbClr val="FF66FF"/>
    <a:srgbClr val="6600FF"/>
    <a:srgbClr val="000000"/>
    <a:srgbClr val="FFFFCC"/>
    <a:srgbClr val="CC66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460" autoAdjust="0"/>
    <p:restoredTop sz="94444" autoAdjust="0"/>
  </p:normalViewPr>
  <p:slideViewPr>
    <p:cSldViewPr>
      <p:cViewPr>
        <p:scale>
          <a:sx n="60" d="100"/>
          <a:sy n="60" d="100"/>
        </p:scale>
        <p:origin x="-1338" y="-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7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579330FB-8025-486E-98D9-C3E1978D74CD}" type="datetimeFigureOut">
              <a:rPr lang="th-TH"/>
              <a:pPr>
                <a:defRPr/>
              </a:pPr>
              <a:t>28/04/58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478C2B8-2FB7-48A9-8420-90EE22FC563B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81EC3A40-7EA0-492B-BB74-FD20CB35E16A}" type="datetimeFigureOut">
              <a:rPr lang="th-TH"/>
              <a:pPr>
                <a:defRPr/>
              </a:pPr>
              <a:t>28/04/58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th-TH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th-TH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82D547A-7499-4C00-909B-C6080FCBF23A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391A3-C062-461F-94F2-391A59376EE4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18A659-4D30-4D99-9C9B-C835F0226CBD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C7A297-A5D2-4E87-85D4-F0A0FB720D46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601056-97FD-4F9E-A300-20BD9C20F115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th-TH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DA923-6EED-465A-B922-96EEAC6A4E52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56383-9B65-446B-8D85-5860FF3541C1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76FDC6-0702-48E4-86EE-265E3A4AEEBF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D77FC8-A9A8-43C3-BE97-87814E47B297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55F808-C0BE-45D4-9944-0ADA881D99AC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CC59F-3B68-4189-93D4-C9D1319CDE1D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40D880-7417-4BFA-B4C0-4BA841C19E2B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86252F-F8E3-4B54-8A3B-647823C917C3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4F430D-CDAD-4365-B8DD-C076C27BF80B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CFF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คลิกเพื่อแก้ไขลักษณะชื่อเรื่องต้นแบบ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D6C3052-5B26-41CB-B0B0-0F7423541A9C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Microsoft_Office_Excel1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Microsoft_Office_Excel2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Microsoft_Office_Excel3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Microsoft_Office_Excel4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Microsoft_Office_Excel5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Microsoft_Office_Excel6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Microsoft_Office_Excel7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Microsoft_Office_Excel8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Microsoft_Office_Excel9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Microsoft_Office_Excel10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Microsoft_Office_Excel11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Microsoft_Office_Excel12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ตัวยึดเนื้อหา 2"/>
          <p:cNvSpPr>
            <a:spLocks noGrp="1"/>
          </p:cNvSpPr>
          <p:nvPr>
            <p:ph idx="1"/>
          </p:nvPr>
        </p:nvSpPr>
        <p:spPr>
          <a:xfrm>
            <a:off x="0" y="1928813"/>
            <a:ext cx="9144000" cy="2165350"/>
          </a:xfrm>
        </p:spPr>
        <p:txBody>
          <a:bodyPr/>
          <a:lstStyle/>
          <a:p>
            <a:pPr algn="ctr">
              <a:buFontTx/>
              <a:buNone/>
              <a:defRPr/>
            </a:pPr>
            <a:r>
              <a:rPr lang="th-TH" sz="5400" b="1" dirty="0" smtClean="0">
                <a:latin typeface="AngsanaUPC" pitchFamily="18" charset="-34"/>
                <a:cs typeface="+mj-cs"/>
              </a:rPr>
              <a:t>การยอมรับโครงการป้องกัน</a:t>
            </a:r>
          </a:p>
          <a:p>
            <a:pPr algn="ctr">
              <a:buFontTx/>
              <a:buNone/>
              <a:defRPr/>
            </a:pPr>
            <a:r>
              <a:rPr lang="th-TH" sz="5400" b="1" dirty="0" smtClean="0">
                <a:latin typeface="AngsanaUPC" pitchFamily="18" charset="-34"/>
                <a:cs typeface="+mj-cs"/>
              </a:rPr>
              <a:t>การแพร่กระจายดินเค็มของเกษตรกร</a:t>
            </a:r>
          </a:p>
          <a:p>
            <a:pPr algn="ctr">
              <a:buFontTx/>
              <a:buNone/>
              <a:defRPr/>
            </a:pPr>
            <a:r>
              <a:rPr lang="th-TH" sz="5400" b="1" dirty="0" smtClean="0">
                <a:latin typeface="AngsanaUPC" pitchFamily="18" charset="-34"/>
                <a:cs typeface="+mj-cs"/>
              </a:rPr>
              <a:t>จังหวัดร้อยเอ็ด</a:t>
            </a:r>
            <a:endParaRPr lang="th-TH" sz="5400" dirty="0" smtClean="0">
              <a:latin typeface="AngsanaUPC" pitchFamily="18" charset="-34"/>
              <a:cs typeface="+mj-cs"/>
            </a:endParaRPr>
          </a:p>
        </p:txBody>
      </p:sp>
      <p:sp>
        <p:nvSpPr>
          <p:cNvPr id="4" name="ตัวยึดเนื้อหา 2"/>
          <p:cNvSpPr txBox="1">
            <a:spLocks/>
          </p:cNvSpPr>
          <p:nvPr/>
        </p:nvSpPr>
        <p:spPr bwMode="auto">
          <a:xfrm>
            <a:off x="357188" y="4714875"/>
            <a:ext cx="8429625" cy="152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 eaLnBrk="0" hangingPunct="0">
              <a:spcBef>
                <a:spcPct val="20000"/>
              </a:spcBef>
              <a:defRPr/>
            </a:pPr>
            <a:r>
              <a:rPr lang="th-TH" sz="3600" b="1" kern="0" dirty="0">
                <a:latin typeface="AngsanaUPC" pitchFamily="18" charset="-34"/>
                <a:cs typeface="+mn-cs"/>
              </a:rPr>
              <a:t>นางสาวศิริพร  เผือกยิ้ม</a:t>
            </a:r>
          </a:p>
          <a:p>
            <a:pPr marL="342900" indent="-342900" algn="r" eaLnBrk="0" hangingPunct="0">
              <a:spcBef>
                <a:spcPct val="20000"/>
              </a:spcBef>
              <a:defRPr/>
            </a:pPr>
            <a:r>
              <a:rPr lang="th-TH" sz="3600" b="1" kern="0" dirty="0" err="1">
                <a:latin typeface="AngsanaUPC" pitchFamily="18" charset="-34"/>
                <a:cs typeface="+mn-cs"/>
              </a:rPr>
              <a:t>เศรษฐ</a:t>
            </a:r>
            <a:r>
              <a:rPr lang="th-TH" sz="3600" b="1" kern="0" dirty="0">
                <a:latin typeface="AngsanaUPC" pitchFamily="18" charset="-34"/>
                <a:cs typeface="+mn-cs"/>
              </a:rPr>
              <a:t>กรชำนาญการ </a:t>
            </a:r>
          </a:p>
          <a:p>
            <a:pPr marL="342900" indent="-342900" algn="r" eaLnBrk="0" hangingPunct="0">
              <a:spcBef>
                <a:spcPct val="20000"/>
              </a:spcBef>
              <a:defRPr/>
            </a:pPr>
            <a:r>
              <a:rPr lang="th-TH" sz="3600" b="1" kern="0" dirty="0">
                <a:latin typeface="AngsanaUPC" pitchFamily="18" charset="-34"/>
                <a:cs typeface="+mn-cs"/>
              </a:rPr>
              <a:t>กองนโยบายและแผนการใช้ที่ดิน</a:t>
            </a:r>
          </a:p>
        </p:txBody>
      </p:sp>
      <p:pic>
        <p:nvPicPr>
          <p:cNvPr id="2052" name="Picture 4" descr="F:\logo\logo_LDD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75" y="0"/>
            <a:ext cx="1928813" cy="1924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ชื่อเรื่อง 1"/>
          <p:cNvSpPr>
            <a:spLocks noGrp="1"/>
          </p:cNvSpPr>
          <p:nvPr>
            <p:ph type="title"/>
          </p:nvPr>
        </p:nvSpPr>
        <p:spPr>
          <a:xfrm>
            <a:off x="500063" y="357188"/>
            <a:ext cx="8229600" cy="1000125"/>
          </a:xfrm>
        </p:spPr>
        <p:txBody>
          <a:bodyPr/>
          <a:lstStyle/>
          <a:p>
            <a:pPr>
              <a:defRPr/>
            </a:pPr>
            <a:r>
              <a:rPr lang="th-TH" sz="4000" b="1" dirty="0" smtClean="0">
                <a:solidFill>
                  <a:schemeClr val="tx1"/>
                </a:solidFill>
                <a:latin typeface="AngsanaUPC" pitchFamily="18" charset="-34"/>
                <a:cs typeface="+mn-cs"/>
              </a:rPr>
              <a:t>วัตถุประสงค์</a:t>
            </a:r>
            <a:endParaRPr lang="th-TH" sz="4000" dirty="0" smtClean="0">
              <a:latin typeface="AngsanaUPC" pitchFamily="18" charset="-34"/>
              <a:cs typeface="+mn-cs"/>
            </a:endParaRPr>
          </a:p>
        </p:txBody>
      </p:sp>
      <p:sp>
        <p:nvSpPr>
          <p:cNvPr id="24579" name="ตัวยึดเนื้อหา 2"/>
          <p:cNvSpPr>
            <a:spLocks noGrp="1"/>
          </p:cNvSpPr>
          <p:nvPr>
            <p:ph idx="1"/>
          </p:nvPr>
        </p:nvSpPr>
        <p:spPr>
          <a:xfrm>
            <a:off x="755650" y="1412875"/>
            <a:ext cx="7672388" cy="1944688"/>
          </a:xfrm>
        </p:spPr>
        <p:txBody>
          <a:bodyPr/>
          <a:lstStyle/>
          <a:p>
            <a:pPr marL="0" indent="0">
              <a:spcBef>
                <a:spcPct val="0"/>
              </a:spcBef>
              <a:buFontTx/>
              <a:buNone/>
            </a:pPr>
            <a:r>
              <a:rPr lang="th-TH" sz="3600" smtClean="0">
                <a:latin typeface="AngsanaUPC" pitchFamily="18" charset="-34"/>
                <a:cs typeface="AngsanaUPC" pitchFamily="18" charset="-34"/>
              </a:rPr>
              <a:t>เพื่อศึกษาความสัมพันธ์ระหว่างลักษณะทางเศรษฐสังคมบางประการกับการยอมรับโครงการการป้องกันการแพร่กระจายดินเค็มของเกษตรกร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3357563" y="500063"/>
            <a:ext cx="1639887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th-TH" sz="4000" b="1" dirty="0">
                <a:latin typeface="Cordia New" pitchFamily="34" charset="-34"/>
                <a:cs typeface="+mj-cs"/>
              </a:rPr>
              <a:t>สมมุติฐาน</a:t>
            </a:r>
            <a:endParaRPr lang="th-TH" sz="4000" dirty="0">
              <a:latin typeface="Cordia New" pitchFamily="34" charset="-34"/>
              <a:cs typeface="+mj-cs"/>
            </a:endParaRPr>
          </a:p>
        </p:txBody>
      </p:sp>
      <p:sp>
        <p:nvSpPr>
          <p:cNvPr id="25603" name="TextBox 4"/>
          <p:cNvSpPr txBox="1">
            <a:spLocks noChangeArrowheads="1"/>
          </p:cNvSpPr>
          <p:nvPr/>
        </p:nvSpPr>
        <p:spPr bwMode="auto">
          <a:xfrm>
            <a:off x="755650" y="1557338"/>
            <a:ext cx="3240088" cy="646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3600"/>
              <a:t>ปัจจัยพื้นฐานส่วนบุคคล</a:t>
            </a:r>
          </a:p>
        </p:txBody>
      </p:sp>
      <p:sp>
        <p:nvSpPr>
          <p:cNvPr id="25604" name="TextBox 5"/>
          <p:cNvSpPr txBox="1">
            <a:spLocks noChangeArrowheads="1"/>
          </p:cNvSpPr>
          <p:nvPr/>
        </p:nvSpPr>
        <p:spPr bwMode="auto">
          <a:xfrm>
            <a:off x="755650" y="2565400"/>
            <a:ext cx="3240088" cy="646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3600"/>
              <a:t>ปัจจัยทางสังคม </a:t>
            </a:r>
          </a:p>
        </p:txBody>
      </p:sp>
      <p:sp>
        <p:nvSpPr>
          <p:cNvPr id="25605" name="TextBox 6"/>
          <p:cNvSpPr txBox="1">
            <a:spLocks noChangeArrowheads="1"/>
          </p:cNvSpPr>
          <p:nvPr/>
        </p:nvSpPr>
        <p:spPr bwMode="auto">
          <a:xfrm>
            <a:off x="755650" y="3573463"/>
            <a:ext cx="3240088" cy="646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3600"/>
              <a:t>ปัจจัยทางเศรษฐกิจ </a:t>
            </a:r>
          </a:p>
        </p:txBody>
      </p:sp>
      <p:sp>
        <p:nvSpPr>
          <p:cNvPr id="25606" name="TextBox 7"/>
          <p:cNvSpPr txBox="1">
            <a:spLocks noChangeArrowheads="1"/>
          </p:cNvSpPr>
          <p:nvPr/>
        </p:nvSpPr>
        <p:spPr bwMode="auto">
          <a:xfrm>
            <a:off x="4787900" y="1989138"/>
            <a:ext cx="3600450" cy="1754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3600"/>
              <a:t>การยอมรับโครงการ</a:t>
            </a:r>
          </a:p>
          <a:p>
            <a:r>
              <a:rPr lang="th-TH" sz="3600"/>
              <a:t>การป้องกันการแพร่กระจายดินเค็มของเกษตรกร</a:t>
            </a:r>
          </a:p>
        </p:txBody>
      </p:sp>
      <p:cxnSp>
        <p:nvCxnSpPr>
          <p:cNvPr id="10" name="ลูกศรเชื่อมต่อแบบตรง 9"/>
          <p:cNvCxnSpPr>
            <a:stCxn id="25603" idx="3"/>
            <a:endCxn id="25606" idx="1"/>
          </p:cNvCxnSpPr>
          <p:nvPr/>
        </p:nvCxnSpPr>
        <p:spPr>
          <a:xfrm>
            <a:off x="3995738" y="1879600"/>
            <a:ext cx="792162" cy="9858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ลูกศรเชื่อมต่อแบบตรง 15"/>
          <p:cNvCxnSpPr>
            <a:stCxn id="25605" idx="3"/>
          </p:cNvCxnSpPr>
          <p:nvPr/>
        </p:nvCxnSpPr>
        <p:spPr>
          <a:xfrm flipV="1">
            <a:off x="3995738" y="2997200"/>
            <a:ext cx="792162" cy="8985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ลูกศรเชื่อมต่อแบบตรง 23"/>
          <p:cNvCxnSpPr>
            <a:stCxn id="25604" idx="3"/>
          </p:cNvCxnSpPr>
          <p:nvPr/>
        </p:nvCxnSpPr>
        <p:spPr>
          <a:xfrm>
            <a:off x="3995738" y="2887663"/>
            <a:ext cx="720725" cy="365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ตัวยึดเนื้อหา 1"/>
          <p:cNvSpPr>
            <a:spLocks noGrp="1"/>
          </p:cNvSpPr>
          <p:nvPr>
            <p:ph/>
          </p:nvPr>
        </p:nvSpPr>
        <p:spPr>
          <a:xfrm>
            <a:off x="457200" y="642938"/>
            <a:ext cx="8229600" cy="5483225"/>
          </a:xfrm>
        </p:spPr>
        <p:txBody>
          <a:bodyPr/>
          <a:lstStyle/>
          <a:p>
            <a:pPr algn="ctr">
              <a:buFontTx/>
              <a:buNone/>
              <a:defRPr/>
            </a:pPr>
            <a:r>
              <a:rPr lang="th-TH" sz="4000" b="1" dirty="0" smtClean="0">
                <a:cs typeface="+mj-cs"/>
              </a:rPr>
              <a:t>ระยะเวลาและสถานที่ดำเนินการ</a:t>
            </a:r>
            <a:endParaRPr lang="en-US" sz="4000" b="1" dirty="0" smtClean="0">
              <a:cs typeface="+mj-cs"/>
            </a:endParaRPr>
          </a:p>
          <a:p>
            <a:pPr>
              <a:buFontTx/>
              <a:buNone/>
              <a:defRPr/>
            </a:pPr>
            <a:r>
              <a:rPr lang="th-TH" sz="4000" b="1" dirty="0" smtClean="0"/>
              <a:t>	</a:t>
            </a:r>
            <a:r>
              <a:rPr lang="th-TH" sz="4000" b="1" dirty="0" smtClean="0">
                <a:latin typeface="AngsanaUPC" pitchFamily="18" charset="-34"/>
              </a:rPr>
              <a:t>ระยะเวลาดำเนินการ</a:t>
            </a:r>
            <a:r>
              <a:rPr lang="th-TH" sz="4000" dirty="0" smtClean="0">
                <a:latin typeface="AngsanaUPC" pitchFamily="18" charset="-34"/>
              </a:rPr>
              <a:t>	</a:t>
            </a:r>
          </a:p>
          <a:p>
            <a:pPr>
              <a:buFontTx/>
              <a:buNone/>
              <a:defRPr/>
            </a:pPr>
            <a:r>
              <a:rPr lang="th-TH" sz="4000" dirty="0" smtClean="0">
                <a:latin typeface="AngsanaUPC" pitchFamily="18" charset="-34"/>
              </a:rPr>
              <a:t>	</a:t>
            </a:r>
            <a:r>
              <a:rPr lang="th-TH" sz="3600" dirty="0" smtClean="0">
                <a:latin typeface="AngsanaUPC" pitchFamily="18" charset="-34"/>
              </a:rPr>
              <a:t>มีนาคม </a:t>
            </a:r>
            <a:r>
              <a:rPr lang="en-US" sz="3600" dirty="0" smtClean="0">
                <a:latin typeface="AngsanaUPC" pitchFamily="18" charset="-34"/>
              </a:rPr>
              <a:t>2557</a:t>
            </a:r>
            <a:r>
              <a:rPr lang="th-TH" sz="3600" dirty="0" smtClean="0">
                <a:latin typeface="AngsanaUPC" pitchFamily="18" charset="-34"/>
              </a:rPr>
              <a:t> </a:t>
            </a:r>
            <a:r>
              <a:rPr lang="en-US" sz="3600" dirty="0" smtClean="0">
                <a:latin typeface="AngsanaUPC" pitchFamily="18" charset="-34"/>
              </a:rPr>
              <a:t>–</a:t>
            </a:r>
            <a:r>
              <a:rPr lang="th-TH" sz="3600" dirty="0" smtClean="0">
                <a:latin typeface="AngsanaUPC" pitchFamily="18" charset="-34"/>
              </a:rPr>
              <a:t> กันยายน 255</a:t>
            </a:r>
            <a:r>
              <a:rPr lang="en-US" sz="3600" dirty="0" smtClean="0">
                <a:latin typeface="AngsanaUPC" pitchFamily="18" charset="-34"/>
              </a:rPr>
              <a:t>7</a:t>
            </a:r>
          </a:p>
          <a:p>
            <a:pPr>
              <a:buFontTx/>
              <a:buNone/>
              <a:defRPr/>
            </a:pPr>
            <a:r>
              <a:rPr lang="en-US" sz="4000" dirty="0" smtClean="0">
                <a:latin typeface="AngsanaUPC" pitchFamily="18" charset="-34"/>
              </a:rPr>
              <a:t>  </a:t>
            </a:r>
            <a:r>
              <a:rPr lang="en-US" sz="3600" dirty="0" smtClean="0">
                <a:latin typeface="AngsanaUPC" pitchFamily="18" charset="-34"/>
              </a:rPr>
              <a:t>                                                            </a:t>
            </a:r>
            <a:endParaRPr lang="th-TH" sz="3600" dirty="0" smtClean="0">
              <a:latin typeface="AngsanaUPC" pitchFamily="18" charset="-34"/>
            </a:endParaRPr>
          </a:p>
          <a:p>
            <a:pPr>
              <a:buFontTx/>
              <a:buNone/>
              <a:defRPr/>
            </a:pPr>
            <a:r>
              <a:rPr lang="th-TH" sz="4000" b="1" dirty="0" smtClean="0">
                <a:latin typeface="AngsanaUPC" pitchFamily="18" charset="-34"/>
              </a:rPr>
              <a:t>	สถานที่ดำเนินการ</a:t>
            </a:r>
            <a:r>
              <a:rPr lang="th-TH" sz="4000" dirty="0" smtClean="0">
                <a:latin typeface="AngsanaUPC" pitchFamily="18" charset="-34"/>
              </a:rPr>
              <a:t>	</a:t>
            </a:r>
          </a:p>
          <a:p>
            <a:pPr>
              <a:buFontTx/>
              <a:buNone/>
              <a:defRPr/>
            </a:pPr>
            <a:r>
              <a:rPr lang="th-TH" sz="4000" dirty="0" smtClean="0">
                <a:latin typeface="AngsanaUPC" pitchFamily="18" charset="-34"/>
              </a:rPr>
              <a:t>	</a:t>
            </a:r>
            <a:r>
              <a:rPr lang="th-TH" sz="3600" dirty="0" smtClean="0">
                <a:latin typeface="AngsanaUPC" pitchFamily="18" charset="-34"/>
              </a:rPr>
              <a:t>อำเภอจตุร</a:t>
            </a:r>
            <a:r>
              <a:rPr lang="th-TH" sz="3600" dirty="0" err="1" smtClean="0">
                <a:latin typeface="AngsanaUPC" pitchFamily="18" charset="-34"/>
              </a:rPr>
              <a:t>พักตร</a:t>
            </a:r>
            <a:r>
              <a:rPr lang="th-TH" sz="3600" dirty="0" smtClean="0">
                <a:latin typeface="AngsanaUPC" pitchFamily="18" charset="-34"/>
              </a:rPr>
              <a:t>พิมาน จังหวัดร้อยเอ็ด</a:t>
            </a:r>
            <a:endParaRPr lang="en-US" sz="3600" dirty="0" smtClean="0">
              <a:latin typeface="AngsanaUPC" pitchFamily="18" charset="-34"/>
            </a:endParaRPr>
          </a:p>
          <a:p>
            <a:pPr>
              <a:buFontTx/>
              <a:buNone/>
              <a:defRPr/>
            </a:pPr>
            <a:endParaRPr lang="th-TH" sz="4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ตัวยึดเนื้อหา 1"/>
          <p:cNvSpPr>
            <a:spLocks noGrp="1"/>
          </p:cNvSpPr>
          <p:nvPr>
            <p:ph/>
          </p:nvPr>
        </p:nvSpPr>
        <p:spPr>
          <a:xfrm>
            <a:off x="457200" y="642938"/>
            <a:ext cx="8229600" cy="5483225"/>
          </a:xfrm>
        </p:spPr>
        <p:txBody>
          <a:bodyPr/>
          <a:lstStyle/>
          <a:p>
            <a:pPr algn="ctr">
              <a:buFontTx/>
              <a:buNone/>
              <a:defRPr/>
            </a:pPr>
            <a:r>
              <a:rPr lang="th-TH" sz="4000" b="1" dirty="0" smtClean="0">
                <a:cs typeface="+mj-cs"/>
              </a:rPr>
              <a:t>อุปกรณ์และวิธีการศึกษา</a:t>
            </a:r>
            <a:endParaRPr lang="en-US" sz="4000" b="1" dirty="0" smtClean="0">
              <a:cs typeface="+mj-cs"/>
            </a:endParaRPr>
          </a:p>
          <a:p>
            <a:pPr>
              <a:buFontTx/>
              <a:buNone/>
              <a:defRPr/>
            </a:pPr>
            <a:r>
              <a:rPr lang="th-TH" sz="4000" b="1" dirty="0" smtClean="0"/>
              <a:t>	อุปกรณ์</a:t>
            </a:r>
            <a:r>
              <a:rPr lang="th-TH" sz="4000" dirty="0" smtClean="0">
                <a:latin typeface="AngsanaUPC" pitchFamily="18" charset="-34"/>
              </a:rPr>
              <a:t>	</a:t>
            </a:r>
          </a:p>
          <a:p>
            <a:pPr>
              <a:buFontTx/>
              <a:buNone/>
              <a:defRPr/>
            </a:pPr>
            <a:r>
              <a:rPr lang="th-TH" sz="4000" dirty="0" smtClean="0">
                <a:latin typeface="AngsanaUPC" pitchFamily="18" charset="-34"/>
              </a:rPr>
              <a:t>	แบบสัมภาษณ์</a:t>
            </a:r>
          </a:p>
          <a:p>
            <a:pPr>
              <a:buFontTx/>
              <a:buNone/>
              <a:defRPr/>
            </a:pPr>
            <a:endParaRPr lang="en-US" sz="2800" dirty="0" smtClean="0">
              <a:latin typeface="AngsanaUPC" pitchFamily="18" charset="-34"/>
            </a:endParaRPr>
          </a:p>
          <a:p>
            <a:pPr marL="355600" indent="-355600">
              <a:spcBef>
                <a:spcPts val="0"/>
              </a:spcBef>
              <a:buFontTx/>
              <a:buNone/>
              <a:defRPr/>
            </a:pPr>
            <a:r>
              <a:rPr lang="en-US" sz="4000" dirty="0" smtClean="0">
                <a:latin typeface="AngsanaUPC" pitchFamily="18" charset="-34"/>
              </a:rPr>
              <a:t>  </a:t>
            </a:r>
            <a:r>
              <a:rPr lang="en-US" sz="3600" dirty="0" smtClean="0">
                <a:latin typeface="AngsanaUPC" pitchFamily="18" charset="-34"/>
              </a:rPr>
              <a:t>  </a:t>
            </a:r>
            <a:r>
              <a:rPr lang="th-TH" sz="4000" b="1" dirty="0" smtClean="0">
                <a:latin typeface="AngsanaUPC" pitchFamily="18" charset="-34"/>
              </a:rPr>
              <a:t>วิธีการศึกษา</a:t>
            </a:r>
            <a:r>
              <a:rPr lang="th-TH" sz="4000" dirty="0" smtClean="0">
                <a:latin typeface="AngsanaUPC" pitchFamily="18" charset="-34"/>
              </a:rPr>
              <a:t>	</a:t>
            </a:r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th-TH" sz="4000" dirty="0" smtClean="0">
                <a:latin typeface="AngsanaUPC" pitchFamily="18" charset="-34"/>
              </a:rPr>
              <a:t>	</a:t>
            </a:r>
            <a:r>
              <a:rPr lang="th-TH" sz="3600" dirty="0" smtClean="0"/>
              <a:t>1.	การเตรียมงาน</a:t>
            </a:r>
            <a:endParaRPr lang="en-US" sz="3600" dirty="0" smtClean="0"/>
          </a:p>
          <a:p>
            <a:pPr indent="12700">
              <a:spcBef>
                <a:spcPts val="0"/>
              </a:spcBef>
              <a:buFontTx/>
              <a:buNone/>
              <a:defRPr/>
            </a:pPr>
            <a:r>
              <a:rPr lang="th-TH" sz="3600" dirty="0" smtClean="0"/>
              <a:t>2.	การรวบรวมข้อมูล </a:t>
            </a:r>
            <a:endParaRPr lang="en-US" sz="3600" dirty="0" smtClean="0"/>
          </a:p>
          <a:p>
            <a:pPr indent="12700">
              <a:spcBef>
                <a:spcPts val="0"/>
              </a:spcBef>
              <a:buFontTx/>
              <a:buNone/>
              <a:defRPr/>
            </a:pPr>
            <a:r>
              <a:rPr lang="en-US" sz="3600" dirty="0" smtClean="0">
                <a:latin typeface="Angsana New" pitchFamily="18" charset="-34"/>
              </a:rPr>
              <a:t>3.	</a:t>
            </a:r>
            <a:r>
              <a:rPr lang="th-TH" sz="3600" dirty="0" smtClean="0"/>
              <a:t>การวิเคราะห์ข้อมูล</a:t>
            </a:r>
            <a:endParaRPr lang="en-US" sz="3600" dirty="0" smtClean="0">
              <a:latin typeface="AngsanaUPC" pitchFamily="18" charset="-34"/>
            </a:endParaRPr>
          </a:p>
          <a:p>
            <a:pPr>
              <a:buFontTx/>
              <a:buNone/>
              <a:defRPr/>
            </a:pPr>
            <a:endParaRPr lang="th-TH" sz="4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แผนภูมิ 3"/>
          <p:cNvGraphicFramePr>
            <a:graphicFrameLocks/>
          </p:cNvGraphicFramePr>
          <p:nvPr/>
        </p:nvGraphicFramePr>
        <p:xfrm>
          <a:off x="920750" y="1793875"/>
          <a:ext cx="6858000" cy="4286250"/>
        </p:xfrm>
        <a:graphic>
          <a:graphicData uri="http://schemas.openxmlformats.org/presentationml/2006/ole">
            <p:oleObj spid="_x0000_s1026" r:id="rId3" imgW="6858594" imgH="4285859" progId="Excel.Chart.8">
              <p:embed/>
            </p:oleObj>
          </a:graphicData>
        </a:graphic>
      </p:graphicFrame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457200" y="274638"/>
            <a:ext cx="8229600" cy="1011237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th-TH" sz="40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ผลการศึกษา</a:t>
            </a:r>
          </a:p>
        </p:txBody>
      </p:sp>
      <p:sp>
        <p:nvSpPr>
          <p:cNvPr id="1028" name="Rectangle 3"/>
          <p:cNvSpPr>
            <a:spLocks noChangeArrowheads="1"/>
          </p:cNvSpPr>
          <p:nvPr/>
        </p:nvSpPr>
        <p:spPr bwMode="auto">
          <a:xfrm>
            <a:off x="285750" y="1071563"/>
            <a:ext cx="76914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3600" b="1">
                <a:latin typeface="Angsana New" pitchFamily="18" charset="-34"/>
              </a:rPr>
              <a:t>1. </a:t>
            </a:r>
            <a:r>
              <a:rPr lang="th-TH" sz="3600" b="1">
                <a:latin typeface="Angsana New" pitchFamily="18" charset="-34"/>
              </a:rPr>
              <a:t>ลักษณะทางเศรษฐสังคมบางประการของผู้เข้าร่วมโครงการ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th-TH" sz="4000" b="1" smtClean="0"/>
              <a:t>ผลการศึกษา</a:t>
            </a:r>
          </a:p>
        </p:txBody>
      </p:sp>
      <p:graphicFrame>
        <p:nvGraphicFramePr>
          <p:cNvPr id="2050" name="แผนภูมิ 2"/>
          <p:cNvGraphicFramePr>
            <a:graphicFrameLocks/>
          </p:cNvGraphicFramePr>
          <p:nvPr/>
        </p:nvGraphicFramePr>
        <p:xfrm>
          <a:off x="928688" y="1857375"/>
          <a:ext cx="6858000" cy="4357688"/>
        </p:xfrm>
        <a:graphic>
          <a:graphicData uri="http://schemas.openxmlformats.org/presentationml/2006/ole">
            <p:oleObj spid="_x0000_s2050" r:id="rId3" imgW="6858594" imgH="4359018" progId="Excel.Chart.8">
              <p:embed/>
            </p:oleObj>
          </a:graphicData>
        </a:graphic>
      </p:graphicFrame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285750" y="1071563"/>
            <a:ext cx="76914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3600" b="1">
                <a:latin typeface="Angsana New" pitchFamily="18" charset="-34"/>
              </a:rPr>
              <a:t>1. </a:t>
            </a:r>
            <a:r>
              <a:rPr lang="th-TH" sz="3600" b="1">
                <a:latin typeface="Angsana New" pitchFamily="18" charset="-34"/>
              </a:rPr>
              <a:t>ลักษณะทางเศรษฐสังคมบางประการของผู้เข้าร่วมโครงการ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ชื่อเรื่อง 1"/>
          <p:cNvSpPr>
            <a:spLocks noGrp="1"/>
          </p:cNvSpPr>
          <p:nvPr>
            <p:ph type="title"/>
          </p:nvPr>
        </p:nvSpPr>
        <p:spPr>
          <a:xfrm>
            <a:off x="428625" y="214313"/>
            <a:ext cx="8229600" cy="1011237"/>
          </a:xfrm>
        </p:spPr>
        <p:txBody>
          <a:bodyPr/>
          <a:lstStyle/>
          <a:p>
            <a:r>
              <a:rPr lang="th-TH" sz="4000" b="1" smtClean="0"/>
              <a:t>ผลการศึกษา</a:t>
            </a:r>
          </a:p>
        </p:txBody>
      </p:sp>
      <p:sp>
        <p:nvSpPr>
          <p:cNvPr id="3076" name="Rectangle 3"/>
          <p:cNvSpPr>
            <a:spLocks noChangeArrowheads="1"/>
          </p:cNvSpPr>
          <p:nvPr/>
        </p:nvSpPr>
        <p:spPr bwMode="auto">
          <a:xfrm>
            <a:off x="285750" y="1000125"/>
            <a:ext cx="76914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3600" b="1">
                <a:latin typeface="Angsana New" pitchFamily="18" charset="-34"/>
              </a:rPr>
              <a:t>1. </a:t>
            </a:r>
            <a:r>
              <a:rPr lang="th-TH" sz="3600" b="1">
                <a:latin typeface="Angsana New" pitchFamily="18" charset="-34"/>
              </a:rPr>
              <a:t>ลักษณะทางเศรษฐสังคมบางประการของผู้เข้าร่วมโครงการ</a:t>
            </a:r>
          </a:p>
        </p:txBody>
      </p:sp>
      <p:graphicFrame>
        <p:nvGraphicFramePr>
          <p:cNvPr id="3074" name="แผนภูมิ 3"/>
          <p:cNvGraphicFramePr>
            <a:graphicFrameLocks/>
          </p:cNvGraphicFramePr>
          <p:nvPr/>
        </p:nvGraphicFramePr>
        <p:xfrm>
          <a:off x="428625" y="1857375"/>
          <a:ext cx="8215313" cy="4572000"/>
        </p:xfrm>
        <a:graphic>
          <a:graphicData uri="http://schemas.openxmlformats.org/presentationml/2006/ole">
            <p:oleObj spid="_x0000_s3074" r:id="rId3" imgW="8218120" imgH="4572396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37"/>
          </a:xfrm>
        </p:spPr>
        <p:txBody>
          <a:bodyPr/>
          <a:lstStyle/>
          <a:p>
            <a:r>
              <a:rPr lang="th-TH" sz="4000" b="1" smtClean="0"/>
              <a:t>ผลการศึกษา</a:t>
            </a:r>
          </a:p>
        </p:txBody>
      </p:sp>
      <p:sp>
        <p:nvSpPr>
          <p:cNvPr id="4100" name="Rectangle 3"/>
          <p:cNvSpPr>
            <a:spLocks noChangeArrowheads="1"/>
          </p:cNvSpPr>
          <p:nvPr/>
        </p:nvSpPr>
        <p:spPr bwMode="auto">
          <a:xfrm>
            <a:off x="285750" y="1071563"/>
            <a:ext cx="76914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3600" b="1">
                <a:latin typeface="Angsana New" pitchFamily="18" charset="-34"/>
              </a:rPr>
              <a:t>1. </a:t>
            </a:r>
            <a:r>
              <a:rPr lang="th-TH" sz="3600" b="1">
                <a:latin typeface="Angsana New" pitchFamily="18" charset="-34"/>
              </a:rPr>
              <a:t>ลักษณะทางเศรษฐสังคมบางประการของผู้เข้าร่วมโครงการ</a:t>
            </a:r>
          </a:p>
        </p:txBody>
      </p:sp>
      <p:graphicFrame>
        <p:nvGraphicFramePr>
          <p:cNvPr id="4098" name="แผนภูมิ 5"/>
          <p:cNvGraphicFramePr>
            <a:graphicFrameLocks/>
          </p:cNvGraphicFramePr>
          <p:nvPr/>
        </p:nvGraphicFramePr>
        <p:xfrm>
          <a:off x="928688" y="1928813"/>
          <a:ext cx="7286625" cy="4429125"/>
        </p:xfrm>
        <a:graphic>
          <a:graphicData uri="http://schemas.openxmlformats.org/presentationml/2006/ole">
            <p:oleObj spid="_x0000_s4098" r:id="rId3" imgW="7291448" imgH="4432176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37"/>
          </a:xfrm>
        </p:spPr>
        <p:txBody>
          <a:bodyPr/>
          <a:lstStyle/>
          <a:p>
            <a:r>
              <a:rPr lang="th-TH" sz="4000" b="1" smtClean="0"/>
              <a:t>ผลการศึกษา</a:t>
            </a:r>
          </a:p>
        </p:txBody>
      </p:sp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285750" y="1071563"/>
            <a:ext cx="76914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3600" b="1">
                <a:latin typeface="Angsana New" pitchFamily="18" charset="-34"/>
              </a:rPr>
              <a:t>1. </a:t>
            </a:r>
            <a:r>
              <a:rPr lang="th-TH" sz="3600" b="1">
                <a:latin typeface="Angsana New" pitchFamily="18" charset="-34"/>
              </a:rPr>
              <a:t>ลักษณะทางเศรษฐสังคมบางประการของผู้เข้าร่วมโครงการ</a:t>
            </a:r>
          </a:p>
        </p:txBody>
      </p:sp>
      <p:graphicFrame>
        <p:nvGraphicFramePr>
          <p:cNvPr id="5122" name="แผนภูมิ 5"/>
          <p:cNvGraphicFramePr>
            <a:graphicFrameLocks/>
          </p:cNvGraphicFramePr>
          <p:nvPr/>
        </p:nvGraphicFramePr>
        <p:xfrm>
          <a:off x="633413" y="1865313"/>
          <a:ext cx="7805737" cy="4576762"/>
        </p:xfrm>
        <a:graphic>
          <a:graphicData uri="http://schemas.openxmlformats.org/presentationml/2006/ole">
            <p:oleObj spid="_x0000_s5122" r:id="rId3" imgW="7803556" imgH="4578493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37"/>
          </a:xfrm>
        </p:spPr>
        <p:txBody>
          <a:bodyPr/>
          <a:lstStyle/>
          <a:p>
            <a:r>
              <a:rPr lang="th-TH" sz="4000" b="1" smtClean="0"/>
              <a:t>ผลการศึกษา</a:t>
            </a:r>
          </a:p>
        </p:txBody>
      </p:sp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285750" y="1071563"/>
            <a:ext cx="76914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3600" b="1">
                <a:latin typeface="Angsana New" pitchFamily="18" charset="-34"/>
              </a:rPr>
              <a:t>1. </a:t>
            </a:r>
            <a:r>
              <a:rPr lang="th-TH" sz="3600" b="1">
                <a:latin typeface="Angsana New" pitchFamily="18" charset="-34"/>
              </a:rPr>
              <a:t>ลักษณะทางเศรษฐสังคมบางประการของผู้เข้าร่วมโครงการ</a:t>
            </a:r>
          </a:p>
        </p:txBody>
      </p:sp>
      <p:graphicFrame>
        <p:nvGraphicFramePr>
          <p:cNvPr id="6146" name="แผนภูมิ 5"/>
          <p:cNvGraphicFramePr>
            <a:graphicFrameLocks/>
          </p:cNvGraphicFramePr>
          <p:nvPr/>
        </p:nvGraphicFramePr>
        <p:xfrm>
          <a:off x="785813" y="1857375"/>
          <a:ext cx="7643812" cy="4429125"/>
        </p:xfrm>
        <a:graphic>
          <a:graphicData uri="http://schemas.openxmlformats.org/presentationml/2006/ole">
            <p:oleObj spid="_x0000_s6146" r:id="rId3" imgW="7645047" imgH="4426080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RE1.jpg"/>
          <p:cNvPicPr>
            <a:picLocks noChangeAspect="1"/>
          </p:cNvPicPr>
          <p:nvPr/>
        </p:nvPicPr>
        <p:blipFill>
          <a:blip r:embed="rId2" cstate="print"/>
          <a:srcRect l="18938" r="17998"/>
          <a:stretch>
            <a:fillRect/>
          </a:stretch>
        </p:blipFill>
        <p:spPr bwMode="auto">
          <a:xfrm>
            <a:off x="0" y="0"/>
            <a:ext cx="6651625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RE2.jpg"/>
          <p:cNvPicPr>
            <a:picLocks noChangeAspect="1"/>
          </p:cNvPicPr>
          <p:nvPr/>
        </p:nvPicPr>
        <p:blipFill>
          <a:blip r:embed="rId3" cstate="print"/>
          <a:srcRect l="21762" r="20821"/>
          <a:stretch>
            <a:fillRect/>
          </a:stretch>
        </p:blipFill>
        <p:spPr bwMode="auto">
          <a:xfrm>
            <a:off x="3222625" y="571500"/>
            <a:ext cx="5921375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4" descr="E:\ออกแบบ_รอ\data2\Untitled2_เขตปกครองA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13" y="0"/>
            <a:ext cx="90947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184900" y="2643188"/>
            <a:ext cx="2816225" cy="584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th-TH" sz="3200" dirty="0"/>
              <a:t>มีพื้นที่ ๑๔๓,๒๖๔ ไร่</a:t>
            </a:r>
          </a:p>
        </p:txBody>
      </p:sp>
      <p:sp>
        <p:nvSpPr>
          <p:cNvPr id="4" name="Rectangle 3"/>
          <p:cNvSpPr/>
          <p:nvPr/>
        </p:nvSpPr>
        <p:spPr>
          <a:xfrm>
            <a:off x="7643813" y="4786313"/>
            <a:ext cx="1500187" cy="5715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37"/>
          </a:xfrm>
        </p:spPr>
        <p:txBody>
          <a:bodyPr/>
          <a:lstStyle/>
          <a:p>
            <a:r>
              <a:rPr lang="th-TH" sz="4000" b="1" smtClean="0"/>
              <a:t>ผลการศึกษา</a:t>
            </a:r>
          </a:p>
        </p:txBody>
      </p:sp>
      <p:sp>
        <p:nvSpPr>
          <p:cNvPr id="7172" name="Rectangle 3"/>
          <p:cNvSpPr>
            <a:spLocks noChangeArrowheads="1"/>
          </p:cNvSpPr>
          <p:nvPr/>
        </p:nvSpPr>
        <p:spPr bwMode="auto">
          <a:xfrm>
            <a:off x="285750" y="1071563"/>
            <a:ext cx="76914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3600" b="1">
                <a:latin typeface="Angsana New" pitchFamily="18" charset="-34"/>
              </a:rPr>
              <a:t>1. </a:t>
            </a:r>
            <a:r>
              <a:rPr lang="th-TH" sz="3600" b="1">
                <a:latin typeface="Angsana New" pitchFamily="18" charset="-34"/>
              </a:rPr>
              <a:t>ลักษณะทางเศรษฐสังคมบางประการของผู้เข้าร่วมโครงการ</a:t>
            </a:r>
          </a:p>
        </p:txBody>
      </p:sp>
      <p:graphicFrame>
        <p:nvGraphicFramePr>
          <p:cNvPr id="7170" name="แผนภูมิ 5"/>
          <p:cNvGraphicFramePr>
            <a:graphicFrameLocks/>
          </p:cNvGraphicFramePr>
          <p:nvPr/>
        </p:nvGraphicFramePr>
        <p:xfrm>
          <a:off x="776288" y="1793875"/>
          <a:ext cx="7591425" cy="4494213"/>
        </p:xfrm>
        <a:graphic>
          <a:graphicData uri="http://schemas.openxmlformats.org/presentationml/2006/ole">
            <p:oleObj spid="_x0000_s7170" r:id="rId3" imgW="7596274" imgH="4499238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37"/>
          </a:xfrm>
        </p:spPr>
        <p:txBody>
          <a:bodyPr/>
          <a:lstStyle/>
          <a:p>
            <a:r>
              <a:rPr lang="th-TH" sz="4000" b="1" smtClean="0"/>
              <a:t>ผลการศึกษา</a:t>
            </a:r>
          </a:p>
        </p:txBody>
      </p:sp>
      <p:sp>
        <p:nvSpPr>
          <p:cNvPr id="8196" name="Rectangle 3"/>
          <p:cNvSpPr>
            <a:spLocks noChangeArrowheads="1"/>
          </p:cNvSpPr>
          <p:nvPr/>
        </p:nvSpPr>
        <p:spPr bwMode="auto">
          <a:xfrm>
            <a:off x="285750" y="1071563"/>
            <a:ext cx="76914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3600" b="1">
                <a:latin typeface="Angsana New" pitchFamily="18" charset="-34"/>
              </a:rPr>
              <a:t>1. </a:t>
            </a:r>
            <a:r>
              <a:rPr lang="th-TH" sz="3600" b="1">
                <a:latin typeface="Angsana New" pitchFamily="18" charset="-34"/>
              </a:rPr>
              <a:t>ลักษณะทางเศรษฐสังคมบางประการของผู้เข้าร่วมโครงการ</a:t>
            </a:r>
          </a:p>
        </p:txBody>
      </p:sp>
      <p:graphicFrame>
        <p:nvGraphicFramePr>
          <p:cNvPr id="8194" name="แผนภูมิ 5"/>
          <p:cNvGraphicFramePr>
            <a:graphicFrameLocks/>
          </p:cNvGraphicFramePr>
          <p:nvPr/>
        </p:nvGraphicFramePr>
        <p:xfrm>
          <a:off x="344488" y="1722438"/>
          <a:ext cx="8455025" cy="4786312"/>
        </p:xfrm>
        <a:graphic>
          <a:graphicData uri="http://schemas.openxmlformats.org/presentationml/2006/ole">
            <p:oleObj spid="_x0000_s8194" r:id="rId3" imgW="8449788" imgH="4791871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37"/>
          </a:xfrm>
        </p:spPr>
        <p:txBody>
          <a:bodyPr/>
          <a:lstStyle/>
          <a:p>
            <a:r>
              <a:rPr lang="th-TH" sz="4000" b="1" smtClean="0"/>
              <a:t>ผลการศึกษา</a:t>
            </a:r>
          </a:p>
        </p:txBody>
      </p:sp>
      <p:sp>
        <p:nvSpPr>
          <p:cNvPr id="9220" name="Rectangle 3"/>
          <p:cNvSpPr>
            <a:spLocks noChangeArrowheads="1"/>
          </p:cNvSpPr>
          <p:nvPr/>
        </p:nvSpPr>
        <p:spPr bwMode="auto">
          <a:xfrm>
            <a:off x="285750" y="1071563"/>
            <a:ext cx="76914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3600" b="1">
                <a:latin typeface="Angsana New" pitchFamily="18" charset="-34"/>
              </a:rPr>
              <a:t>1. </a:t>
            </a:r>
            <a:r>
              <a:rPr lang="th-TH" sz="3600" b="1">
                <a:latin typeface="Angsana New" pitchFamily="18" charset="-34"/>
              </a:rPr>
              <a:t>ลักษณะทางเศรษฐสังคมบางประการของผู้เข้าร่วมโครงการ</a:t>
            </a:r>
          </a:p>
        </p:txBody>
      </p:sp>
      <p:graphicFrame>
        <p:nvGraphicFramePr>
          <p:cNvPr id="9218" name="แผนภูมิ 4"/>
          <p:cNvGraphicFramePr>
            <a:graphicFrameLocks/>
          </p:cNvGraphicFramePr>
          <p:nvPr/>
        </p:nvGraphicFramePr>
        <p:xfrm>
          <a:off x="357188" y="1714500"/>
          <a:ext cx="8501062" cy="4929188"/>
        </p:xfrm>
        <a:graphic>
          <a:graphicData uri="http://schemas.openxmlformats.org/presentationml/2006/ole">
            <p:oleObj spid="_x0000_s9218" r:id="rId3" imgW="8498561" imgH="4932091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37"/>
          </a:xfrm>
        </p:spPr>
        <p:txBody>
          <a:bodyPr/>
          <a:lstStyle/>
          <a:p>
            <a:r>
              <a:rPr lang="th-TH" sz="4000" b="1" smtClean="0"/>
              <a:t>ผลการศึกษา</a:t>
            </a:r>
          </a:p>
        </p:txBody>
      </p:sp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285750" y="1071563"/>
            <a:ext cx="76914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3600" b="1">
                <a:latin typeface="Angsana New" pitchFamily="18" charset="-34"/>
              </a:rPr>
              <a:t>1. </a:t>
            </a:r>
            <a:r>
              <a:rPr lang="th-TH" sz="3600" b="1">
                <a:latin typeface="Angsana New" pitchFamily="18" charset="-34"/>
              </a:rPr>
              <a:t>ลักษณะทางเศรษฐสังคมบางประการของผู้เข้าร่วมโครงการ</a:t>
            </a:r>
          </a:p>
        </p:txBody>
      </p:sp>
      <p:graphicFrame>
        <p:nvGraphicFramePr>
          <p:cNvPr id="10242" name="แผนภูมิ 3"/>
          <p:cNvGraphicFramePr>
            <a:graphicFrameLocks/>
          </p:cNvGraphicFramePr>
          <p:nvPr/>
        </p:nvGraphicFramePr>
        <p:xfrm>
          <a:off x="344488" y="1722438"/>
          <a:ext cx="8429625" cy="4572000"/>
        </p:xfrm>
        <a:graphic>
          <a:graphicData uri="http://schemas.openxmlformats.org/presentationml/2006/ole">
            <p:oleObj spid="_x0000_s10242" r:id="rId3" imgW="8425402" imgH="4572396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37"/>
          </a:xfrm>
        </p:spPr>
        <p:txBody>
          <a:bodyPr/>
          <a:lstStyle/>
          <a:p>
            <a:r>
              <a:rPr lang="th-TH" sz="4000" b="1" smtClean="0"/>
              <a:t>ผลการศึกษา</a:t>
            </a:r>
          </a:p>
        </p:txBody>
      </p:sp>
      <p:sp>
        <p:nvSpPr>
          <p:cNvPr id="11268" name="Rectangle 3"/>
          <p:cNvSpPr>
            <a:spLocks noChangeArrowheads="1"/>
          </p:cNvSpPr>
          <p:nvPr/>
        </p:nvSpPr>
        <p:spPr bwMode="auto">
          <a:xfrm>
            <a:off x="285750" y="1071563"/>
            <a:ext cx="76914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3600" b="1">
                <a:latin typeface="Angsana New" pitchFamily="18" charset="-34"/>
              </a:rPr>
              <a:t>1. </a:t>
            </a:r>
            <a:r>
              <a:rPr lang="th-TH" sz="3600" b="1">
                <a:latin typeface="Angsana New" pitchFamily="18" charset="-34"/>
              </a:rPr>
              <a:t>ลักษณะทางเศรษฐสังคมบางประการของผู้เข้าร่วมโครงการ</a:t>
            </a:r>
          </a:p>
        </p:txBody>
      </p:sp>
      <p:graphicFrame>
        <p:nvGraphicFramePr>
          <p:cNvPr id="11266" name="แผนภูมิ 5"/>
          <p:cNvGraphicFramePr>
            <a:graphicFrameLocks/>
          </p:cNvGraphicFramePr>
          <p:nvPr/>
        </p:nvGraphicFramePr>
        <p:xfrm>
          <a:off x="642938" y="1785938"/>
          <a:ext cx="7858125" cy="4572000"/>
        </p:xfrm>
        <a:graphic>
          <a:graphicData uri="http://schemas.openxmlformats.org/presentationml/2006/ole">
            <p:oleObj spid="_x0000_s11266" r:id="rId3" imgW="7864522" imgH="4572396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ชื่อเรื่อง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011238"/>
          </a:xfrm>
        </p:spPr>
        <p:txBody>
          <a:bodyPr/>
          <a:lstStyle/>
          <a:p>
            <a:r>
              <a:rPr lang="th-TH" sz="4000" b="1" smtClean="0"/>
              <a:t>ผลการศึกษา</a:t>
            </a:r>
          </a:p>
        </p:txBody>
      </p:sp>
      <p:sp>
        <p:nvSpPr>
          <p:cNvPr id="12292" name="Rectangle 3"/>
          <p:cNvSpPr>
            <a:spLocks noChangeArrowheads="1"/>
          </p:cNvSpPr>
          <p:nvPr/>
        </p:nvSpPr>
        <p:spPr bwMode="auto">
          <a:xfrm>
            <a:off x="323850" y="765175"/>
            <a:ext cx="52149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n-US" sz="3600" b="1">
                <a:latin typeface="Angsana New" pitchFamily="18" charset="-34"/>
              </a:rPr>
              <a:t>2. </a:t>
            </a:r>
            <a:r>
              <a:rPr lang="th-TH" sz="3600" b="1">
                <a:latin typeface="Angsana New" pitchFamily="18" charset="-34"/>
              </a:rPr>
              <a:t>ระดับการยอมรับโครงการเชิงคิดเห็น</a:t>
            </a:r>
            <a:endParaRPr lang="th-TH" sz="3600">
              <a:latin typeface="Angsana New" pitchFamily="18" charset="-34"/>
            </a:endParaRPr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/>
        </p:nvGraphicFramePr>
        <p:xfrm>
          <a:off x="539750" y="1412875"/>
          <a:ext cx="8208963" cy="541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1162"/>
                <a:gridCol w="952820"/>
                <a:gridCol w="1026114"/>
                <a:gridCol w="2198816"/>
              </a:tblGrid>
              <a:tr h="558164">
                <a:tc>
                  <a:txBody>
                    <a:bodyPr/>
                    <a:lstStyle/>
                    <a:p>
                      <a:pPr algn="ctr"/>
                      <a:r>
                        <a:rPr lang="th-TH" sz="2800" b="1" kern="1200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การยอมรับ</a:t>
                      </a:r>
                      <a:endParaRPr lang="th-TH" sz="2800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th-TH" sz="2800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kern="1200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S.D.</a:t>
                      </a:r>
                      <a:endParaRPr lang="th-TH" sz="2800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800" b="1" kern="1200" dirty="0" smtClean="0">
                          <a:solidFill>
                            <a:schemeClr val="tx1"/>
                          </a:solidFill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ความหมาย</a:t>
                      </a:r>
                      <a:endParaRPr lang="th-TH" sz="2800" dirty="0">
                        <a:solidFill>
                          <a:schemeClr val="tx1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/>
                </a:tc>
              </a:tr>
              <a:tr h="558164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0" i="0" u="none" strike="noStrike" dirty="0">
                          <a:latin typeface="Angsana New" pitchFamily="18" charset="-34"/>
                          <a:cs typeface="Angsana New" pitchFamily="18" charset="-34"/>
                        </a:rPr>
                        <a:t>ปลูกพืชปุ๋ยสด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0" i="0" u="none" strike="noStrike" dirty="0">
                          <a:latin typeface="Angsana New" pitchFamily="18" charset="-34"/>
                          <a:cs typeface="Angsana New" pitchFamily="18" charset="-34"/>
                        </a:rPr>
                        <a:t>    4.12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0" i="0" u="none" strike="noStrike" dirty="0">
                          <a:latin typeface="Angsana New" pitchFamily="18" charset="-34"/>
                          <a:cs typeface="Angsana New" pitchFamily="18" charset="-34"/>
                        </a:rPr>
                        <a:t> 1.37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r>
                        <a:rPr lang="th-TH" sz="2800" kern="1200" dirty="0" smtClean="0">
                          <a:solidFill>
                            <a:schemeClr val="dk1"/>
                          </a:solidFill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มาก</a:t>
                      </a:r>
                      <a:endParaRPr lang="th-TH" sz="2800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/>
                </a:tc>
              </a:tr>
              <a:tr h="558164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0" i="0" u="none" strike="noStrike" dirty="0">
                          <a:latin typeface="Angsana New" pitchFamily="18" charset="-34"/>
                          <a:cs typeface="Angsana New" pitchFamily="18" charset="-34"/>
                        </a:rPr>
                        <a:t>ปรับระดับหน้าดินในนาให้สม่ำเสมอ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0" i="0" u="none" strike="noStrike">
                          <a:latin typeface="Angsana New" pitchFamily="18" charset="-34"/>
                          <a:cs typeface="Angsana New" pitchFamily="18" charset="-34"/>
                        </a:rPr>
                        <a:t>    4.43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0" i="0" u="none" strike="noStrike">
                          <a:latin typeface="Angsana New" pitchFamily="18" charset="-34"/>
                          <a:cs typeface="Angsana New" pitchFamily="18" charset="-34"/>
                        </a:rPr>
                        <a:t> 1.20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r>
                        <a:rPr lang="th-TH" sz="2800" kern="1200" dirty="0" smtClean="0">
                          <a:solidFill>
                            <a:schemeClr val="dk1"/>
                          </a:solidFill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มากที่สุด</a:t>
                      </a:r>
                      <a:endParaRPr lang="th-TH" sz="2800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/>
                </a:tc>
              </a:tr>
              <a:tr h="558164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0" i="0" u="none" strike="noStrike">
                          <a:latin typeface="Angsana New" pitchFamily="18" charset="-34"/>
                          <a:cs typeface="Angsana New" pitchFamily="18" charset="-34"/>
                        </a:rPr>
                        <a:t>มีพื้นที่กักเก็บน้ำในพื้นที่นา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0" i="0" u="none" strike="noStrike">
                          <a:latin typeface="Angsana New" pitchFamily="18" charset="-34"/>
                          <a:cs typeface="Angsana New" pitchFamily="18" charset="-34"/>
                        </a:rPr>
                        <a:t>    3.74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0" i="0" u="none" strike="noStrike">
                          <a:latin typeface="Angsana New" pitchFamily="18" charset="-34"/>
                          <a:cs typeface="Angsana New" pitchFamily="18" charset="-34"/>
                        </a:rPr>
                        <a:t> 1.61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r>
                        <a:rPr lang="th-TH" sz="2800" kern="1200" dirty="0" smtClean="0">
                          <a:solidFill>
                            <a:schemeClr val="dk1"/>
                          </a:solidFill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มาก</a:t>
                      </a:r>
                      <a:endParaRPr lang="th-TH" sz="2800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/>
                </a:tc>
              </a:tr>
              <a:tr h="558164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0" i="0" u="none" strike="noStrike">
                          <a:latin typeface="Angsana New" pitchFamily="18" charset="-34"/>
                          <a:cs typeface="Angsana New" pitchFamily="18" charset="-34"/>
                        </a:rPr>
                        <a:t>ปลูกต้นไม้ทนเค็มบนคันนา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0" i="0" u="none" strike="noStrike">
                          <a:latin typeface="Angsana New" pitchFamily="18" charset="-34"/>
                          <a:cs typeface="Angsana New" pitchFamily="18" charset="-34"/>
                        </a:rPr>
                        <a:t>    4.42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0" i="0" u="none" strike="noStrike" dirty="0">
                          <a:latin typeface="Angsana New" pitchFamily="18" charset="-34"/>
                          <a:cs typeface="Angsana New" pitchFamily="18" charset="-34"/>
                        </a:rPr>
                        <a:t> 0.91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kern="1200" dirty="0" smtClean="0">
                          <a:solidFill>
                            <a:schemeClr val="dk1"/>
                          </a:solidFill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มากที่สุด</a:t>
                      </a:r>
                      <a:endParaRPr lang="th-TH" sz="2800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/>
                </a:tc>
              </a:tr>
              <a:tr h="558164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0" i="0" u="none" strike="noStrike">
                          <a:latin typeface="Angsana New" pitchFamily="18" charset="-34"/>
                          <a:cs typeface="Angsana New" pitchFamily="18" charset="-34"/>
                        </a:rPr>
                        <a:t>ปลูกหญ้าแฝกรอบคันนาและรอบสระน้ำ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0" i="0" u="none" strike="noStrike">
                          <a:latin typeface="Angsana New" pitchFamily="18" charset="-34"/>
                          <a:cs typeface="Angsana New" pitchFamily="18" charset="-34"/>
                        </a:rPr>
                        <a:t>    3.18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0" i="0" u="none" strike="noStrike">
                          <a:latin typeface="Angsana New" pitchFamily="18" charset="-34"/>
                          <a:cs typeface="Angsana New" pitchFamily="18" charset="-34"/>
                        </a:rPr>
                        <a:t> 1.85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r>
                        <a:rPr lang="th-TH" sz="2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ปานกลาง</a:t>
                      </a:r>
                      <a:endParaRPr lang="th-TH" sz="2800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/>
                </a:tc>
              </a:tr>
              <a:tr h="558164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0" i="0" u="none" strike="noStrike">
                          <a:latin typeface="Angsana New" pitchFamily="18" charset="-34"/>
                          <a:cs typeface="Angsana New" pitchFamily="18" charset="-34"/>
                        </a:rPr>
                        <a:t>ไถกลบตอซัง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0" i="0" u="none" strike="noStrike">
                          <a:latin typeface="Angsana New" pitchFamily="18" charset="-34"/>
                          <a:cs typeface="Angsana New" pitchFamily="18" charset="-34"/>
                        </a:rPr>
                        <a:t>    4.16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0" i="0" u="none" strike="noStrike">
                          <a:latin typeface="Angsana New" pitchFamily="18" charset="-34"/>
                          <a:cs typeface="Angsana New" pitchFamily="18" charset="-34"/>
                        </a:rPr>
                        <a:t> 1.26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kern="1200" dirty="0" smtClean="0">
                          <a:solidFill>
                            <a:schemeClr val="dk1"/>
                          </a:solidFill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มาก</a:t>
                      </a:r>
                      <a:endParaRPr lang="th-TH" sz="2800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/>
                </a:tc>
              </a:tr>
              <a:tr h="558164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0" i="0" u="none" strike="noStrike">
                          <a:latin typeface="Angsana New" pitchFamily="18" charset="-34"/>
                          <a:cs typeface="Angsana New" pitchFamily="18" charset="-34"/>
                        </a:rPr>
                        <a:t>ใช้น้ำหมักชีวภาพ (พด.2)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0" i="0" u="none" strike="noStrike">
                          <a:latin typeface="Angsana New" pitchFamily="18" charset="-34"/>
                          <a:cs typeface="Angsana New" pitchFamily="18" charset="-34"/>
                        </a:rPr>
                        <a:t>    3.84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0" i="0" u="none" strike="noStrike">
                          <a:latin typeface="Angsana New" pitchFamily="18" charset="-34"/>
                          <a:cs typeface="Angsana New" pitchFamily="18" charset="-34"/>
                        </a:rPr>
                        <a:t> 1.58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kern="1200" dirty="0" smtClean="0">
                          <a:solidFill>
                            <a:schemeClr val="dk1"/>
                          </a:solidFill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มาก</a:t>
                      </a:r>
                    </a:p>
                    <a:p>
                      <a:endParaRPr lang="th-TH" sz="2800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/>
                </a:tc>
              </a:tr>
              <a:tr h="558164">
                <a:tc>
                  <a:txBody>
                    <a:bodyPr/>
                    <a:lstStyle/>
                    <a:p>
                      <a:pPr algn="l" fontAlgn="b"/>
                      <a:r>
                        <a:rPr lang="th-TH" sz="2800" b="0" i="0" u="none" strike="noStrike" dirty="0">
                          <a:latin typeface="Angsana New" pitchFamily="18" charset="-34"/>
                          <a:cs typeface="Angsana New" pitchFamily="18" charset="-34"/>
                        </a:rPr>
                        <a:t>ใช้ปุ๋ยหมัก (พด.1) ปุ๋ยคอก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0" i="0" u="none" strike="noStrike" dirty="0">
                          <a:latin typeface="Angsana New" pitchFamily="18" charset="-34"/>
                          <a:cs typeface="Angsana New" pitchFamily="18" charset="-34"/>
                        </a:rPr>
                        <a:t>    4.16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0" i="0" u="none" strike="noStrike" dirty="0">
                          <a:latin typeface="Angsana New" pitchFamily="18" charset="-34"/>
                          <a:cs typeface="Angsana New" pitchFamily="18" charset="-34"/>
                        </a:rPr>
                        <a:t> 1.45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kern="1200" dirty="0" smtClean="0">
                          <a:solidFill>
                            <a:schemeClr val="dk1"/>
                          </a:solidFill>
                          <a:latin typeface="Angsana New" pitchFamily="18" charset="-34"/>
                          <a:ea typeface="+mn-ea"/>
                          <a:cs typeface="Angsana New" pitchFamily="18" charset="-34"/>
                        </a:rPr>
                        <a:t>มาก</a:t>
                      </a:r>
                      <a:endParaRPr lang="th-TH" sz="2800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2290" name="Object 6"/>
          <p:cNvGraphicFramePr>
            <a:graphicFrameLocks noChangeAspect="1"/>
          </p:cNvGraphicFramePr>
          <p:nvPr/>
        </p:nvGraphicFramePr>
        <p:xfrm>
          <a:off x="4859338" y="1412875"/>
          <a:ext cx="433387" cy="523875"/>
        </p:xfrm>
        <a:graphic>
          <a:graphicData uri="http://schemas.openxmlformats.org/presentationml/2006/ole">
            <p:oleObj spid="_x0000_s12290" name="Equation" r:id="rId3" imgW="126720" imgH="2156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ChangeArrowheads="1"/>
          </p:cNvSpPr>
          <p:nvPr/>
        </p:nvSpPr>
        <p:spPr bwMode="auto">
          <a:xfrm>
            <a:off x="611188" y="1639888"/>
            <a:ext cx="7921625" cy="353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th-TH" sz="3600" u="sng">
                <a:latin typeface="Angsana New" pitchFamily="18" charset="-34"/>
                <a:cs typeface="Cordia New" pitchFamily="34" charset="-34"/>
              </a:rPr>
              <a:t>เกณฑ์การประเมินค่า</a:t>
            </a:r>
            <a:endParaRPr lang="th-TH" sz="3600">
              <a:latin typeface="Angsana New" pitchFamily="18" charset="-34"/>
              <a:cs typeface="Cordia New" pitchFamily="34" charset="-34"/>
            </a:endParaRPr>
          </a:p>
          <a:p>
            <a:pPr eaLnBrk="0" hangingPunct="0"/>
            <a:endParaRPr lang="th-TH" sz="800">
              <a:latin typeface="Angsana New" pitchFamily="18" charset="-34"/>
              <a:cs typeface="Cordia New" pitchFamily="34" charset="-34"/>
            </a:endParaRPr>
          </a:p>
          <a:p>
            <a:pPr eaLnBrk="0" hangingPunct="0"/>
            <a:r>
              <a:rPr lang="th-TH" sz="3600">
                <a:latin typeface="Angsana New" pitchFamily="18" charset="-34"/>
                <a:cs typeface="Cordia New" pitchFamily="34" charset="-34"/>
              </a:rPr>
              <a:t>ค่าเฉลี่ยระหว่าง 1.00 – 1.</a:t>
            </a:r>
            <a:r>
              <a:rPr lang="en-US" sz="3600">
                <a:latin typeface="Angsana New" pitchFamily="18" charset="-34"/>
                <a:cs typeface="Cordia New" pitchFamily="34" charset="-34"/>
              </a:rPr>
              <a:t>80</a:t>
            </a:r>
            <a:r>
              <a:rPr lang="th-TH" sz="3600">
                <a:latin typeface="Angsana New" pitchFamily="18" charset="-34"/>
                <a:cs typeface="Cordia New" pitchFamily="34" charset="-34"/>
              </a:rPr>
              <a:t> หมายถึง การยอมรับน้อยที่สุด</a:t>
            </a:r>
            <a:endParaRPr lang="en-US" sz="3600">
              <a:latin typeface="Angsana New" pitchFamily="18" charset="-34"/>
            </a:endParaRPr>
          </a:p>
          <a:p>
            <a:pPr eaLnBrk="0" hangingPunct="0"/>
            <a:r>
              <a:rPr lang="th-TH" sz="3600">
                <a:latin typeface="Angsana New" pitchFamily="18" charset="-34"/>
                <a:cs typeface="Cordia New" pitchFamily="34" charset="-34"/>
              </a:rPr>
              <a:t>ค่าเฉลี่ยระหว่าง 1.</a:t>
            </a:r>
            <a:r>
              <a:rPr lang="en-US" sz="3600">
                <a:latin typeface="Angsana New" pitchFamily="18" charset="-34"/>
                <a:cs typeface="Cordia New" pitchFamily="34" charset="-34"/>
              </a:rPr>
              <a:t>81</a:t>
            </a:r>
            <a:r>
              <a:rPr lang="th-TH" sz="3600">
                <a:latin typeface="Angsana New" pitchFamily="18" charset="-34"/>
                <a:cs typeface="Cordia New" pitchFamily="34" charset="-34"/>
              </a:rPr>
              <a:t> – 2</a:t>
            </a:r>
            <a:r>
              <a:rPr lang="en-US" sz="3600">
                <a:latin typeface="Angsana New" pitchFamily="18" charset="-34"/>
                <a:cs typeface="Cordia New" pitchFamily="34" charset="-34"/>
              </a:rPr>
              <a:t>.60</a:t>
            </a:r>
            <a:r>
              <a:rPr lang="th-TH" sz="3600">
                <a:latin typeface="Angsana New" pitchFamily="18" charset="-34"/>
                <a:cs typeface="Cordia New" pitchFamily="34" charset="-34"/>
              </a:rPr>
              <a:t> หมายถึง การยอมรับน้อย</a:t>
            </a:r>
            <a:endParaRPr lang="en-US" sz="3600">
              <a:latin typeface="Angsana New" pitchFamily="18" charset="-34"/>
            </a:endParaRPr>
          </a:p>
          <a:p>
            <a:pPr eaLnBrk="0" hangingPunct="0"/>
            <a:r>
              <a:rPr lang="th-TH" sz="3600">
                <a:latin typeface="Angsana New" pitchFamily="18" charset="-34"/>
                <a:cs typeface="Cordia New" pitchFamily="34" charset="-34"/>
              </a:rPr>
              <a:t>ค่าเฉลี่ยระหว่าง 2.</a:t>
            </a:r>
            <a:r>
              <a:rPr lang="en-US" sz="3600">
                <a:latin typeface="Angsana New" pitchFamily="18" charset="-34"/>
                <a:cs typeface="Cordia New" pitchFamily="34" charset="-34"/>
              </a:rPr>
              <a:t>61</a:t>
            </a:r>
            <a:r>
              <a:rPr lang="th-TH" sz="3600">
                <a:latin typeface="Angsana New" pitchFamily="18" charset="-34"/>
                <a:cs typeface="Cordia New" pitchFamily="34" charset="-34"/>
              </a:rPr>
              <a:t> – 3.</a:t>
            </a:r>
            <a:r>
              <a:rPr lang="en-US" sz="3600">
                <a:latin typeface="Angsana New" pitchFamily="18" charset="-34"/>
                <a:cs typeface="Cordia New" pitchFamily="34" charset="-34"/>
              </a:rPr>
              <a:t>4</a:t>
            </a:r>
            <a:r>
              <a:rPr lang="th-TH" sz="3600">
                <a:latin typeface="Angsana New" pitchFamily="18" charset="-34"/>
                <a:cs typeface="Cordia New" pitchFamily="34" charset="-34"/>
              </a:rPr>
              <a:t>0 หมายถึง การยอมรับปานกลาง</a:t>
            </a:r>
            <a:endParaRPr lang="en-US" sz="3600">
              <a:latin typeface="Angsana New" pitchFamily="18" charset="-34"/>
            </a:endParaRPr>
          </a:p>
          <a:p>
            <a:pPr eaLnBrk="0" hangingPunct="0"/>
            <a:r>
              <a:rPr lang="th-TH" sz="3600">
                <a:latin typeface="Angsana New" pitchFamily="18" charset="-34"/>
                <a:cs typeface="Cordia New" pitchFamily="34" charset="-34"/>
              </a:rPr>
              <a:t>ค่าเฉลี่ยระหว่าง </a:t>
            </a:r>
            <a:r>
              <a:rPr lang="en-US" sz="3600">
                <a:latin typeface="Angsana New" pitchFamily="18" charset="-34"/>
                <a:cs typeface="Cordia New" pitchFamily="34" charset="-34"/>
              </a:rPr>
              <a:t>3</a:t>
            </a:r>
            <a:r>
              <a:rPr lang="th-TH" sz="3600">
                <a:latin typeface="Angsana New" pitchFamily="18" charset="-34"/>
                <a:cs typeface="Cordia New" pitchFamily="34" charset="-34"/>
              </a:rPr>
              <a:t>.</a:t>
            </a:r>
            <a:r>
              <a:rPr lang="en-US" sz="3600">
                <a:latin typeface="Angsana New" pitchFamily="18" charset="-34"/>
                <a:cs typeface="Cordia New" pitchFamily="34" charset="-34"/>
              </a:rPr>
              <a:t>41</a:t>
            </a:r>
            <a:r>
              <a:rPr lang="th-TH" sz="3600">
                <a:latin typeface="Angsana New" pitchFamily="18" charset="-34"/>
                <a:cs typeface="Cordia New" pitchFamily="34" charset="-34"/>
              </a:rPr>
              <a:t> – </a:t>
            </a:r>
            <a:r>
              <a:rPr lang="en-US" sz="3600">
                <a:latin typeface="Angsana New" pitchFamily="18" charset="-34"/>
                <a:cs typeface="Cordia New" pitchFamily="34" charset="-34"/>
              </a:rPr>
              <a:t>4</a:t>
            </a:r>
            <a:r>
              <a:rPr lang="th-TH" sz="3600">
                <a:latin typeface="Angsana New" pitchFamily="18" charset="-34"/>
                <a:cs typeface="Cordia New" pitchFamily="34" charset="-34"/>
              </a:rPr>
              <a:t>.</a:t>
            </a:r>
            <a:r>
              <a:rPr lang="en-US" sz="3600">
                <a:latin typeface="Angsana New" pitchFamily="18" charset="-34"/>
                <a:cs typeface="Cordia New" pitchFamily="34" charset="-34"/>
              </a:rPr>
              <a:t>20</a:t>
            </a:r>
            <a:r>
              <a:rPr lang="th-TH" sz="3600">
                <a:latin typeface="Angsana New" pitchFamily="18" charset="-34"/>
                <a:cs typeface="Cordia New" pitchFamily="34" charset="-34"/>
              </a:rPr>
              <a:t> หมายถึง การยอมรับมาก</a:t>
            </a:r>
            <a:endParaRPr lang="en-US" sz="3600">
              <a:latin typeface="Angsana New" pitchFamily="18" charset="-34"/>
            </a:endParaRPr>
          </a:p>
          <a:p>
            <a:pPr eaLnBrk="0" hangingPunct="0"/>
            <a:r>
              <a:rPr lang="th-TH" sz="3600">
                <a:latin typeface="Angsana New" pitchFamily="18" charset="-34"/>
                <a:cs typeface="Cordia New" pitchFamily="34" charset="-34"/>
              </a:rPr>
              <a:t>ค่าเฉลี่ยระหว่าง </a:t>
            </a:r>
            <a:r>
              <a:rPr lang="en-US" sz="3600">
                <a:latin typeface="Angsana New" pitchFamily="18" charset="-34"/>
                <a:cs typeface="Cordia New" pitchFamily="34" charset="-34"/>
              </a:rPr>
              <a:t>4.21</a:t>
            </a:r>
            <a:r>
              <a:rPr lang="th-TH" sz="3600">
                <a:latin typeface="Angsana New" pitchFamily="18" charset="-34"/>
                <a:cs typeface="Cordia New" pitchFamily="34" charset="-34"/>
              </a:rPr>
              <a:t> – </a:t>
            </a:r>
            <a:r>
              <a:rPr lang="en-US" sz="3600">
                <a:latin typeface="Angsana New" pitchFamily="18" charset="-34"/>
                <a:cs typeface="Cordia New" pitchFamily="34" charset="-34"/>
              </a:rPr>
              <a:t>5</a:t>
            </a:r>
            <a:r>
              <a:rPr lang="th-TH" sz="3600">
                <a:latin typeface="Angsana New" pitchFamily="18" charset="-34"/>
                <a:cs typeface="Cordia New" pitchFamily="34" charset="-34"/>
              </a:rPr>
              <a:t>.00 หมายถึง การยอมรับมากที่สุด</a:t>
            </a:r>
            <a:endParaRPr lang="th-TH" sz="3600">
              <a:latin typeface="Angsana New" pitchFamily="18" charset="-34"/>
            </a:endParaRPr>
          </a:p>
        </p:txBody>
      </p:sp>
      <p:sp>
        <p:nvSpPr>
          <p:cNvPr id="3" name="ชื่อเรื่อง 1"/>
          <p:cNvSpPr txBox="1">
            <a:spLocks/>
          </p:cNvSpPr>
          <p:nvPr/>
        </p:nvSpPr>
        <p:spPr>
          <a:xfrm>
            <a:off x="468313" y="0"/>
            <a:ext cx="8229600" cy="1011238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th-TH" sz="4000" b="1" ker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ผลการศึกษา</a:t>
            </a:r>
            <a:endParaRPr lang="th-TH" sz="4000" b="1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8676" name="Rectangle 3"/>
          <p:cNvSpPr>
            <a:spLocks noChangeArrowheads="1"/>
          </p:cNvSpPr>
          <p:nvPr/>
        </p:nvSpPr>
        <p:spPr bwMode="auto">
          <a:xfrm>
            <a:off x="323850" y="765175"/>
            <a:ext cx="52149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n-US" sz="3600" b="1">
                <a:latin typeface="Angsana New" pitchFamily="18" charset="-34"/>
              </a:rPr>
              <a:t>2. </a:t>
            </a:r>
            <a:r>
              <a:rPr lang="th-TH" sz="3600" b="1">
                <a:latin typeface="Angsana New" pitchFamily="18" charset="-34"/>
              </a:rPr>
              <a:t>ระดับการยอมรับโครงการเชิงคิดเห็น</a:t>
            </a:r>
            <a:endParaRPr lang="th-TH" sz="3600">
              <a:latin typeface="Angsana New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37"/>
          </a:xfrm>
        </p:spPr>
        <p:txBody>
          <a:bodyPr/>
          <a:lstStyle/>
          <a:p>
            <a:r>
              <a:rPr lang="th-TH" sz="4000" b="1" smtClean="0"/>
              <a:t>ผลการศึกษา</a:t>
            </a:r>
          </a:p>
        </p:txBody>
      </p:sp>
      <p:sp>
        <p:nvSpPr>
          <p:cNvPr id="13316" name="Rectangle 3"/>
          <p:cNvSpPr>
            <a:spLocks noChangeArrowheads="1"/>
          </p:cNvSpPr>
          <p:nvPr/>
        </p:nvSpPr>
        <p:spPr bwMode="auto">
          <a:xfrm>
            <a:off x="285750" y="1071563"/>
            <a:ext cx="52149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n-US" sz="3600" b="1">
                <a:latin typeface="Angsana New" pitchFamily="18" charset="-34"/>
              </a:rPr>
              <a:t>2. </a:t>
            </a:r>
            <a:r>
              <a:rPr lang="th-TH" sz="3600" b="1">
                <a:latin typeface="Angsana New" pitchFamily="18" charset="-34"/>
              </a:rPr>
              <a:t>ระดับการยอมรับโครงการเชิงปฏิบัติ</a:t>
            </a:r>
            <a:endParaRPr lang="th-TH" sz="3600">
              <a:latin typeface="Angsana New" pitchFamily="18" charset="-34"/>
            </a:endParaRPr>
          </a:p>
        </p:txBody>
      </p:sp>
      <p:graphicFrame>
        <p:nvGraphicFramePr>
          <p:cNvPr id="13314" name="แผนภูมิ 4"/>
          <p:cNvGraphicFramePr>
            <a:graphicFrameLocks/>
          </p:cNvGraphicFramePr>
          <p:nvPr/>
        </p:nvGraphicFramePr>
        <p:xfrm>
          <a:off x="428625" y="1714500"/>
          <a:ext cx="8286750" cy="4718050"/>
        </p:xfrm>
        <a:graphic>
          <a:graphicData uri="http://schemas.openxmlformats.org/presentationml/2006/ole">
            <p:oleObj spid="_x0000_s13314" r:id="rId3" imgW="8291279" imgH="4718713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37"/>
          </a:xfrm>
        </p:spPr>
        <p:txBody>
          <a:bodyPr/>
          <a:lstStyle/>
          <a:p>
            <a:r>
              <a:rPr lang="th-TH" sz="4000" b="1" smtClean="0"/>
              <a:t>ผลการศึกษา</a:t>
            </a:r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500063" y="1071563"/>
            <a:ext cx="80724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n-US" sz="3600" b="1">
                <a:latin typeface="Angsana New" pitchFamily="18" charset="-34"/>
              </a:rPr>
              <a:t>3. </a:t>
            </a:r>
            <a:r>
              <a:rPr lang="th-TH" sz="3600" b="1">
                <a:latin typeface="Angsana New" pitchFamily="18" charset="-34"/>
              </a:rPr>
              <a:t>ความสัมพันธ์ระหว่างลักษณะทางเศรษฐสังคมที่มีผลกับการยอมรับโครงการพัฒนาและป้องกันการแพร่กระจายพื้นที่ดินเค็ม</a:t>
            </a:r>
          </a:p>
        </p:txBody>
      </p:sp>
      <p:graphicFrame>
        <p:nvGraphicFramePr>
          <p:cNvPr id="4" name="ตาราง 3"/>
          <p:cNvGraphicFramePr>
            <a:graphicFrameLocks noGrp="1"/>
          </p:cNvGraphicFramePr>
          <p:nvPr/>
        </p:nvGraphicFramePr>
        <p:xfrm>
          <a:off x="611188" y="2349500"/>
          <a:ext cx="7921625" cy="2803525"/>
        </p:xfrm>
        <a:graphic>
          <a:graphicData uri="http://schemas.openxmlformats.org/drawingml/2006/table">
            <a:tbl>
              <a:tblPr/>
              <a:tblGrid>
                <a:gridCol w="2738996"/>
                <a:gridCol w="1727295"/>
                <a:gridCol w="1727295"/>
                <a:gridCol w="1727295"/>
              </a:tblGrid>
              <a:tr h="540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latin typeface="Angsana New" pitchFamily="18" charset="-34"/>
                        <a:ea typeface="Calibri"/>
                        <a:cs typeface="Angsana New" pitchFamily="18" charset="-34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200" dirty="0" smtClean="0"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อายุ</a:t>
                      </a:r>
                      <a:endParaRPr lang="en-US" sz="3200" dirty="0" smtClean="0">
                        <a:latin typeface="Angsana New" pitchFamily="18" charset="-34"/>
                        <a:ea typeface="Calibri"/>
                        <a:cs typeface="Angsana New" pitchFamily="18" charset="-34"/>
                      </a:endParaRPr>
                    </a:p>
                  </a:txBody>
                  <a:tcPr marL="59055" marR="5905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200" dirty="0" smtClean="0"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การยอมรับ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200" dirty="0" smtClean="0"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เชิงคิดเห็น</a:t>
                      </a:r>
                      <a:endParaRPr lang="en-US" sz="3200" dirty="0" smtClean="0">
                        <a:latin typeface="Angsana New" pitchFamily="18" charset="-34"/>
                        <a:ea typeface="Calibri"/>
                        <a:cs typeface="Angsana New" pitchFamily="18" charset="-34"/>
                      </a:endParaRPr>
                    </a:p>
                  </a:txBody>
                  <a:tcPr marL="59055" marR="5905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dirty="0" smtClean="0"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การยอมรับ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dirty="0" smtClean="0"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เชิงปฏิบัติ</a:t>
                      </a:r>
                      <a:endParaRPr lang="en-US" sz="3200" dirty="0">
                        <a:latin typeface="Angsana New" pitchFamily="18" charset="-34"/>
                        <a:ea typeface="Calibri"/>
                        <a:cs typeface="Angsana New" pitchFamily="18" charset="-34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540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dirty="0">
                          <a:solidFill>
                            <a:srgbClr val="000000"/>
                          </a:solidFill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อายุ</a:t>
                      </a:r>
                      <a:endParaRPr lang="en-US" sz="3200" dirty="0">
                        <a:latin typeface="Angsana New" pitchFamily="18" charset="-34"/>
                        <a:ea typeface="Calibri"/>
                        <a:cs typeface="Angsana New" pitchFamily="18" charset="-34"/>
                      </a:endParaRPr>
                    </a:p>
                  </a:txBody>
                  <a:tcPr marL="59055" marR="5905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1</a:t>
                      </a:r>
                      <a:endParaRPr lang="en-US" sz="3200" dirty="0">
                        <a:latin typeface="Angsana New" pitchFamily="18" charset="-34"/>
                        <a:ea typeface="Calibri"/>
                        <a:cs typeface="Angsana New" pitchFamily="18" charset="-34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latin typeface="Angsana New" pitchFamily="18" charset="-34"/>
                        <a:ea typeface="Calibri"/>
                        <a:cs typeface="Angsana New" pitchFamily="18" charset="-34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latin typeface="Angsana New" pitchFamily="18" charset="-34"/>
                        <a:ea typeface="Calibri"/>
                        <a:cs typeface="Angsana New" pitchFamily="18" charset="-34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540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dirty="0" smtClean="0"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การยอมรับเชิงคิดเห็น</a:t>
                      </a:r>
                      <a:endParaRPr lang="en-US" sz="3200" dirty="0">
                        <a:latin typeface="Angsana New" pitchFamily="18" charset="-34"/>
                        <a:ea typeface="Calibri"/>
                        <a:cs typeface="Angsana New" pitchFamily="18" charset="-34"/>
                      </a:endParaRPr>
                    </a:p>
                  </a:txBody>
                  <a:tcPr marL="59055" marR="5905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-.216</a:t>
                      </a:r>
                      <a:endParaRPr lang="en-US" sz="3200" dirty="0">
                        <a:latin typeface="Angsana New" pitchFamily="18" charset="-34"/>
                        <a:ea typeface="Calibri"/>
                        <a:cs typeface="Angsana New" pitchFamily="18" charset="-34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1</a:t>
                      </a:r>
                      <a:endParaRPr lang="en-US" sz="3200" dirty="0">
                        <a:latin typeface="Angsana New" pitchFamily="18" charset="-34"/>
                        <a:ea typeface="Calibri"/>
                        <a:cs typeface="Angsana New" pitchFamily="18" charset="-34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latin typeface="Angsana New" pitchFamily="18" charset="-34"/>
                        <a:ea typeface="Calibri"/>
                        <a:cs typeface="Angsana New" pitchFamily="18" charset="-34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40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dirty="0" smtClean="0">
                          <a:solidFill>
                            <a:srgbClr val="000000"/>
                          </a:solidFill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การยอมรับเชิงปฏิบัติ</a:t>
                      </a:r>
                      <a:endParaRPr lang="en-US" sz="3200" dirty="0">
                        <a:latin typeface="Angsana New" pitchFamily="18" charset="-34"/>
                        <a:ea typeface="Calibri"/>
                        <a:cs typeface="Angsana New" pitchFamily="18" charset="-34"/>
                      </a:endParaRPr>
                    </a:p>
                  </a:txBody>
                  <a:tcPr marL="59055" marR="5905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-.281(*)</a:t>
                      </a:r>
                      <a:endParaRPr lang="en-US" sz="3200" dirty="0">
                        <a:latin typeface="Angsana New" pitchFamily="18" charset="-34"/>
                        <a:ea typeface="Calibri"/>
                        <a:cs typeface="Angsana New" pitchFamily="18" charset="-34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.598(**)</a:t>
                      </a:r>
                      <a:endParaRPr lang="en-US" sz="3200" dirty="0">
                        <a:latin typeface="Angsana New" pitchFamily="18" charset="-34"/>
                        <a:ea typeface="Calibri"/>
                        <a:cs typeface="Angsana New" pitchFamily="18" charset="-34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latin typeface="Angsana New" pitchFamily="18" charset="-34"/>
                          <a:ea typeface="Calibri"/>
                          <a:cs typeface="Angsana New" pitchFamily="18" charset="-34"/>
                        </a:rPr>
                        <a:t>1</a:t>
                      </a:r>
                      <a:endParaRPr lang="en-US" sz="3200" dirty="0">
                        <a:latin typeface="Angsana New" pitchFamily="18" charset="-34"/>
                        <a:ea typeface="Calibri"/>
                        <a:cs typeface="Angsana New" pitchFamily="18" charset="-34"/>
                      </a:endParaRPr>
                    </a:p>
                  </a:txBody>
                  <a:tcPr marL="59055" marR="590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9727" name="Rectangle 4"/>
          <p:cNvSpPr>
            <a:spLocks noChangeArrowheads="1"/>
          </p:cNvSpPr>
          <p:nvPr/>
        </p:nvSpPr>
        <p:spPr bwMode="auto">
          <a:xfrm>
            <a:off x="611188" y="5300663"/>
            <a:ext cx="7848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n-US" sz="3600">
                <a:solidFill>
                  <a:srgbClr val="000000"/>
                </a:solidFill>
                <a:latin typeface="Angsana New" pitchFamily="18" charset="-34"/>
              </a:rPr>
              <a:t>*  Correlation is significant at the 0.05 level (2-tailed).</a:t>
            </a:r>
            <a:endParaRPr lang="en-US" sz="3600">
              <a:latin typeface="Angsana New" pitchFamily="18" charset="-34"/>
            </a:endParaRPr>
          </a:p>
          <a:p>
            <a:pPr eaLnBrk="0" hangingPunct="0"/>
            <a:r>
              <a:rPr lang="en-US" sz="3600">
                <a:solidFill>
                  <a:srgbClr val="000000"/>
                </a:solidFill>
                <a:latin typeface="Angsana New" pitchFamily="18" charset="-34"/>
              </a:rPr>
              <a:t>**  Correlation is significant at the 0.01 level (2-tailed).</a:t>
            </a:r>
            <a:endParaRPr lang="en-US" sz="3600">
              <a:latin typeface="Angsana New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11238"/>
          </a:xfrm>
        </p:spPr>
        <p:txBody>
          <a:bodyPr/>
          <a:lstStyle/>
          <a:p>
            <a:r>
              <a:rPr lang="th-TH" sz="4000" b="1" smtClean="0"/>
              <a:t>สรุปและข้อเสนอแนะ</a:t>
            </a:r>
          </a:p>
        </p:txBody>
      </p:sp>
      <p:sp>
        <p:nvSpPr>
          <p:cNvPr id="3" name="ชื่อเรื่อง 1"/>
          <p:cNvSpPr txBox="1">
            <a:spLocks/>
          </p:cNvSpPr>
          <p:nvPr/>
        </p:nvSpPr>
        <p:spPr bwMode="auto">
          <a:xfrm>
            <a:off x="0" y="765175"/>
            <a:ext cx="91440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indent="536575" eaLnBrk="0" hangingPunct="0">
              <a:defRPr/>
            </a:pPr>
            <a:r>
              <a:rPr lang="th-TH" sz="36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สรุป</a:t>
            </a:r>
          </a:p>
        </p:txBody>
      </p:sp>
      <p:sp>
        <p:nvSpPr>
          <p:cNvPr id="30724" name="สี่เหลี่ยมผืนผ้า 3"/>
          <p:cNvSpPr>
            <a:spLocks noChangeArrowheads="1"/>
          </p:cNvSpPr>
          <p:nvPr/>
        </p:nvSpPr>
        <p:spPr bwMode="auto">
          <a:xfrm>
            <a:off x="539750" y="1628775"/>
            <a:ext cx="7993063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th-TH" sz="3600">
                <a:latin typeface="Angsana New" pitchFamily="18" charset="-34"/>
              </a:rPr>
              <a:t>อายุและการยอมรับโครงการฯเชิงความคิดเห็นมีความสัมพันธ์กับการยอมรับโครงการเชิงปฏิบัติอย่างมีนัยสำคัญที่ </a:t>
            </a:r>
            <a:r>
              <a:rPr lang="en-US" sz="3600">
                <a:latin typeface="Angsana New" pitchFamily="18" charset="-34"/>
              </a:rPr>
              <a:t>.05 </a:t>
            </a:r>
            <a:r>
              <a:rPr lang="th-TH" sz="3600">
                <a:latin typeface="Angsana New" pitchFamily="18" charset="-34"/>
              </a:rPr>
              <a:t>และ </a:t>
            </a:r>
            <a:r>
              <a:rPr lang="en-US" sz="3600">
                <a:latin typeface="Angsana New" pitchFamily="18" charset="-34"/>
              </a:rPr>
              <a:t>.01 </a:t>
            </a:r>
            <a:r>
              <a:rPr lang="th-TH" sz="3600">
                <a:latin typeface="Angsana New" pitchFamily="18" charset="-34"/>
              </a:rPr>
              <a:t>ตามลำดับ</a:t>
            </a:r>
            <a:endParaRPr lang="th-TH" sz="3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88913"/>
            <a:ext cx="8229600" cy="981075"/>
          </a:xfrm>
        </p:spPr>
        <p:txBody>
          <a:bodyPr/>
          <a:lstStyle/>
          <a:p>
            <a:pPr>
              <a:defRPr/>
            </a:pPr>
            <a:r>
              <a:rPr lang="th-TH" sz="4000" b="1" dirty="0" smtClean="0">
                <a:latin typeface="AngsanaUPC" pitchFamily="18" charset="-34"/>
                <a:cs typeface="+mn-cs"/>
              </a:rPr>
              <a:t>สภาพปัญหา</a:t>
            </a:r>
          </a:p>
        </p:txBody>
      </p:sp>
      <p:pic>
        <p:nvPicPr>
          <p:cNvPr id="17411" name="Picture 4" descr="100_657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33825"/>
            <a:ext cx="4572000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5" descr="DSC0598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96975"/>
            <a:ext cx="45720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6" descr="C:\Users\ASUS\Desktop\pictursoilsaline\100_76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196975"/>
            <a:ext cx="4572000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7" descr="C:\Users\ASUS\Desktop\pictursoilsaline\100_75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005263"/>
            <a:ext cx="4572000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11238"/>
          </a:xfrm>
        </p:spPr>
        <p:txBody>
          <a:bodyPr/>
          <a:lstStyle/>
          <a:p>
            <a:r>
              <a:rPr lang="th-TH" sz="4000" b="1" smtClean="0"/>
              <a:t>สรุปและข้อเสนอแนะ</a:t>
            </a:r>
          </a:p>
        </p:txBody>
      </p:sp>
      <p:sp>
        <p:nvSpPr>
          <p:cNvPr id="31747" name="TextBox 2"/>
          <p:cNvSpPr txBox="1">
            <a:spLocks noChangeArrowheads="1"/>
          </p:cNvSpPr>
          <p:nvPr/>
        </p:nvSpPr>
        <p:spPr bwMode="auto">
          <a:xfrm>
            <a:off x="755650" y="836613"/>
            <a:ext cx="21605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3600" b="1"/>
              <a:t>ข้อเสนอแนะ</a:t>
            </a:r>
          </a:p>
        </p:txBody>
      </p:sp>
      <p:sp>
        <p:nvSpPr>
          <p:cNvPr id="31748" name="Rectangle 1"/>
          <p:cNvSpPr>
            <a:spLocks noChangeArrowheads="1"/>
          </p:cNvSpPr>
          <p:nvPr/>
        </p:nvSpPr>
        <p:spPr bwMode="auto">
          <a:xfrm>
            <a:off x="395288" y="1484313"/>
            <a:ext cx="8280400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tabLst>
                <a:tab pos="361950" algn="l"/>
              </a:tabLst>
            </a:pPr>
            <a:r>
              <a:rPr lang="en-US" sz="3600">
                <a:latin typeface="Angsana New" pitchFamily="18" charset="-34"/>
              </a:rPr>
              <a:t>1. 	</a:t>
            </a:r>
            <a:r>
              <a:rPr lang="th-TH" sz="3600">
                <a:latin typeface="Angsana New" pitchFamily="18" charset="-34"/>
              </a:rPr>
              <a:t>การยอมรับโครงการในเชิงคิดเห็นมีความสัมพันธ์กับการยอมรับโครงการในเชิงปฏิบัติ ดังนั้นหากกรมพัฒนาที่ดินจะส่งเสริมการแก้ไขปัญหาดินเค็มในพื้นที่อื่นๆ เจ้าหน้าที่ที่เกี่ยวข้องควรเข้าไปอบรมให้ความรู้และจัดทำแปลงสาธิตเพื่อให้ผู้เข้าร่วมโครงการได้เข้าใจและมีแหล่งเรียนรู้ได้อย่างต่อเนื่อ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11238"/>
          </a:xfrm>
        </p:spPr>
        <p:txBody>
          <a:bodyPr/>
          <a:lstStyle/>
          <a:p>
            <a:r>
              <a:rPr lang="th-TH" sz="4000" b="1" smtClean="0"/>
              <a:t>สรุปและข้อเสนอแนะ</a:t>
            </a:r>
          </a:p>
        </p:txBody>
      </p:sp>
      <p:sp>
        <p:nvSpPr>
          <p:cNvPr id="32771" name="TextBox 2"/>
          <p:cNvSpPr txBox="1">
            <a:spLocks noChangeArrowheads="1"/>
          </p:cNvSpPr>
          <p:nvPr/>
        </p:nvSpPr>
        <p:spPr bwMode="auto">
          <a:xfrm>
            <a:off x="755650" y="836613"/>
            <a:ext cx="21605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h-TH" sz="3600" b="1"/>
              <a:t>ข้อเสนอแนะ</a:t>
            </a:r>
          </a:p>
        </p:txBody>
      </p:sp>
      <p:sp>
        <p:nvSpPr>
          <p:cNvPr id="32772" name="Rectangle 1"/>
          <p:cNvSpPr>
            <a:spLocks noChangeArrowheads="1"/>
          </p:cNvSpPr>
          <p:nvPr/>
        </p:nvSpPr>
        <p:spPr bwMode="auto">
          <a:xfrm>
            <a:off x="468313" y="1700213"/>
            <a:ext cx="82804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tabLst>
                <a:tab pos="361950" algn="l"/>
              </a:tabLst>
            </a:pPr>
            <a:r>
              <a:rPr lang="en-US" sz="3600">
                <a:latin typeface="Angsana New" pitchFamily="18" charset="-34"/>
              </a:rPr>
              <a:t>2. 	</a:t>
            </a:r>
            <a:r>
              <a:rPr lang="th-TH" sz="3600">
                <a:latin typeface="Angsana New" pitchFamily="18" charset="-34"/>
              </a:rPr>
              <a:t>อายุมีความสัมพันธ์กับการยอมรับโครงการในเชิงปฏิบัติในทิศทางตรงข้าม ดังนั้นหากกรมพัฒนาที่ดินจะส่งเสริมการแก้ไขปัญหาดินเค็มในพื้นที่อื่นๆ เจ้าหน้าที่ที่เกี่ยวข้องควรเลือกกลุ่มเป้าหมายที่อายุไม่ควรมากกว่า </a:t>
            </a:r>
            <a:r>
              <a:rPr lang="en-US" sz="3600">
                <a:latin typeface="Angsana New" pitchFamily="18" charset="-34"/>
              </a:rPr>
              <a:t>55 </a:t>
            </a:r>
            <a:r>
              <a:rPr lang="th-TH" sz="3600">
                <a:latin typeface="Angsana New" pitchFamily="18" charset="-34"/>
              </a:rPr>
              <a:t>ปี เข้าร่วมโครงการ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37"/>
          </a:xfrm>
        </p:spPr>
        <p:txBody>
          <a:bodyPr/>
          <a:lstStyle/>
          <a:p>
            <a:r>
              <a:rPr lang="th-TH" sz="4000" b="1" smtClean="0"/>
              <a:t>ขอขอบคุณ</a:t>
            </a:r>
          </a:p>
        </p:txBody>
      </p:sp>
      <p:sp>
        <p:nvSpPr>
          <p:cNvPr id="33795" name="Rectangle 1"/>
          <p:cNvSpPr>
            <a:spLocks noChangeArrowheads="1"/>
          </p:cNvSpPr>
          <p:nvPr/>
        </p:nvSpPr>
        <p:spPr bwMode="auto">
          <a:xfrm>
            <a:off x="539750" y="1052513"/>
            <a:ext cx="7993063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th-TH" sz="4000" b="1"/>
              <a:t>ผอ.ถาวร มีชัย</a:t>
            </a:r>
          </a:p>
          <a:p>
            <a:pPr eaLnBrk="0" hangingPunct="0"/>
            <a:r>
              <a:rPr lang="th-TH" sz="4000" b="1"/>
              <a:t>ผชช.อมร อินทราเวช</a:t>
            </a:r>
          </a:p>
          <a:p>
            <a:pPr eaLnBrk="0" hangingPunct="0"/>
            <a:r>
              <a:rPr lang="th-TH" sz="4000" b="1"/>
              <a:t>ผอ.ไพจิตร ไชยสิทธิ์</a:t>
            </a:r>
          </a:p>
          <a:p>
            <a:pPr eaLnBrk="0" hangingPunct="0"/>
            <a:r>
              <a:rPr lang="th-TH" sz="4000" b="1"/>
              <a:t>ผอ.สยาม ไชยทิพย์</a:t>
            </a:r>
          </a:p>
          <a:p>
            <a:pPr eaLnBrk="0" hangingPunct="0"/>
            <a:r>
              <a:rPr lang="th-TH" sz="4000" b="1"/>
              <a:t>ผอ.ชาติชาย ประสาระวัน</a:t>
            </a:r>
          </a:p>
          <a:p>
            <a:pPr eaLnBrk="0" hangingPunct="0"/>
            <a:r>
              <a:rPr lang="th-TH" sz="4000" b="1"/>
              <a:t>นักวิชาการเกษตรกลุ่มวิชาการฯ และ สพด.ร้อยเอ็ด สำนักงานพัฒนาที่ดิน</a:t>
            </a:r>
            <a:r>
              <a:rPr lang="th-TH" sz="4000" b="1">
                <a:latin typeface="Angsana New" pitchFamily="18" charset="-34"/>
              </a:rPr>
              <a:t>เขต </a:t>
            </a:r>
            <a:r>
              <a:rPr lang="en-US" sz="4000" b="1">
                <a:latin typeface="Angsana New" pitchFamily="18" charset="-34"/>
              </a:rPr>
              <a:t>4 </a:t>
            </a:r>
            <a:r>
              <a:rPr lang="th-TH" sz="4000" b="1"/>
              <a:t>ทุกท่าน</a:t>
            </a:r>
          </a:p>
          <a:p>
            <a:pPr eaLnBrk="0" hangingPunct="0"/>
            <a:r>
              <a:rPr lang="th-TH" sz="4000" b="1"/>
              <a:t>หมอดินอาสาและเกษตรกรผู้เข้าร่วมโครงการฯ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100_657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143000"/>
            <a:ext cx="4572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6" descr="100_636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43000"/>
            <a:ext cx="4572000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ชื่อเรื่อง 7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th-TH" sz="4000" b="1" smtClean="0"/>
              <a:t>ปลูกโสนอัฟริกันเป็นปุ๋ยพืชสด</a:t>
            </a:r>
          </a:p>
        </p:txBody>
      </p:sp>
      <p:pic>
        <p:nvPicPr>
          <p:cNvPr id="18437" name="Picture 4" descr="F:\280754\100_70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3929063"/>
            <a:ext cx="4643437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9" descr="F:\280754\100_70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929063"/>
            <a:ext cx="4572000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th-TH" sz="4000" b="1" dirty="0" smtClean="0">
                <a:latin typeface="AngsanaUPC" pitchFamily="18" charset="-34"/>
                <a:cs typeface="+mn-cs"/>
              </a:rPr>
              <a:t>ส่งเสริมการปลูกหญ้าแฝกเพื่อการอนุรักษ์ดินและน้ำ</a:t>
            </a:r>
          </a:p>
        </p:txBody>
      </p:sp>
      <p:pic>
        <p:nvPicPr>
          <p:cNvPr id="19459" name="Picture 4" descr="100_64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5538"/>
            <a:ext cx="45005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5" descr="100_648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1125538"/>
            <a:ext cx="4643437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9" descr="100_604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89363"/>
            <a:ext cx="4500563" cy="306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10" descr="100_606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3" y="3789363"/>
            <a:ext cx="4643437" cy="306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/>
          <a:lstStyle/>
          <a:p>
            <a:pPr>
              <a:defRPr/>
            </a:pPr>
            <a:r>
              <a:rPr lang="th-TH" sz="4000" b="1" dirty="0" smtClean="0">
                <a:latin typeface="AngsanaUPC" pitchFamily="18" charset="-34"/>
                <a:cs typeface="+mn-cs"/>
              </a:rPr>
              <a:t>ส่งเสริมการปลูกไม้ยืนต้นทนเค็ม</a:t>
            </a:r>
          </a:p>
        </p:txBody>
      </p:sp>
      <p:pic>
        <p:nvPicPr>
          <p:cNvPr id="20483" name="Picture 4" descr="100_657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1075"/>
            <a:ext cx="4643438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5" descr="100_659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981075"/>
            <a:ext cx="4500562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6" descr="100_618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16338"/>
            <a:ext cx="4572000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7" descr="100_558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716338"/>
            <a:ext cx="4572000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/>
          <a:lstStyle/>
          <a:p>
            <a:pPr>
              <a:defRPr/>
            </a:pPr>
            <a:r>
              <a:rPr lang="th-TH" sz="4000" b="1" dirty="0" smtClean="0">
                <a:latin typeface="AngsanaUPC" pitchFamily="18" charset="-34"/>
                <a:cs typeface="+mn-cs"/>
              </a:rPr>
              <a:t>ปรับรูปแปลงนา</a:t>
            </a:r>
            <a:r>
              <a:rPr lang="en-US" sz="4000" b="1" dirty="0" smtClean="0">
                <a:latin typeface="AngsanaUPC" pitchFamily="18" charset="-34"/>
                <a:cs typeface="+mn-cs"/>
              </a:rPr>
              <a:t>/</a:t>
            </a:r>
            <a:r>
              <a:rPr lang="th-TH" sz="4000" b="1" dirty="0" smtClean="0">
                <a:latin typeface="AngsanaUPC" pitchFamily="18" charset="-34"/>
                <a:cs typeface="+mn-cs"/>
              </a:rPr>
              <a:t>พื้นที่กักเก็บน้ำ</a:t>
            </a:r>
          </a:p>
        </p:txBody>
      </p:sp>
      <p:pic>
        <p:nvPicPr>
          <p:cNvPr id="6147" name="Picture 4" descr="100_6577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110860" y="1042740"/>
            <a:ext cx="4754298" cy="2746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5" descr="100_6597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499992" y="1082922"/>
            <a:ext cx="4644007" cy="2816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9" name="Picture 6" descr="100_618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16338"/>
            <a:ext cx="4572000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7" descr="100_558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716338"/>
            <a:ext cx="4572000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/>
          <a:lstStyle/>
          <a:p>
            <a:pPr>
              <a:defRPr/>
            </a:pPr>
            <a:r>
              <a:rPr lang="th-TH" sz="4000" b="1" dirty="0" smtClean="0">
                <a:latin typeface="AngsanaUPC" pitchFamily="18" charset="-34"/>
                <a:cs typeface="+mn-cs"/>
              </a:rPr>
              <a:t>จัดทำแปลงสาธิตทดสอบ</a:t>
            </a:r>
          </a:p>
        </p:txBody>
      </p:sp>
      <p:pic>
        <p:nvPicPr>
          <p:cNvPr id="22531" name="Picture 5" descr="100_659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981075"/>
            <a:ext cx="4572000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7" descr="100_558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716338"/>
            <a:ext cx="4572000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2" descr="C:\Users\ASUS\Desktop\pictursoilsaline\100_76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81075"/>
            <a:ext cx="4572000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7" descr="100_558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16338"/>
            <a:ext cx="4572000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/>
          <a:lstStyle/>
          <a:p>
            <a:pPr>
              <a:defRPr/>
            </a:pPr>
            <a:r>
              <a:rPr lang="th-TH" sz="4000" b="1" dirty="0" smtClean="0">
                <a:latin typeface="AngsanaUPC" pitchFamily="18" charset="-34"/>
                <a:cs typeface="+mn-cs"/>
              </a:rPr>
              <a:t>ติดตามประเมินผล</a:t>
            </a:r>
          </a:p>
        </p:txBody>
      </p:sp>
      <p:pic>
        <p:nvPicPr>
          <p:cNvPr id="6148" name="Picture 5" descr="100_6597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639390" y="980728"/>
            <a:ext cx="5504610" cy="3024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9" name="Picture 6" descr="100_618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3861048"/>
            <a:ext cx="4860032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0" name="Picture 7" descr="100_5589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572000" y="3861048"/>
            <a:ext cx="4572000" cy="2996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4" descr="100_6577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0" y="981075"/>
            <a:ext cx="4860032" cy="3023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การออกแบบเริ่มต้น">
  <a:themeElements>
    <a:clrScheme name="การออกแบบเริ่มต้น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การออกแบบเริ่มต้น">
      <a:majorFont>
        <a:latin typeface="Arial"/>
        <a:ea typeface=""/>
        <a:cs typeface="Angsana New"/>
      </a:majorFont>
      <a:minorFont>
        <a:latin typeface="Arial"/>
        <a:ea typeface="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การออกแบบเริ่มต้น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การออกแบบเริ่มต้น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การออกแบบเริ่มต้น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การออกแบบเริ่มต้น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การออกแบบเริ่มต้น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การออกแบบเริ่มต้น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การออกแบบเริ่มต้น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การออกแบบเริ่มต้น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การออกแบบเริ่มต้น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การออกแบบเริ่มต้น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การออกแบบเริ่มต้น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การออกแบบเริ่มต้น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4010</TotalTime>
  <Words>629</Words>
  <Application>Microsoft Office PowerPoint</Application>
  <PresentationFormat>นำเสนอทางหน้าจอ (4:3)</PresentationFormat>
  <Paragraphs>141</Paragraphs>
  <Slides>32</Slides>
  <Notes>0</Notes>
  <HiddenSlides>0</HiddenSlides>
  <MMClips>0</MMClips>
  <ScaleCrop>false</ScaleCrop>
  <HeadingPairs>
    <vt:vector size="8" baseType="variant">
      <vt:variant>
        <vt:lpstr>แบบอักษรที่ถูกใช้</vt:lpstr>
      </vt:variant>
      <vt:variant>
        <vt:i4>5</vt:i4>
      </vt:variant>
      <vt:variant>
        <vt:lpstr>ชุดรูปแบบ</vt:lpstr>
      </vt:variant>
      <vt:variant>
        <vt:i4>1</vt:i4>
      </vt:variant>
      <vt:variant>
        <vt:lpstr>เซิร์ฟเวอร์ OLE ฝังตัว</vt:lpstr>
      </vt:variant>
      <vt:variant>
        <vt:i4>2</vt:i4>
      </vt:variant>
      <vt:variant>
        <vt:lpstr>ชื่อเรื่องภาพนิ่ง</vt:lpstr>
      </vt:variant>
      <vt:variant>
        <vt:i4>32</vt:i4>
      </vt:variant>
    </vt:vector>
  </HeadingPairs>
  <TitlesOfParts>
    <vt:vector size="40" baseType="lpstr">
      <vt:lpstr>Arial</vt:lpstr>
      <vt:lpstr>Angsana New</vt:lpstr>
      <vt:lpstr>Calibri</vt:lpstr>
      <vt:lpstr>Cordia New</vt:lpstr>
      <vt:lpstr>AngsanaUPC</vt:lpstr>
      <vt:lpstr>การออกแบบเริ่มต้น</vt:lpstr>
      <vt:lpstr>แผนภูมิ Microsoft Office Excel</vt:lpstr>
      <vt:lpstr>Microsoft Equation 3.0</vt:lpstr>
      <vt:lpstr>ภาพนิ่ง 1</vt:lpstr>
      <vt:lpstr>ภาพนิ่ง 2</vt:lpstr>
      <vt:lpstr>สภาพปัญหา</vt:lpstr>
      <vt:lpstr>ปลูกโสนอัฟริกันเป็นปุ๋ยพืชสด</vt:lpstr>
      <vt:lpstr>ส่งเสริมการปลูกหญ้าแฝกเพื่อการอนุรักษ์ดินและน้ำ</vt:lpstr>
      <vt:lpstr>ส่งเสริมการปลูกไม้ยืนต้นทนเค็ม</vt:lpstr>
      <vt:lpstr>ปรับรูปแปลงนา/พื้นที่กักเก็บน้ำ</vt:lpstr>
      <vt:lpstr>จัดทำแปลงสาธิตทดสอบ</vt:lpstr>
      <vt:lpstr>ติดตามประเมินผล</vt:lpstr>
      <vt:lpstr>วัตถุประสงค์</vt:lpstr>
      <vt:lpstr>ภาพนิ่ง 11</vt:lpstr>
      <vt:lpstr>ภาพนิ่ง 12</vt:lpstr>
      <vt:lpstr>ภาพนิ่ง 13</vt:lpstr>
      <vt:lpstr>ภาพนิ่ง 14</vt:lpstr>
      <vt:lpstr>ผลการศึกษา</vt:lpstr>
      <vt:lpstr>ผลการศึกษา</vt:lpstr>
      <vt:lpstr>ผลการศึกษา</vt:lpstr>
      <vt:lpstr>ผลการศึกษา</vt:lpstr>
      <vt:lpstr>ผลการศึกษา</vt:lpstr>
      <vt:lpstr>ผลการศึกษา</vt:lpstr>
      <vt:lpstr>ผลการศึกษา</vt:lpstr>
      <vt:lpstr>ผลการศึกษา</vt:lpstr>
      <vt:lpstr>ผลการศึกษา</vt:lpstr>
      <vt:lpstr>ผลการศึกษา</vt:lpstr>
      <vt:lpstr>ผลการศึกษา</vt:lpstr>
      <vt:lpstr>ภาพนิ่ง 26</vt:lpstr>
      <vt:lpstr>ผลการศึกษา</vt:lpstr>
      <vt:lpstr>ผลการศึกษา</vt:lpstr>
      <vt:lpstr>สรุปและข้อเสนอแนะ</vt:lpstr>
      <vt:lpstr>สรุปและข้อเสนอแนะ</vt:lpstr>
      <vt:lpstr>สรุปและข้อเสนอแนะ</vt:lpstr>
      <vt:lpstr>ขอขอบคุณ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ภาพนิ่ง 1</dc:title>
  <dc:creator>siam</dc:creator>
  <cp:lastModifiedBy>LENOVO</cp:lastModifiedBy>
  <cp:revision>354</cp:revision>
  <dcterms:created xsi:type="dcterms:W3CDTF">2011-02-22T04:39:34Z</dcterms:created>
  <dcterms:modified xsi:type="dcterms:W3CDTF">2015-04-27T17:06:38Z</dcterms:modified>
</cp:coreProperties>
</file>