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5" r:id="rId2"/>
    <p:sldId id="313" r:id="rId3"/>
    <p:sldId id="283" r:id="rId4"/>
    <p:sldId id="286" r:id="rId5"/>
    <p:sldId id="284" r:id="rId6"/>
    <p:sldId id="299" r:id="rId7"/>
    <p:sldId id="291" r:id="rId8"/>
    <p:sldId id="288" r:id="rId9"/>
    <p:sldId id="257" r:id="rId10"/>
    <p:sldId id="293" r:id="rId11"/>
    <p:sldId id="314" r:id="rId12"/>
    <p:sldId id="294" r:id="rId13"/>
    <p:sldId id="315" r:id="rId14"/>
    <p:sldId id="262" r:id="rId15"/>
    <p:sldId id="295" r:id="rId16"/>
    <p:sldId id="270" r:id="rId17"/>
    <p:sldId id="259" r:id="rId18"/>
    <p:sldId id="260" r:id="rId19"/>
    <p:sldId id="300" r:id="rId20"/>
    <p:sldId id="301" r:id="rId21"/>
    <p:sldId id="310" r:id="rId22"/>
    <p:sldId id="311" r:id="rId23"/>
    <p:sldId id="302" r:id="rId24"/>
    <p:sldId id="306" r:id="rId25"/>
    <p:sldId id="307" r:id="rId26"/>
    <p:sldId id="289" r:id="rId27"/>
    <p:sldId id="290" r:id="rId28"/>
    <p:sldId id="309" r:id="rId29"/>
    <p:sldId id="308" r:id="rId30"/>
  </p:sldIdLst>
  <p:sldSz cx="9144000" cy="6858000" type="screen4x3"/>
  <p:notesSz cx="6858000" cy="968692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ลักษณะ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62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7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dPt>
            <c:idx val="0"/>
            <c:spPr>
              <a:solidFill>
                <a:srgbClr val="6C2653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00B050"/>
              </a:solidFill>
              <a:ln>
                <a:solidFill>
                  <a:srgbClr val="0070C0"/>
                </a:solidFill>
              </a:ln>
            </c:spPr>
          </c:dPt>
          <c:dPt>
            <c:idx val="3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dPt>
          <c:dLbls>
            <c:dLbl>
              <c:idx val="1"/>
              <c:layout>
                <c:manualLayout>
                  <c:x val="-0.19984162550585266"/>
                  <c:y val="6.4402443567503145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2883438271194694"/>
                  <c:y val="-5.1699980549044434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พื้นที่ชุมชนและสิ่งปลูกสร้าง</c:v>
                </c:pt>
                <c:pt idx="1">
                  <c:v>พื้นที่เกษตรกรรม</c:v>
                </c:pt>
                <c:pt idx="2">
                  <c:v>พื้นที่ป่าไม้</c:v>
                </c:pt>
                <c:pt idx="3">
                  <c:v>พื้นที่แหล่งน้ำ</c:v>
                </c:pt>
                <c:pt idx="4">
                  <c:v>พื้นที่เบ็ดเตล็ด</c:v>
                </c:pt>
              </c:strCache>
            </c:strRef>
          </c:cat>
          <c:val>
            <c:numRef>
              <c:f>Sheet1!$B$2:$B$6</c:f>
              <c:numCache>
                <c:formatCode>_(* #,##0.00_);_(* \(#,##0.00\);_(* "-"??_);_(@_)</c:formatCode>
                <c:ptCount val="5"/>
                <c:pt idx="0">
                  <c:v>3.74</c:v>
                </c:pt>
                <c:pt idx="1">
                  <c:v>41</c:v>
                </c:pt>
                <c:pt idx="2">
                  <c:v>54.36</c:v>
                </c:pt>
                <c:pt idx="3">
                  <c:v>0.81</c:v>
                </c:pt>
                <c:pt idx="4">
                  <c:v>9.0000000000000066E-2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961160088604992"/>
          <c:y val="0.67105749617692245"/>
          <c:w val="0.3783768239359121"/>
          <c:h val="0.32595186053335218"/>
        </c:manualLayout>
      </c:layout>
    </c:legend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title>
      <c:tx>
        <c:rich>
          <a:bodyPr/>
          <a:lstStyle/>
          <a:p>
            <a:pPr>
              <a:defRPr/>
            </a:pPr>
            <a:r>
              <a:rPr lang="th-TH" dirty="0" smtClean="0"/>
              <a:t>พื้นที่เกษตรกรรม</a:t>
            </a:r>
            <a:endParaRPr lang="th-TH" dirty="0"/>
          </a:p>
        </c:rich>
      </c:tx>
      <c:layout>
        <c:manualLayout>
          <c:xMode val="edge"/>
          <c:yMode val="edge"/>
          <c:x val="0.3326009966684404"/>
          <c:y val="0.86495121105552653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explosion val="29"/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3"/>
            <c:spPr>
              <a:solidFill>
                <a:srgbClr val="FF3399"/>
              </a:solidFill>
            </c:spPr>
          </c:dPt>
          <c:dPt>
            <c:idx val="4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-0.18129660218184554"/>
                  <c:y val="7.533294066721663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0022642011254521"/>
                  <c:y val="-0.18980794535121384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6577661748649195"/>
                  <c:y val="-8.4442238239936934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1016359173922378E-2"/>
                  <c:y val="-4.6427563869261557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9624732868594694E-2"/>
                  <c:y val="-3.2513400538821201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28999342086844537"/>
                  <c:y val="2.5605850796925608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th-TH"/>
              </a:p>
            </c:txPr>
            <c:dLblPos val="bestFit"/>
            <c:showVal val="1"/>
            <c:showCatName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นาข้าว</c:v>
                </c:pt>
                <c:pt idx="1">
                  <c:v>พืชไร่</c:v>
                </c:pt>
                <c:pt idx="2">
                  <c:v>ไม้ยืนต้น</c:v>
                </c:pt>
                <c:pt idx="3">
                  <c:v>ไม้ผล</c:v>
                </c:pt>
                <c:pt idx="4">
                  <c:v>ไร่หมุนเวียน</c:v>
                </c:pt>
                <c:pt idx="5">
                  <c:v>ทุ่งหญ้าเลี้ยงสัตว์และโรงเรือนเลี้ยงสัตว์</c:v>
                </c:pt>
                <c:pt idx="6">
                  <c:v>เกษตรผสมผสาน/ไร่นาสวนผสม</c:v>
                </c:pt>
              </c:strCache>
            </c:strRef>
          </c:cat>
          <c:val>
            <c:numRef>
              <c:f>Sheet1!$B$2:$B$8</c:f>
              <c:numCache>
                <c:formatCode>_(* #,##0.00_);_(* \(#,##0.00\);_(* "-"??_);_(@_)</c:formatCode>
                <c:ptCount val="7"/>
                <c:pt idx="0">
                  <c:v>29.69159443660552</c:v>
                </c:pt>
                <c:pt idx="1">
                  <c:v>26.32</c:v>
                </c:pt>
                <c:pt idx="2">
                  <c:v>30.693958329515738</c:v>
                </c:pt>
                <c:pt idx="3">
                  <c:v>11.489619028421711</c:v>
                </c:pt>
                <c:pt idx="4">
                  <c:v>1.7023693903355286</c:v>
                </c:pt>
                <c:pt idx="5">
                  <c:v>5.86392039728061E-2</c:v>
                </c:pt>
                <c:pt idx="6">
                  <c:v>4.0314452731304198E-2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8DC5A0-9675-4D54-B263-A6297BD327B8}" type="doc">
      <dgm:prSet loTypeId="urn:microsoft.com/office/officeart/2005/8/layout/process2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h-TH"/>
        </a:p>
      </dgm:t>
    </dgm:pt>
    <dgm:pt modelId="{168DF58E-3512-4C96-BB39-21E1B5088C45}">
      <dgm:prSet phldrT="[ข้อความ]" custT="1"/>
      <dgm:spPr>
        <a:ln w="9525"/>
      </dgm:spPr>
      <dgm:t>
        <a:bodyPr tIns="144000"/>
        <a:lstStyle/>
        <a:p>
          <a:r>
            <a:rPr lang="th-TH" sz="2000" dirty="0">
              <a:latin typeface="Angsana New" pitchFamily="18" charset="-34"/>
              <a:cs typeface="+mn-cs"/>
            </a:rPr>
            <a:t>รวบรวมและวิเคราะห์ข้อมูลพื้นที่เสี่ยงต่อการชะล้างพังทลายและดินถล่ม </a:t>
          </a:r>
          <a:r>
            <a:rPr lang="en-US" sz="2000" dirty="0">
              <a:latin typeface="Angsana New" pitchFamily="18" charset="-34"/>
              <a:cs typeface="+mn-cs"/>
            </a:rPr>
            <a:t>1:25,000</a:t>
          </a:r>
          <a:endParaRPr lang="th-TH" sz="2000" dirty="0">
            <a:latin typeface="Angsana New" pitchFamily="18" charset="-34"/>
            <a:cs typeface="+mn-cs"/>
          </a:endParaRPr>
        </a:p>
      </dgm:t>
    </dgm:pt>
    <dgm:pt modelId="{DBD1F565-36AA-419E-9D12-C5DFDCD81023}" type="parTrans" cxnId="{3C0A567D-8940-4488-BDF4-58929E163987}">
      <dgm:prSet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719AB743-AFF2-4789-9A03-3D2AC2601DA1}" type="sibTrans" cxnId="{3C0A567D-8940-4488-BDF4-58929E163987}">
      <dgm:prSet custT="1"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30E993BF-6D0D-4CF8-962D-986AF049653C}">
      <dgm:prSet phldrT="[ข้อความ]" custT="1"/>
      <dgm:spPr>
        <a:ln w="9525"/>
      </dgm:spPr>
      <dgm:t>
        <a:bodyPr tIns="108000"/>
        <a:lstStyle/>
        <a:p>
          <a:pPr>
            <a:spcAft>
              <a:spcPts val="0"/>
            </a:spcAft>
          </a:pPr>
          <a:r>
            <a:rPr lang="th-TH" sz="2000" dirty="0" smtClean="0">
              <a:solidFill>
                <a:srgbClr val="0000FF"/>
              </a:solidFill>
              <a:latin typeface="Angsana New" pitchFamily="18" charset="-34"/>
              <a:cs typeface="+mn-cs"/>
            </a:rPr>
            <a:t>    กำหนด</a:t>
          </a:r>
          <a:r>
            <a:rPr lang="th-TH" sz="2000" dirty="0">
              <a:solidFill>
                <a:srgbClr val="0000FF"/>
              </a:solidFill>
              <a:latin typeface="Angsana New" pitchFamily="18" charset="-34"/>
              <a:cs typeface="+mn-cs"/>
            </a:rPr>
            <a:t>พื้นที่สำรวจเขต</a:t>
          </a:r>
          <a:r>
            <a:rPr lang="th-TH" sz="2000" dirty="0" smtClean="0">
              <a:solidFill>
                <a:srgbClr val="0000FF"/>
              </a:solidFill>
              <a:latin typeface="Angsana New" pitchFamily="18" charset="-34"/>
              <a:cs typeface="+mn-cs"/>
            </a:rPr>
            <a:t>ที่ดิน </a:t>
          </a:r>
          <a:r>
            <a:rPr lang="en-US" sz="2000" dirty="0" smtClean="0">
              <a:solidFill>
                <a:srgbClr val="0000FF"/>
              </a:solidFill>
              <a:latin typeface="Angsana New" pitchFamily="18" charset="-34"/>
              <a:cs typeface="+mn-cs"/>
            </a:rPr>
            <a:t>  </a:t>
          </a:r>
          <a:r>
            <a:rPr lang="en-US" sz="2000" dirty="0" smtClean="0">
              <a:solidFill>
                <a:srgbClr val="0000FF"/>
              </a:solidFill>
              <a:latin typeface="Angsana New" pitchFamily="18" charset="-34"/>
              <a:cs typeface="+mn-cs"/>
            </a:rPr>
            <a:t>(</a:t>
          </a:r>
          <a:r>
            <a:rPr lang="th-TH" sz="2000" dirty="0" smtClean="0">
              <a:solidFill>
                <a:srgbClr val="0000FF"/>
              </a:solidFill>
              <a:latin typeface="Angsana New" pitchFamily="18" charset="-34"/>
              <a:cs typeface="+mn-cs"/>
            </a:rPr>
            <a:t>ม.</a:t>
          </a:r>
          <a:r>
            <a:rPr lang="en-US" sz="2000" dirty="0" smtClean="0">
              <a:solidFill>
                <a:srgbClr val="0000FF"/>
              </a:solidFill>
              <a:latin typeface="Angsana New" pitchFamily="18" charset="-34"/>
              <a:cs typeface="+mn-cs"/>
            </a:rPr>
            <a:t>17)</a:t>
          </a:r>
          <a:endParaRPr lang="th-TH" sz="2000" dirty="0">
            <a:solidFill>
              <a:srgbClr val="0000FF"/>
            </a:solidFill>
            <a:latin typeface="Angsana New" pitchFamily="18" charset="-34"/>
            <a:cs typeface="+mn-cs"/>
          </a:endParaRPr>
        </a:p>
      </dgm:t>
    </dgm:pt>
    <dgm:pt modelId="{3578C6B9-409C-47E1-A70D-A249704017C4}" type="parTrans" cxnId="{247F3643-EDB5-45FA-857E-73D3402A8D8D}">
      <dgm:prSet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A1D35684-7EA3-481F-A878-E31774FCF97A}" type="sibTrans" cxnId="{247F3643-EDB5-45FA-857E-73D3402A8D8D}">
      <dgm:prSet custT="1"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4DD8F9EC-C2DE-4F35-8109-6EDF1587F3A8}">
      <dgm:prSet custT="1"/>
      <dgm:spPr>
        <a:ln w="9525"/>
      </dgm:spPr>
      <dgm:t>
        <a:bodyPr tIns="144000" anchor="ctr" anchorCtr="0"/>
        <a:lstStyle/>
        <a:p>
          <a:pPr algn="ctr">
            <a:lnSpc>
              <a:spcPct val="70000"/>
            </a:lnSpc>
            <a:spcBef>
              <a:spcPts val="600"/>
            </a:spcBef>
            <a:spcAft>
              <a:spcPts val="0"/>
            </a:spcAft>
          </a:pPr>
          <a:r>
            <a:rPr lang="th-TH" sz="2000" dirty="0" smtClean="0">
              <a:latin typeface="Angsana New" pitchFamily="18" charset="-34"/>
              <a:cs typeface="+mn-cs"/>
            </a:rPr>
            <a:t>   </a:t>
          </a:r>
          <a:r>
            <a:rPr lang="th-TH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สำรวจ</a:t>
          </a:r>
          <a:r>
            <a:rPr lang="th-TH" sz="2000" dirty="0">
              <a:solidFill>
                <a:srgbClr val="FF0000"/>
              </a:solidFill>
              <a:latin typeface="Angsana New" pitchFamily="18" charset="-34"/>
              <a:cs typeface="+mn-cs"/>
            </a:rPr>
            <a:t>ข้อมูลภาคสนาม </a:t>
          </a:r>
          <a:r>
            <a:rPr lang="th-TH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   </a:t>
          </a:r>
          <a:r>
            <a:rPr lang="en-US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  </a:t>
          </a:r>
          <a:r>
            <a:rPr lang="th-TH" sz="2000" dirty="0">
              <a:solidFill>
                <a:srgbClr val="FF0000"/>
              </a:solidFill>
              <a:latin typeface="Angsana New" pitchFamily="18" charset="-34"/>
              <a:cs typeface="+mn-cs"/>
            </a:rPr>
            <a:t/>
          </a:r>
          <a:br>
            <a:rPr lang="th-TH" sz="2000" dirty="0">
              <a:solidFill>
                <a:srgbClr val="FF0000"/>
              </a:solidFill>
              <a:latin typeface="Angsana New" pitchFamily="18" charset="-34"/>
              <a:cs typeface="+mn-cs"/>
            </a:rPr>
          </a:br>
          <a:r>
            <a:rPr lang="th-TH" sz="2000" dirty="0">
              <a:solidFill>
                <a:srgbClr val="FF0000"/>
              </a:solidFill>
              <a:latin typeface="Angsana New" pitchFamily="18" charset="-34"/>
              <a:cs typeface="+mn-cs"/>
            </a:rPr>
            <a:t>(ด้านกายภาพ เศรษฐกิจและสังคม)</a:t>
          </a:r>
        </a:p>
      </dgm:t>
    </dgm:pt>
    <dgm:pt modelId="{C9354E23-2EFA-4D9F-9FD4-DE646874486D}" type="parTrans" cxnId="{CFA6CD6D-BC70-49EB-B0E6-D9F8C28AA851}">
      <dgm:prSet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875B4E2A-9A30-424C-A9B5-1F79B43E75E0}" type="sibTrans" cxnId="{CFA6CD6D-BC70-49EB-B0E6-D9F8C28AA851}">
      <dgm:prSet custT="1"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1CB11880-ECC1-40A5-9712-F694FB38F60E}">
      <dgm:prSet custT="1"/>
      <dgm:spPr>
        <a:ln w="9525"/>
      </dgm:spPr>
      <dgm:t>
        <a:bodyPr tIns="108000"/>
        <a:lstStyle/>
        <a:p>
          <a:r>
            <a:rPr lang="th-TH" sz="2000" dirty="0">
              <a:solidFill>
                <a:srgbClr val="FF0000"/>
              </a:solidFill>
              <a:latin typeface="Angsana New" pitchFamily="18" charset="-34"/>
              <a:cs typeface="+mn-cs"/>
            </a:rPr>
            <a:t>กำหนดพื้นที่ประกาศเขตอนุรักษ์ดินและ</a:t>
          </a:r>
          <a:r>
            <a:rPr lang="th-TH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น้ำ </a:t>
          </a:r>
          <a:r>
            <a:rPr lang="en-US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(</a:t>
          </a:r>
          <a:r>
            <a:rPr lang="th-TH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ม.</a:t>
          </a:r>
          <a:r>
            <a:rPr lang="en-US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17)</a:t>
          </a:r>
          <a:endParaRPr lang="th-TH" sz="2000" dirty="0">
            <a:solidFill>
              <a:srgbClr val="FF0000"/>
            </a:solidFill>
            <a:latin typeface="Angsana New" pitchFamily="18" charset="-34"/>
            <a:cs typeface="+mn-cs"/>
          </a:endParaRPr>
        </a:p>
      </dgm:t>
    </dgm:pt>
    <dgm:pt modelId="{9DBFD3F8-4E0A-4FB3-ADA8-F6F2E70E3E97}" type="parTrans" cxnId="{1B79CDA4-675D-429F-B94B-6BE2688F3D6B}">
      <dgm:prSet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FFBC0546-6100-486D-A8C4-E3FFB1D80BAE}" type="sibTrans" cxnId="{1B79CDA4-675D-429F-B94B-6BE2688F3D6B}">
      <dgm:prSet custT="1"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13C2A04A-BD9D-4160-9487-65C74EEACA3B}">
      <dgm:prSet custT="1"/>
      <dgm:spPr>
        <a:ln w="9525"/>
      </dgm:spPr>
      <dgm:t>
        <a:bodyPr tIns="108000"/>
        <a:lstStyle/>
        <a:p>
          <a:r>
            <a:rPr lang="th-TH" sz="2000" dirty="0" smtClean="0">
              <a:latin typeface="Angsana New" pitchFamily="18" charset="-34"/>
              <a:cs typeface="+mn-cs"/>
            </a:rPr>
            <a:t> </a:t>
          </a:r>
          <a:r>
            <a:rPr lang="th-TH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สำรวจ</a:t>
          </a:r>
          <a:r>
            <a:rPr lang="th-TH" sz="2000" dirty="0">
              <a:solidFill>
                <a:srgbClr val="FF0000"/>
              </a:solidFill>
              <a:latin typeface="Angsana New" pitchFamily="18" charset="-34"/>
              <a:cs typeface="+mn-cs"/>
            </a:rPr>
            <a:t>และทำแผนที่ระดับละเอียด </a:t>
          </a:r>
          <a:r>
            <a:rPr lang="en-US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1:4,000    </a:t>
          </a:r>
          <a:r>
            <a:rPr lang="en-US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 </a:t>
          </a:r>
          <a:r>
            <a:rPr lang="th-TH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 </a:t>
          </a:r>
          <a:endParaRPr lang="th-TH" sz="2000" dirty="0">
            <a:solidFill>
              <a:srgbClr val="FF0000"/>
            </a:solidFill>
            <a:latin typeface="Angsana New" pitchFamily="18" charset="-34"/>
            <a:cs typeface="+mn-cs"/>
          </a:endParaRPr>
        </a:p>
      </dgm:t>
    </dgm:pt>
    <dgm:pt modelId="{0780FF4B-B165-4E16-AFF2-1CC2D148FC9A}" type="parTrans" cxnId="{0AAE87CC-3AB4-4A5B-A96E-48040B5743E9}">
      <dgm:prSet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F578CAF3-1843-497B-BFA3-097BC3E1BF34}" type="sibTrans" cxnId="{0AAE87CC-3AB4-4A5B-A96E-48040B5743E9}">
      <dgm:prSet custT="1"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51C0606B-B8FC-4E22-BD1B-37FA0429BA0C}">
      <dgm:prSet custT="1"/>
      <dgm:spPr>
        <a:ln w="9525"/>
      </dgm:spPr>
      <dgm:t>
        <a:bodyPr tIns="108000"/>
        <a:lstStyle/>
        <a:p>
          <a:r>
            <a:rPr lang="th-TH" sz="2000" dirty="0">
              <a:solidFill>
                <a:srgbClr val="FF0000"/>
              </a:solidFill>
              <a:latin typeface="Angsana New" pitchFamily="18" charset="-34"/>
              <a:cs typeface="+mn-cs"/>
            </a:rPr>
            <a:t>วางแผนการใช้ที่ดินพร้อมออกแบบระบบอนุรักษ์ดินและ</a:t>
          </a:r>
          <a:r>
            <a:rPr lang="th-TH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น้ำ </a:t>
          </a:r>
          <a:endParaRPr lang="th-TH" sz="2000" dirty="0">
            <a:solidFill>
              <a:srgbClr val="FF0000"/>
            </a:solidFill>
            <a:latin typeface="Angsana New" pitchFamily="18" charset="-34"/>
            <a:cs typeface="+mn-cs"/>
          </a:endParaRPr>
        </a:p>
      </dgm:t>
    </dgm:pt>
    <dgm:pt modelId="{8425A9DF-06CD-4633-8F32-1BC432CE95AC}" type="parTrans" cxnId="{427A727B-4CB3-4CBA-8528-DB19C8600D73}">
      <dgm:prSet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A0259068-7023-4E08-B098-684CC0E2C30F}" type="sibTrans" cxnId="{427A727B-4CB3-4CBA-8528-DB19C8600D73}">
      <dgm:prSet custT="1"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91A8A2AF-3607-4D04-A4F7-D5A89457B56C}">
      <dgm:prSet custT="1"/>
      <dgm:spPr>
        <a:ln w="9525"/>
      </dgm:spPr>
      <dgm:t>
        <a:bodyPr/>
        <a:lstStyle/>
        <a:p>
          <a:r>
            <a:rPr lang="th-TH" sz="2000" dirty="0">
              <a:solidFill>
                <a:srgbClr val="FF0000"/>
              </a:solidFill>
              <a:latin typeface="Angsana New" pitchFamily="18" charset="-34"/>
              <a:cs typeface="+mn-cs"/>
            </a:rPr>
            <a:t>จัดประชุม ชี้แจง/รับฟังความคิดเห็นของเจ้าหน้าที่ของ</a:t>
          </a:r>
          <a:r>
            <a:rPr lang="th-TH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รัฐ  </a:t>
          </a:r>
          <a:r>
            <a:rPr lang="en-US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(</a:t>
          </a:r>
          <a:r>
            <a:rPr lang="th-TH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ม.</a:t>
          </a:r>
          <a:r>
            <a:rPr lang="en-US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15)</a:t>
          </a:r>
          <a:endParaRPr lang="th-TH" sz="2000" dirty="0">
            <a:solidFill>
              <a:srgbClr val="FF0000"/>
            </a:solidFill>
            <a:latin typeface="Angsana New" pitchFamily="18" charset="-34"/>
            <a:cs typeface="+mn-cs"/>
          </a:endParaRPr>
        </a:p>
      </dgm:t>
    </dgm:pt>
    <dgm:pt modelId="{30BBCA09-3F14-4725-AA44-9A9546BF2C6C}" type="parTrans" cxnId="{38ECA852-0042-46C3-956B-D163070FA09C}">
      <dgm:prSet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5574CD3C-C07D-4DFD-8ADA-B454F63428DF}" type="sibTrans" cxnId="{38ECA852-0042-46C3-956B-D163070FA09C}">
      <dgm:prSet custT="1"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59746DC4-D9C6-41A4-8C17-4E0C397EC983}">
      <dgm:prSet custT="1"/>
      <dgm:spPr>
        <a:ln w="9525"/>
      </dgm:spPr>
      <dgm:t>
        <a:bodyPr tIns="108000"/>
        <a:lstStyle/>
        <a:p>
          <a:r>
            <a:rPr lang="th-TH" sz="2000" dirty="0">
              <a:solidFill>
                <a:srgbClr val="FF0000"/>
              </a:solidFill>
              <a:latin typeface="Angsana New" pitchFamily="18" charset="-34"/>
              <a:cs typeface="+mn-cs"/>
            </a:rPr>
            <a:t>จัดเวทีชี้แจงรับฟังความคิดเห็นของประชาชนผู้มีส่วนได้ส่วน</a:t>
          </a:r>
          <a:r>
            <a:rPr lang="th-TH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เสีย </a:t>
          </a:r>
          <a:r>
            <a:rPr lang="en-US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(</a:t>
          </a:r>
          <a:r>
            <a:rPr lang="th-TH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ม.</a:t>
          </a:r>
          <a:r>
            <a:rPr lang="en-US" sz="20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15)</a:t>
          </a:r>
          <a:endParaRPr lang="th-TH" sz="2000" dirty="0">
            <a:solidFill>
              <a:srgbClr val="FF0000"/>
            </a:solidFill>
            <a:latin typeface="Angsana New" pitchFamily="18" charset="-34"/>
            <a:cs typeface="+mn-cs"/>
          </a:endParaRPr>
        </a:p>
      </dgm:t>
    </dgm:pt>
    <dgm:pt modelId="{5D02E9AE-CBD5-4838-B20E-4DE913E8CEFC}" type="parTrans" cxnId="{B4312749-863B-4DBB-84C1-060777C5528B}">
      <dgm:prSet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18C9B6B9-16B4-45D3-B855-8E08846E33F7}" type="sibTrans" cxnId="{B4312749-863B-4DBB-84C1-060777C5528B}">
      <dgm:prSet custT="1"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BE84347B-4A4C-482A-8461-02474B07DA6F}">
      <dgm:prSet custT="1"/>
      <dgm:spPr>
        <a:ln w="9525"/>
      </dgm:spPr>
      <dgm:t>
        <a:bodyPr tIns="108000"/>
        <a:lstStyle/>
        <a:p>
          <a:r>
            <a:rPr lang="th-TH" sz="2000" dirty="0">
              <a:latin typeface="Angsana New" pitchFamily="18" charset="-34"/>
              <a:cs typeface="+mn-cs"/>
            </a:rPr>
            <a:t>จัดทำรายงานและสรุปผลการศึกษา</a:t>
          </a:r>
        </a:p>
      </dgm:t>
    </dgm:pt>
    <dgm:pt modelId="{FCD2D8DC-E3A1-4503-A8C9-D0C23F768284}" type="parTrans" cxnId="{B75D1F62-EFF0-4796-B361-61ADAA070417}">
      <dgm:prSet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1A47F7BA-5F95-458C-9876-A2D7578821A6}" type="sibTrans" cxnId="{B75D1F62-EFF0-4796-B361-61ADAA070417}">
      <dgm:prSet/>
      <dgm:spPr/>
      <dgm:t>
        <a:bodyPr/>
        <a:lstStyle/>
        <a:p>
          <a:endParaRPr lang="th-TH" sz="1800">
            <a:latin typeface="Angsana New" pitchFamily="18" charset="-34"/>
            <a:cs typeface="+mn-cs"/>
          </a:endParaRPr>
        </a:p>
      </dgm:t>
    </dgm:pt>
    <dgm:pt modelId="{4B9B91EF-0847-4E3A-BF2F-A3F6E3F08C4A}" type="pres">
      <dgm:prSet presAssocID="{8E8DC5A0-9675-4D54-B263-A6297BD327B8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EC9AC874-1BD0-4663-86F9-4BC8A73DE084}" type="pres">
      <dgm:prSet presAssocID="{168DF58E-3512-4C96-BB39-21E1B5088C45}" presName="node" presStyleLbl="node1" presStyleIdx="0" presStyleCnt="9" custScaleX="319347" custScaleY="115005" custLinFactNeighborX="0" custLinFactNeighborY="-8174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DE835A4-2739-4994-B8ED-3F721FD60A3D}" type="pres">
      <dgm:prSet presAssocID="{719AB743-AFF2-4789-9A03-3D2AC2601DA1}" presName="sibTrans" presStyleLbl="sibTrans2D1" presStyleIdx="0" presStyleCnt="8"/>
      <dgm:spPr/>
      <dgm:t>
        <a:bodyPr/>
        <a:lstStyle/>
        <a:p>
          <a:endParaRPr lang="th-TH"/>
        </a:p>
      </dgm:t>
    </dgm:pt>
    <dgm:pt modelId="{CBC7D871-AE50-4E07-9105-2A5B49319FDE}" type="pres">
      <dgm:prSet presAssocID="{719AB743-AFF2-4789-9A03-3D2AC2601DA1}" presName="connectorText" presStyleLbl="sibTrans2D1" presStyleIdx="0" presStyleCnt="8"/>
      <dgm:spPr/>
      <dgm:t>
        <a:bodyPr/>
        <a:lstStyle/>
        <a:p>
          <a:endParaRPr lang="th-TH"/>
        </a:p>
      </dgm:t>
    </dgm:pt>
    <dgm:pt modelId="{CC94B5D5-BC62-40E5-A5FA-C179DDED8F55}" type="pres">
      <dgm:prSet presAssocID="{30E993BF-6D0D-4CF8-962D-986AF049653C}" presName="node" presStyleLbl="node1" presStyleIdx="1" presStyleCnt="9" custScaleX="158821" custScaleY="9256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93F3CE2-86D2-48E7-BA13-E63732563637}" type="pres">
      <dgm:prSet presAssocID="{A1D35684-7EA3-481F-A878-E31774FCF97A}" presName="sibTrans" presStyleLbl="sibTrans2D1" presStyleIdx="1" presStyleCnt="8"/>
      <dgm:spPr/>
      <dgm:t>
        <a:bodyPr/>
        <a:lstStyle/>
        <a:p>
          <a:endParaRPr lang="th-TH"/>
        </a:p>
      </dgm:t>
    </dgm:pt>
    <dgm:pt modelId="{5132ADC8-9DB3-4FA1-8396-E8BE9E83AED7}" type="pres">
      <dgm:prSet presAssocID="{A1D35684-7EA3-481F-A878-E31774FCF97A}" presName="connectorText" presStyleLbl="sibTrans2D1" presStyleIdx="1" presStyleCnt="8"/>
      <dgm:spPr/>
      <dgm:t>
        <a:bodyPr/>
        <a:lstStyle/>
        <a:p>
          <a:endParaRPr lang="th-TH"/>
        </a:p>
      </dgm:t>
    </dgm:pt>
    <dgm:pt modelId="{EEAEB381-8E11-4981-881A-63DB81AFED00}" type="pres">
      <dgm:prSet presAssocID="{4DD8F9EC-C2DE-4F35-8109-6EDF1587F3A8}" presName="node" presStyleLbl="node1" presStyleIdx="2" presStyleCnt="9" custScaleX="150979" custScaleY="11882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3E6436-0898-4886-91B8-AB2735D7B61B}" type="pres">
      <dgm:prSet presAssocID="{875B4E2A-9A30-424C-A9B5-1F79B43E75E0}" presName="sibTrans" presStyleLbl="sibTrans2D1" presStyleIdx="2" presStyleCnt="8"/>
      <dgm:spPr/>
      <dgm:t>
        <a:bodyPr/>
        <a:lstStyle/>
        <a:p>
          <a:endParaRPr lang="th-TH"/>
        </a:p>
      </dgm:t>
    </dgm:pt>
    <dgm:pt modelId="{3F5A3420-EBC5-4729-BC3F-D8B0D6B1167B}" type="pres">
      <dgm:prSet presAssocID="{875B4E2A-9A30-424C-A9B5-1F79B43E75E0}" presName="connectorText" presStyleLbl="sibTrans2D1" presStyleIdx="2" presStyleCnt="8"/>
      <dgm:spPr/>
      <dgm:t>
        <a:bodyPr/>
        <a:lstStyle/>
        <a:p>
          <a:endParaRPr lang="th-TH"/>
        </a:p>
      </dgm:t>
    </dgm:pt>
    <dgm:pt modelId="{C30FD1D3-DDCD-4283-91F4-43B4DFDA70DE}" type="pres">
      <dgm:prSet presAssocID="{1CB11880-ECC1-40A5-9712-F694FB38F60E}" presName="node" presStyleLbl="node1" presStyleIdx="3" presStyleCnt="9" custScaleX="196142" custScaleY="9674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94F25ED-34CA-4C18-AA0B-0D1B0F7C318E}" type="pres">
      <dgm:prSet presAssocID="{FFBC0546-6100-486D-A8C4-E3FFB1D80BAE}" presName="sibTrans" presStyleLbl="sibTrans2D1" presStyleIdx="3" presStyleCnt="8"/>
      <dgm:spPr/>
      <dgm:t>
        <a:bodyPr/>
        <a:lstStyle/>
        <a:p>
          <a:endParaRPr lang="th-TH"/>
        </a:p>
      </dgm:t>
    </dgm:pt>
    <dgm:pt modelId="{869DEC8F-B35A-4A32-9DCA-DCDC87033C0D}" type="pres">
      <dgm:prSet presAssocID="{FFBC0546-6100-486D-A8C4-E3FFB1D80BAE}" presName="connectorText" presStyleLbl="sibTrans2D1" presStyleIdx="3" presStyleCnt="8"/>
      <dgm:spPr/>
      <dgm:t>
        <a:bodyPr/>
        <a:lstStyle/>
        <a:p>
          <a:endParaRPr lang="th-TH"/>
        </a:p>
      </dgm:t>
    </dgm:pt>
    <dgm:pt modelId="{3B13B213-1931-4701-AD60-5193DFD91976}" type="pres">
      <dgm:prSet presAssocID="{13C2A04A-BD9D-4160-9487-65C74EEACA3B}" presName="node" presStyleLbl="node1" presStyleIdx="4" presStyleCnt="9" custScaleX="174818" custScaleY="8303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39431C0-8C37-4EEF-898D-D52D549BD0A8}" type="pres">
      <dgm:prSet presAssocID="{F578CAF3-1843-497B-BFA3-097BC3E1BF34}" presName="sibTrans" presStyleLbl="sibTrans2D1" presStyleIdx="4" presStyleCnt="8"/>
      <dgm:spPr/>
      <dgm:t>
        <a:bodyPr/>
        <a:lstStyle/>
        <a:p>
          <a:endParaRPr lang="th-TH"/>
        </a:p>
      </dgm:t>
    </dgm:pt>
    <dgm:pt modelId="{1D4263A9-3239-4EA9-81C2-C6209EC49E46}" type="pres">
      <dgm:prSet presAssocID="{F578CAF3-1843-497B-BFA3-097BC3E1BF34}" presName="connectorText" presStyleLbl="sibTrans2D1" presStyleIdx="4" presStyleCnt="8"/>
      <dgm:spPr/>
      <dgm:t>
        <a:bodyPr/>
        <a:lstStyle/>
        <a:p>
          <a:endParaRPr lang="th-TH"/>
        </a:p>
      </dgm:t>
    </dgm:pt>
    <dgm:pt modelId="{A566BC4D-EF4F-4965-8C51-DDDE1C73F9F4}" type="pres">
      <dgm:prSet presAssocID="{51C0606B-B8FC-4E22-BD1B-37FA0429BA0C}" presName="node" presStyleLbl="node1" presStyleIdx="5" presStyleCnt="9" custScaleX="230442" custScaleY="9335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DFB4CF4-899D-48A3-87E6-06AEACBFEB34}" type="pres">
      <dgm:prSet presAssocID="{A0259068-7023-4E08-B098-684CC0E2C30F}" presName="sibTrans" presStyleLbl="sibTrans2D1" presStyleIdx="5" presStyleCnt="8"/>
      <dgm:spPr/>
      <dgm:t>
        <a:bodyPr/>
        <a:lstStyle/>
        <a:p>
          <a:endParaRPr lang="th-TH"/>
        </a:p>
      </dgm:t>
    </dgm:pt>
    <dgm:pt modelId="{7070B1B1-68D6-4F7A-9F88-46231170FA42}" type="pres">
      <dgm:prSet presAssocID="{A0259068-7023-4E08-B098-684CC0E2C30F}" presName="connectorText" presStyleLbl="sibTrans2D1" presStyleIdx="5" presStyleCnt="8"/>
      <dgm:spPr/>
      <dgm:t>
        <a:bodyPr/>
        <a:lstStyle/>
        <a:p>
          <a:endParaRPr lang="th-TH"/>
        </a:p>
      </dgm:t>
    </dgm:pt>
    <dgm:pt modelId="{1013572B-A0C2-4C60-A803-4D51A70D40A3}" type="pres">
      <dgm:prSet presAssocID="{91A8A2AF-3607-4D04-A4F7-D5A89457B56C}" presName="node" presStyleLbl="node1" presStyleIdx="6" presStyleCnt="9" custScaleX="254281" custScaleY="10947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FB9612D-6201-4269-B39D-EBF31BE94E6E}" type="pres">
      <dgm:prSet presAssocID="{5574CD3C-C07D-4DFD-8ADA-B454F63428DF}" presName="sibTrans" presStyleLbl="sibTrans2D1" presStyleIdx="6" presStyleCnt="8"/>
      <dgm:spPr/>
      <dgm:t>
        <a:bodyPr/>
        <a:lstStyle/>
        <a:p>
          <a:endParaRPr lang="th-TH"/>
        </a:p>
      </dgm:t>
    </dgm:pt>
    <dgm:pt modelId="{E94812DA-2CCF-41FE-AFCE-31AB765C2206}" type="pres">
      <dgm:prSet presAssocID="{5574CD3C-C07D-4DFD-8ADA-B454F63428DF}" presName="connectorText" presStyleLbl="sibTrans2D1" presStyleIdx="6" presStyleCnt="8"/>
      <dgm:spPr/>
      <dgm:t>
        <a:bodyPr/>
        <a:lstStyle/>
        <a:p>
          <a:endParaRPr lang="th-TH"/>
        </a:p>
      </dgm:t>
    </dgm:pt>
    <dgm:pt modelId="{66F352B6-54A8-4309-90E3-4A06E972ACA1}" type="pres">
      <dgm:prSet presAssocID="{59746DC4-D9C6-41A4-8C17-4E0C397EC983}" presName="node" presStyleLbl="node1" presStyleIdx="7" presStyleCnt="9" custScaleX="278119" custScaleY="8440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8C19A80-A060-4A79-B86C-AF61A745180F}" type="pres">
      <dgm:prSet presAssocID="{18C9B6B9-16B4-45D3-B855-8E08846E33F7}" presName="sibTrans" presStyleLbl="sibTrans2D1" presStyleIdx="7" presStyleCnt="8"/>
      <dgm:spPr/>
      <dgm:t>
        <a:bodyPr/>
        <a:lstStyle/>
        <a:p>
          <a:endParaRPr lang="th-TH"/>
        </a:p>
      </dgm:t>
    </dgm:pt>
    <dgm:pt modelId="{C44CA716-9F1A-4B36-A898-13AC8D170482}" type="pres">
      <dgm:prSet presAssocID="{18C9B6B9-16B4-45D3-B855-8E08846E33F7}" presName="connectorText" presStyleLbl="sibTrans2D1" presStyleIdx="7" presStyleCnt="8"/>
      <dgm:spPr/>
      <dgm:t>
        <a:bodyPr/>
        <a:lstStyle/>
        <a:p>
          <a:endParaRPr lang="th-TH"/>
        </a:p>
      </dgm:t>
    </dgm:pt>
    <dgm:pt modelId="{3AB0F346-BED5-436C-A10A-6AB50D669E38}" type="pres">
      <dgm:prSet presAssocID="{BE84347B-4A4C-482A-8461-02474B07DA6F}" presName="node" presStyleLbl="node1" presStyleIdx="8" presStyleCnt="9" custScaleX="164803" custScaleY="86151" custLinFactNeighborY="-600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27A727B-4CB3-4CBA-8528-DB19C8600D73}" srcId="{8E8DC5A0-9675-4D54-B263-A6297BD327B8}" destId="{51C0606B-B8FC-4E22-BD1B-37FA0429BA0C}" srcOrd="5" destOrd="0" parTransId="{8425A9DF-06CD-4633-8F32-1BC432CE95AC}" sibTransId="{A0259068-7023-4E08-B098-684CC0E2C30F}"/>
    <dgm:cxn modelId="{1BC1821A-F7E5-4391-9E94-31A106368A36}" type="presOf" srcId="{4DD8F9EC-C2DE-4F35-8109-6EDF1587F3A8}" destId="{EEAEB381-8E11-4981-881A-63DB81AFED00}" srcOrd="0" destOrd="0" presId="urn:microsoft.com/office/officeart/2005/8/layout/process2"/>
    <dgm:cxn modelId="{689C1D33-E44E-4679-A478-43056DACCB1D}" type="presOf" srcId="{A0259068-7023-4E08-B098-684CC0E2C30F}" destId="{7070B1B1-68D6-4F7A-9F88-46231170FA42}" srcOrd="1" destOrd="0" presId="urn:microsoft.com/office/officeart/2005/8/layout/process2"/>
    <dgm:cxn modelId="{807E9EC2-4949-45E2-95BB-FE7C47DFBEA1}" type="presOf" srcId="{30E993BF-6D0D-4CF8-962D-986AF049653C}" destId="{CC94B5D5-BC62-40E5-A5FA-C179DDED8F55}" srcOrd="0" destOrd="0" presId="urn:microsoft.com/office/officeart/2005/8/layout/process2"/>
    <dgm:cxn modelId="{62757A51-5254-457B-8409-1F19C114EB75}" type="presOf" srcId="{A0259068-7023-4E08-B098-684CC0E2C30F}" destId="{DDFB4CF4-899D-48A3-87E6-06AEACBFEB34}" srcOrd="0" destOrd="0" presId="urn:microsoft.com/office/officeart/2005/8/layout/process2"/>
    <dgm:cxn modelId="{40FFC733-64D5-4A6F-B5A6-5B1294F7D8C4}" type="presOf" srcId="{875B4E2A-9A30-424C-A9B5-1F79B43E75E0}" destId="{D53E6436-0898-4886-91B8-AB2735D7B61B}" srcOrd="0" destOrd="0" presId="urn:microsoft.com/office/officeart/2005/8/layout/process2"/>
    <dgm:cxn modelId="{024B16EE-40CA-46EC-89B9-0C0EE3E1C116}" type="presOf" srcId="{59746DC4-D9C6-41A4-8C17-4E0C397EC983}" destId="{66F352B6-54A8-4309-90E3-4A06E972ACA1}" srcOrd="0" destOrd="0" presId="urn:microsoft.com/office/officeart/2005/8/layout/process2"/>
    <dgm:cxn modelId="{B75D1F62-EFF0-4796-B361-61ADAA070417}" srcId="{8E8DC5A0-9675-4D54-B263-A6297BD327B8}" destId="{BE84347B-4A4C-482A-8461-02474B07DA6F}" srcOrd="8" destOrd="0" parTransId="{FCD2D8DC-E3A1-4503-A8C9-D0C23F768284}" sibTransId="{1A47F7BA-5F95-458C-9876-A2D7578821A6}"/>
    <dgm:cxn modelId="{CA707007-0923-4A3F-BA82-E50264CAFCC3}" type="presOf" srcId="{F578CAF3-1843-497B-BFA3-097BC3E1BF34}" destId="{1D4263A9-3239-4EA9-81C2-C6209EC49E46}" srcOrd="1" destOrd="0" presId="urn:microsoft.com/office/officeart/2005/8/layout/process2"/>
    <dgm:cxn modelId="{F7012819-B8D1-4553-B639-C2B414AB4214}" type="presOf" srcId="{91A8A2AF-3607-4D04-A4F7-D5A89457B56C}" destId="{1013572B-A0C2-4C60-A803-4D51A70D40A3}" srcOrd="0" destOrd="0" presId="urn:microsoft.com/office/officeart/2005/8/layout/process2"/>
    <dgm:cxn modelId="{7E7F0C1B-D7B1-4785-9F5B-21651C01CE38}" type="presOf" srcId="{BE84347B-4A4C-482A-8461-02474B07DA6F}" destId="{3AB0F346-BED5-436C-A10A-6AB50D669E38}" srcOrd="0" destOrd="0" presId="urn:microsoft.com/office/officeart/2005/8/layout/process2"/>
    <dgm:cxn modelId="{484301EE-AED8-4EAA-AB40-CD69B3DB2A25}" type="presOf" srcId="{8E8DC5A0-9675-4D54-B263-A6297BD327B8}" destId="{4B9B91EF-0847-4E3A-BF2F-A3F6E3F08C4A}" srcOrd="0" destOrd="0" presId="urn:microsoft.com/office/officeart/2005/8/layout/process2"/>
    <dgm:cxn modelId="{3DC9C827-373E-4E4F-8B3D-45F63E0365BF}" type="presOf" srcId="{FFBC0546-6100-486D-A8C4-E3FFB1D80BAE}" destId="{894F25ED-34CA-4C18-AA0B-0D1B0F7C318E}" srcOrd="0" destOrd="0" presId="urn:microsoft.com/office/officeart/2005/8/layout/process2"/>
    <dgm:cxn modelId="{B4312749-863B-4DBB-84C1-060777C5528B}" srcId="{8E8DC5A0-9675-4D54-B263-A6297BD327B8}" destId="{59746DC4-D9C6-41A4-8C17-4E0C397EC983}" srcOrd="7" destOrd="0" parTransId="{5D02E9AE-CBD5-4838-B20E-4DE913E8CEFC}" sibTransId="{18C9B6B9-16B4-45D3-B855-8E08846E33F7}"/>
    <dgm:cxn modelId="{9778059E-354F-4207-890E-D0E6BA5ABF3F}" type="presOf" srcId="{A1D35684-7EA3-481F-A878-E31774FCF97A}" destId="{F93F3CE2-86D2-48E7-BA13-E63732563637}" srcOrd="0" destOrd="0" presId="urn:microsoft.com/office/officeart/2005/8/layout/process2"/>
    <dgm:cxn modelId="{CFA6CD6D-BC70-49EB-B0E6-D9F8C28AA851}" srcId="{8E8DC5A0-9675-4D54-B263-A6297BD327B8}" destId="{4DD8F9EC-C2DE-4F35-8109-6EDF1587F3A8}" srcOrd="2" destOrd="0" parTransId="{C9354E23-2EFA-4D9F-9FD4-DE646874486D}" sibTransId="{875B4E2A-9A30-424C-A9B5-1F79B43E75E0}"/>
    <dgm:cxn modelId="{38ECA852-0042-46C3-956B-D163070FA09C}" srcId="{8E8DC5A0-9675-4D54-B263-A6297BD327B8}" destId="{91A8A2AF-3607-4D04-A4F7-D5A89457B56C}" srcOrd="6" destOrd="0" parTransId="{30BBCA09-3F14-4725-AA44-9A9546BF2C6C}" sibTransId="{5574CD3C-C07D-4DFD-8ADA-B454F63428DF}"/>
    <dgm:cxn modelId="{ED930AEB-1B44-472B-91F4-899850396003}" type="presOf" srcId="{719AB743-AFF2-4789-9A03-3D2AC2601DA1}" destId="{7DE835A4-2739-4994-B8ED-3F721FD60A3D}" srcOrd="0" destOrd="0" presId="urn:microsoft.com/office/officeart/2005/8/layout/process2"/>
    <dgm:cxn modelId="{A589A923-F59A-4808-ADDA-6904D26A8641}" type="presOf" srcId="{1CB11880-ECC1-40A5-9712-F694FB38F60E}" destId="{C30FD1D3-DDCD-4283-91F4-43B4DFDA70DE}" srcOrd="0" destOrd="0" presId="urn:microsoft.com/office/officeart/2005/8/layout/process2"/>
    <dgm:cxn modelId="{3039ADB3-0152-45F4-8C49-B6C7B6CB2298}" type="presOf" srcId="{F578CAF3-1843-497B-BFA3-097BC3E1BF34}" destId="{639431C0-8C37-4EEF-898D-D52D549BD0A8}" srcOrd="0" destOrd="0" presId="urn:microsoft.com/office/officeart/2005/8/layout/process2"/>
    <dgm:cxn modelId="{1B79CDA4-675D-429F-B94B-6BE2688F3D6B}" srcId="{8E8DC5A0-9675-4D54-B263-A6297BD327B8}" destId="{1CB11880-ECC1-40A5-9712-F694FB38F60E}" srcOrd="3" destOrd="0" parTransId="{9DBFD3F8-4E0A-4FB3-ADA8-F6F2E70E3E97}" sibTransId="{FFBC0546-6100-486D-A8C4-E3FFB1D80BAE}"/>
    <dgm:cxn modelId="{AA133AC5-DE67-4EB8-96E5-4894E7C1F21B}" type="presOf" srcId="{13C2A04A-BD9D-4160-9487-65C74EEACA3B}" destId="{3B13B213-1931-4701-AD60-5193DFD91976}" srcOrd="0" destOrd="0" presId="urn:microsoft.com/office/officeart/2005/8/layout/process2"/>
    <dgm:cxn modelId="{3C0A567D-8940-4488-BDF4-58929E163987}" srcId="{8E8DC5A0-9675-4D54-B263-A6297BD327B8}" destId="{168DF58E-3512-4C96-BB39-21E1B5088C45}" srcOrd="0" destOrd="0" parTransId="{DBD1F565-36AA-419E-9D12-C5DFDCD81023}" sibTransId="{719AB743-AFF2-4789-9A03-3D2AC2601DA1}"/>
    <dgm:cxn modelId="{99857BD0-3D5B-4D3C-BBA7-01D20C185957}" type="presOf" srcId="{5574CD3C-C07D-4DFD-8ADA-B454F63428DF}" destId="{E94812DA-2CCF-41FE-AFCE-31AB765C2206}" srcOrd="1" destOrd="0" presId="urn:microsoft.com/office/officeart/2005/8/layout/process2"/>
    <dgm:cxn modelId="{D5A6E0B7-ED7F-4C57-AA7D-6CE61B499536}" type="presOf" srcId="{18C9B6B9-16B4-45D3-B855-8E08846E33F7}" destId="{B8C19A80-A060-4A79-B86C-AF61A745180F}" srcOrd="0" destOrd="0" presId="urn:microsoft.com/office/officeart/2005/8/layout/process2"/>
    <dgm:cxn modelId="{247F3643-EDB5-45FA-857E-73D3402A8D8D}" srcId="{8E8DC5A0-9675-4D54-B263-A6297BD327B8}" destId="{30E993BF-6D0D-4CF8-962D-986AF049653C}" srcOrd="1" destOrd="0" parTransId="{3578C6B9-409C-47E1-A70D-A249704017C4}" sibTransId="{A1D35684-7EA3-481F-A878-E31774FCF97A}"/>
    <dgm:cxn modelId="{0AAE87CC-3AB4-4A5B-A96E-48040B5743E9}" srcId="{8E8DC5A0-9675-4D54-B263-A6297BD327B8}" destId="{13C2A04A-BD9D-4160-9487-65C74EEACA3B}" srcOrd="4" destOrd="0" parTransId="{0780FF4B-B165-4E16-AFF2-1CC2D148FC9A}" sibTransId="{F578CAF3-1843-497B-BFA3-097BC3E1BF34}"/>
    <dgm:cxn modelId="{A932BEF7-8E0F-4CCA-A6E4-5D0C6BFAA4CF}" type="presOf" srcId="{FFBC0546-6100-486D-A8C4-E3FFB1D80BAE}" destId="{869DEC8F-B35A-4A32-9DCA-DCDC87033C0D}" srcOrd="1" destOrd="0" presId="urn:microsoft.com/office/officeart/2005/8/layout/process2"/>
    <dgm:cxn modelId="{BB919A9D-8700-4F7F-83C7-E64D10A262AD}" type="presOf" srcId="{A1D35684-7EA3-481F-A878-E31774FCF97A}" destId="{5132ADC8-9DB3-4FA1-8396-E8BE9E83AED7}" srcOrd="1" destOrd="0" presId="urn:microsoft.com/office/officeart/2005/8/layout/process2"/>
    <dgm:cxn modelId="{B7465D83-9F78-4263-95AC-EE58FB368D0A}" type="presOf" srcId="{18C9B6B9-16B4-45D3-B855-8E08846E33F7}" destId="{C44CA716-9F1A-4B36-A898-13AC8D170482}" srcOrd="1" destOrd="0" presId="urn:microsoft.com/office/officeart/2005/8/layout/process2"/>
    <dgm:cxn modelId="{956F2C02-65B9-406E-A9FC-0EAB470D77A0}" type="presOf" srcId="{5574CD3C-C07D-4DFD-8ADA-B454F63428DF}" destId="{5FB9612D-6201-4269-B39D-EBF31BE94E6E}" srcOrd="0" destOrd="0" presId="urn:microsoft.com/office/officeart/2005/8/layout/process2"/>
    <dgm:cxn modelId="{2A99D259-BB31-46A7-9CCD-EDD4F8BC7B50}" type="presOf" srcId="{719AB743-AFF2-4789-9A03-3D2AC2601DA1}" destId="{CBC7D871-AE50-4E07-9105-2A5B49319FDE}" srcOrd="1" destOrd="0" presId="urn:microsoft.com/office/officeart/2005/8/layout/process2"/>
    <dgm:cxn modelId="{E35529B9-E481-419D-8E46-63FB042A7BAE}" type="presOf" srcId="{168DF58E-3512-4C96-BB39-21E1B5088C45}" destId="{EC9AC874-1BD0-4663-86F9-4BC8A73DE084}" srcOrd="0" destOrd="0" presId="urn:microsoft.com/office/officeart/2005/8/layout/process2"/>
    <dgm:cxn modelId="{4F096994-AF89-46CD-82D9-AFCC7CAD9B74}" type="presOf" srcId="{875B4E2A-9A30-424C-A9B5-1F79B43E75E0}" destId="{3F5A3420-EBC5-4729-BC3F-D8B0D6B1167B}" srcOrd="1" destOrd="0" presId="urn:microsoft.com/office/officeart/2005/8/layout/process2"/>
    <dgm:cxn modelId="{0B03878B-3346-4FD8-9B1B-9B76A3F2AC90}" type="presOf" srcId="{51C0606B-B8FC-4E22-BD1B-37FA0429BA0C}" destId="{A566BC4D-EF4F-4965-8C51-DDDE1C73F9F4}" srcOrd="0" destOrd="0" presId="urn:microsoft.com/office/officeart/2005/8/layout/process2"/>
    <dgm:cxn modelId="{8D2A39FE-4FDF-49DD-B756-C88F2F3FCADD}" type="presParOf" srcId="{4B9B91EF-0847-4E3A-BF2F-A3F6E3F08C4A}" destId="{EC9AC874-1BD0-4663-86F9-4BC8A73DE084}" srcOrd="0" destOrd="0" presId="urn:microsoft.com/office/officeart/2005/8/layout/process2"/>
    <dgm:cxn modelId="{5EBF2709-07AC-4F8C-93D7-DFA74FF0169E}" type="presParOf" srcId="{4B9B91EF-0847-4E3A-BF2F-A3F6E3F08C4A}" destId="{7DE835A4-2739-4994-B8ED-3F721FD60A3D}" srcOrd="1" destOrd="0" presId="urn:microsoft.com/office/officeart/2005/8/layout/process2"/>
    <dgm:cxn modelId="{39AA3BFB-5DAD-4F42-9CB1-3C2DB74088F9}" type="presParOf" srcId="{7DE835A4-2739-4994-B8ED-3F721FD60A3D}" destId="{CBC7D871-AE50-4E07-9105-2A5B49319FDE}" srcOrd="0" destOrd="0" presId="urn:microsoft.com/office/officeart/2005/8/layout/process2"/>
    <dgm:cxn modelId="{F064B6B7-42F9-4FEF-94DC-61596D083E1F}" type="presParOf" srcId="{4B9B91EF-0847-4E3A-BF2F-A3F6E3F08C4A}" destId="{CC94B5D5-BC62-40E5-A5FA-C179DDED8F55}" srcOrd="2" destOrd="0" presId="urn:microsoft.com/office/officeart/2005/8/layout/process2"/>
    <dgm:cxn modelId="{773ACDCD-A429-4753-9F3A-DCF99BD47992}" type="presParOf" srcId="{4B9B91EF-0847-4E3A-BF2F-A3F6E3F08C4A}" destId="{F93F3CE2-86D2-48E7-BA13-E63732563637}" srcOrd="3" destOrd="0" presId="urn:microsoft.com/office/officeart/2005/8/layout/process2"/>
    <dgm:cxn modelId="{90784BC6-EDE4-4B50-BC25-DE8D78683981}" type="presParOf" srcId="{F93F3CE2-86D2-48E7-BA13-E63732563637}" destId="{5132ADC8-9DB3-4FA1-8396-E8BE9E83AED7}" srcOrd="0" destOrd="0" presId="urn:microsoft.com/office/officeart/2005/8/layout/process2"/>
    <dgm:cxn modelId="{CE963122-B994-4D8B-BFC1-C317DD2C06CE}" type="presParOf" srcId="{4B9B91EF-0847-4E3A-BF2F-A3F6E3F08C4A}" destId="{EEAEB381-8E11-4981-881A-63DB81AFED00}" srcOrd="4" destOrd="0" presId="urn:microsoft.com/office/officeart/2005/8/layout/process2"/>
    <dgm:cxn modelId="{65637277-F0C8-4D42-87FB-1072CECB70F9}" type="presParOf" srcId="{4B9B91EF-0847-4E3A-BF2F-A3F6E3F08C4A}" destId="{D53E6436-0898-4886-91B8-AB2735D7B61B}" srcOrd="5" destOrd="0" presId="urn:microsoft.com/office/officeart/2005/8/layout/process2"/>
    <dgm:cxn modelId="{D1A75DFA-CF92-4489-AFA3-B7F6671DE301}" type="presParOf" srcId="{D53E6436-0898-4886-91B8-AB2735D7B61B}" destId="{3F5A3420-EBC5-4729-BC3F-D8B0D6B1167B}" srcOrd="0" destOrd="0" presId="urn:microsoft.com/office/officeart/2005/8/layout/process2"/>
    <dgm:cxn modelId="{0D1F21E3-3FC8-41DA-B125-A28FACD7D6CC}" type="presParOf" srcId="{4B9B91EF-0847-4E3A-BF2F-A3F6E3F08C4A}" destId="{C30FD1D3-DDCD-4283-91F4-43B4DFDA70DE}" srcOrd="6" destOrd="0" presId="urn:microsoft.com/office/officeart/2005/8/layout/process2"/>
    <dgm:cxn modelId="{2D6215BE-295D-46B2-9441-310F4701C916}" type="presParOf" srcId="{4B9B91EF-0847-4E3A-BF2F-A3F6E3F08C4A}" destId="{894F25ED-34CA-4C18-AA0B-0D1B0F7C318E}" srcOrd="7" destOrd="0" presId="urn:microsoft.com/office/officeart/2005/8/layout/process2"/>
    <dgm:cxn modelId="{C1074ADF-D6B3-4B57-84AB-CB7FE858351C}" type="presParOf" srcId="{894F25ED-34CA-4C18-AA0B-0D1B0F7C318E}" destId="{869DEC8F-B35A-4A32-9DCA-DCDC87033C0D}" srcOrd="0" destOrd="0" presId="urn:microsoft.com/office/officeart/2005/8/layout/process2"/>
    <dgm:cxn modelId="{5ADAA87B-D012-4224-8518-ECAAC2281CD0}" type="presParOf" srcId="{4B9B91EF-0847-4E3A-BF2F-A3F6E3F08C4A}" destId="{3B13B213-1931-4701-AD60-5193DFD91976}" srcOrd="8" destOrd="0" presId="urn:microsoft.com/office/officeart/2005/8/layout/process2"/>
    <dgm:cxn modelId="{E1ACCA35-9476-458D-B3D4-F99BBEE3DC1F}" type="presParOf" srcId="{4B9B91EF-0847-4E3A-BF2F-A3F6E3F08C4A}" destId="{639431C0-8C37-4EEF-898D-D52D549BD0A8}" srcOrd="9" destOrd="0" presId="urn:microsoft.com/office/officeart/2005/8/layout/process2"/>
    <dgm:cxn modelId="{6D0E0CE0-A5A0-4009-B94B-58FBC4493307}" type="presParOf" srcId="{639431C0-8C37-4EEF-898D-D52D549BD0A8}" destId="{1D4263A9-3239-4EA9-81C2-C6209EC49E46}" srcOrd="0" destOrd="0" presId="urn:microsoft.com/office/officeart/2005/8/layout/process2"/>
    <dgm:cxn modelId="{21A1953F-EE41-4266-97F8-B51056747FE0}" type="presParOf" srcId="{4B9B91EF-0847-4E3A-BF2F-A3F6E3F08C4A}" destId="{A566BC4D-EF4F-4965-8C51-DDDE1C73F9F4}" srcOrd="10" destOrd="0" presId="urn:microsoft.com/office/officeart/2005/8/layout/process2"/>
    <dgm:cxn modelId="{66B36671-1513-40F2-A7C1-9CA8C8ACA353}" type="presParOf" srcId="{4B9B91EF-0847-4E3A-BF2F-A3F6E3F08C4A}" destId="{DDFB4CF4-899D-48A3-87E6-06AEACBFEB34}" srcOrd="11" destOrd="0" presId="urn:microsoft.com/office/officeart/2005/8/layout/process2"/>
    <dgm:cxn modelId="{17653B1F-8343-41FF-ABBE-EFDBF89D293D}" type="presParOf" srcId="{DDFB4CF4-899D-48A3-87E6-06AEACBFEB34}" destId="{7070B1B1-68D6-4F7A-9F88-46231170FA42}" srcOrd="0" destOrd="0" presId="urn:microsoft.com/office/officeart/2005/8/layout/process2"/>
    <dgm:cxn modelId="{33936E2E-A002-4C6D-BE2D-AAF992E9E3D8}" type="presParOf" srcId="{4B9B91EF-0847-4E3A-BF2F-A3F6E3F08C4A}" destId="{1013572B-A0C2-4C60-A803-4D51A70D40A3}" srcOrd="12" destOrd="0" presId="urn:microsoft.com/office/officeart/2005/8/layout/process2"/>
    <dgm:cxn modelId="{4AAB2C90-2B1B-4802-9E07-2CD98179E4A7}" type="presParOf" srcId="{4B9B91EF-0847-4E3A-BF2F-A3F6E3F08C4A}" destId="{5FB9612D-6201-4269-B39D-EBF31BE94E6E}" srcOrd="13" destOrd="0" presId="urn:microsoft.com/office/officeart/2005/8/layout/process2"/>
    <dgm:cxn modelId="{9D2B187A-829F-44A7-AC96-902BFC7F12CB}" type="presParOf" srcId="{5FB9612D-6201-4269-B39D-EBF31BE94E6E}" destId="{E94812DA-2CCF-41FE-AFCE-31AB765C2206}" srcOrd="0" destOrd="0" presId="urn:microsoft.com/office/officeart/2005/8/layout/process2"/>
    <dgm:cxn modelId="{ED676AAA-8338-4C6F-8CA1-12745817FCF4}" type="presParOf" srcId="{4B9B91EF-0847-4E3A-BF2F-A3F6E3F08C4A}" destId="{66F352B6-54A8-4309-90E3-4A06E972ACA1}" srcOrd="14" destOrd="0" presId="urn:microsoft.com/office/officeart/2005/8/layout/process2"/>
    <dgm:cxn modelId="{23F6BAC1-F27B-4486-ACD2-9174513588A1}" type="presParOf" srcId="{4B9B91EF-0847-4E3A-BF2F-A3F6E3F08C4A}" destId="{B8C19A80-A060-4A79-B86C-AF61A745180F}" srcOrd="15" destOrd="0" presId="urn:microsoft.com/office/officeart/2005/8/layout/process2"/>
    <dgm:cxn modelId="{97FB7D92-D2E0-4133-9C74-053DA91569F8}" type="presParOf" srcId="{B8C19A80-A060-4A79-B86C-AF61A745180F}" destId="{C44CA716-9F1A-4B36-A898-13AC8D170482}" srcOrd="0" destOrd="0" presId="urn:microsoft.com/office/officeart/2005/8/layout/process2"/>
    <dgm:cxn modelId="{E1D15788-F06F-4EBD-A9A9-FE13AE5539E5}" type="presParOf" srcId="{4B9B91EF-0847-4E3A-BF2F-A3F6E3F08C4A}" destId="{3AB0F346-BED5-436C-A10A-6AB50D669E38}" srcOrd="16" destOrd="0" presId="urn:microsoft.com/office/officeart/2005/8/layout/process2"/>
  </dgm:cxnLst>
  <dgm:bg/>
  <dgm:whole>
    <a:ln w="9525">
      <a:noFill/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9AC874-1BD0-4663-86F9-4BC8A73DE084}">
      <dsp:nvSpPr>
        <dsp:cNvPr id="0" name=""/>
        <dsp:cNvSpPr/>
      </dsp:nvSpPr>
      <dsp:spPr>
        <a:xfrm>
          <a:off x="130456" y="0"/>
          <a:ext cx="5787759" cy="5210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1440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Angsana New" pitchFamily="18" charset="-34"/>
              <a:cs typeface="+mn-cs"/>
            </a:rPr>
            <a:t>รวบรวมและวิเคราะห์ข้อมูลพื้นที่เสี่ยงต่อการชะล้างพังทลายและดินถล่ม </a:t>
          </a:r>
          <a:r>
            <a:rPr lang="en-US" sz="2000" kern="1200" dirty="0">
              <a:latin typeface="Angsana New" pitchFamily="18" charset="-34"/>
              <a:cs typeface="+mn-cs"/>
            </a:rPr>
            <a:t>1:25,000</a:t>
          </a:r>
          <a:endParaRPr lang="th-TH" sz="2000" kern="1200" dirty="0">
            <a:latin typeface="Angsana New" pitchFamily="18" charset="-34"/>
            <a:cs typeface="+mn-cs"/>
          </a:endParaRPr>
        </a:p>
      </dsp:txBody>
      <dsp:txXfrm>
        <a:off x="130456" y="0"/>
        <a:ext cx="5787759" cy="521079"/>
      </dsp:txXfrm>
    </dsp:sp>
    <dsp:sp modelId="{7DE835A4-2739-4994-B8ED-3F721FD60A3D}">
      <dsp:nvSpPr>
        <dsp:cNvPr id="0" name=""/>
        <dsp:cNvSpPr/>
      </dsp:nvSpPr>
      <dsp:spPr>
        <a:xfrm rot="5400000">
          <a:off x="2937945" y="534320"/>
          <a:ext cx="172780" cy="20389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800" kern="1200">
            <a:latin typeface="Angsana New" pitchFamily="18" charset="-34"/>
            <a:cs typeface="+mn-cs"/>
          </a:endParaRPr>
        </a:p>
      </dsp:txBody>
      <dsp:txXfrm rot="5400000">
        <a:off x="2937945" y="534320"/>
        <a:ext cx="172780" cy="203892"/>
      </dsp:txXfrm>
    </dsp:sp>
    <dsp:sp modelId="{CC94B5D5-BC62-40E5-A5FA-C179DDED8F55}">
      <dsp:nvSpPr>
        <dsp:cNvPr id="0" name=""/>
        <dsp:cNvSpPr/>
      </dsp:nvSpPr>
      <dsp:spPr>
        <a:xfrm>
          <a:off x="1585121" y="751453"/>
          <a:ext cx="2878429" cy="4194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1080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2000" kern="1200" dirty="0" smtClean="0">
              <a:solidFill>
                <a:srgbClr val="0000FF"/>
              </a:solidFill>
              <a:latin typeface="Angsana New" pitchFamily="18" charset="-34"/>
              <a:cs typeface="+mn-cs"/>
            </a:rPr>
            <a:t>    กำหนด</a:t>
          </a:r>
          <a:r>
            <a:rPr lang="th-TH" sz="2000" kern="1200" dirty="0">
              <a:solidFill>
                <a:srgbClr val="0000FF"/>
              </a:solidFill>
              <a:latin typeface="Angsana New" pitchFamily="18" charset="-34"/>
              <a:cs typeface="+mn-cs"/>
            </a:rPr>
            <a:t>พื้นที่สำรวจเขต</a:t>
          </a:r>
          <a:r>
            <a:rPr lang="th-TH" sz="2000" kern="1200" dirty="0" smtClean="0">
              <a:solidFill>
                <a:srgbClr val="0000FF"/>
              </a:solidFill>
              <a:latin typeface="Angsana New" pitchFamily="18" charset="-34"/>
              <a:cs typeface="+mn-cs"/>
            </a:rPr>
            <a:t>ที่ดิน </a:t>
          </a:r>
          <a:r>
            <a:rPr lang="en-US" sz="2000" kern="1200" dirty="0" smtClean="0">
              <a:solidFill>
                <a:srgbClr val="0000FF"/>
              </a:solidFill>
              <a:latin typeface="Angsana New" pitchFamily="18" charset="-34"/>
              <a:cs typeface="+mn-cs"/>
            </a:rPr>
            <a:t>  </a:t>
          </a:r>
          <a:r>
            <a:rPr lang="en-US" sz="2000" kern="1200" dirty="0" smtClean="0">
              <a:solidFill>
                <a:srgbClr val="0000FF"/>
              </a:solidFill>
              <a:latin typeface="Angsana New" pitchFamily="18" charset="-34"/>
              <a:cs typeface="+mn-cs"/>
            </a:rPr>
            <a:t>(</a:t>
          </a:r>
          <a:r>
            <a:rPr lang="th-TH" sz="2000" kern="1200" dirty="0" smtClean="0">
              <a:solidFill>
                <a:srgbClr val="0000FF"/>
              </a:solidFill>
              <a:latin typeface="Angsana New" pitchFamily="18" charset="-34"/>
              <a:cs typeface="+mn-cs"/>
            </a:rPr>
            <a:t>ม.</a:t>
          </a:r>
          <a:r>
            <a:rPr lang="en-US" sz="2000" kern="1200" dirty="0" smtClean="0">
              <a:solidFill>
                <a:srgbClr val="0000FF"/>
              </a:solidFill>
              <a:latin typeface="Angsana New" pitchFamily="18" charset="-34"/>
              <a:cs typeface="+mn-cs"/>
            </a:rPr>
            <a:t>17)</a:t>
          </a:r>
          <a:endParaRPr lang="th-TH" sz="2000" kern="1200" dirty="0">
            <a:solidFill>
              <a:srgbClr val="0000FF"/>
            </a:solidFill>
            <a:latin typeface="Angsana New" pitchFamily="18" charset="-34"/>
            <a:cs typeface="+mn-cs"/>
          </a:endParaRPr>
        </a:p>
      </dsp:txBody>
      <dsp:txXfrm>
        <a:off x="1585121" y="751453"/>
        <a:ext cx="2878429" cy="419414"/>
      </dsp:txXfrm>
    </dsp:sp>
    <dsp:sp modelId="{F93F3CE2-86D2-48E7-BA13-E63732563637}">
      <dsp:nvSpPr>
        <dsp:cNvPr id="0" name=""/>
        <dsp:cNvSpPr/>
      </dsp:nvSpPr>
      <dsp:spPr>
        <a:xfrm rot="5400000">
          <a:off x="2939380" y="1182195"/>
          <a:ext cx="169910" cy="20389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800" kern="1200">
            <a:latin typeface="Angsana New" pitchFamily="18" charset="-34"/>
            <a:cs typeface="+mn-cs"/>
          </a:endParaRPr>
        </a:p>
      </dsp:txBody>
      <dsp:txXfrm rot="5400000">
        <a:off x="2939380" y="1182195"/>
        <a:ext cx="169910" cy="203892"/>
      </dsp:txXfrm>
    </dsp:sp>
    <dsp:sp modelId="{EEAEB381-8E11-4981-881A-63DB81AFED00}">
      <dsp:nvSpPr>
        <dsp:cNvPr id="0" name=""/>
        <dsp:cNvSpPr/>
      </dsp:nvSpPr>
      <dsp:spPr>
        <a:xfrm>
          <a:off x="1656184" y="1397415"/>
          <a:ext cx="2736303" cy="5383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144000" rIns="76200" bIns="76200" numCol="1" spcCol="1270" anchor="ctr" anchorCtr="0">
          <a:noAutofit/>
        </a:bodyPr>
        <a:lstStyle/>
        <a:p>
          <a:pPr lvl="0" algn="ctr" defTabSz="88900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th-TH" sz="2000" kern="1200" dirty="0" smtClean="0">
              <a:latin typeface="Angsana New" pitchFamily="18" charset="-34"/>
              <a:cs typeface="+mn-cs"/>
            </a:rPr>
            <a:t>   </a:t>
          </a:r>
          <a:r>
            <a:rPr lang="th-TH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สำรวจ</a:t>
          </a:r>
          <a:r>
            <a:rPr lang="th-TH" sz="2000" kern="1200" dirty="0">
              <a:solidFill>
                <a:srgbClr val="FF0000"/>
              </a:solidFill>
              <a:latin typeface="Angsana New" pitchFamily="18" charset="-34"/>
              <a:cs typeface="+mn-cs"/>
            </a:rPr>
            <a:t>ข้อมูลภาคสนาม </a:t>
          </a:r>
          <a:r>
            <a:rPr lang="th-TH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   </a:t>
          </a:r>
          <a:r>
            <a:rPr lang="en-US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  </a:t>
          </a:r>
          <a:r>
            <a:rPr lang="th-TH" sz="2000" kern="1200" dirty="0">
              <a:solidFill>
                <a:srgbClr val="FF0000"/>
              </a:solidFill>
              <a:latin typeface="Angsana New" pitchFamily="18" charset="-34"/>
              <a:cs typeface="+mn-cs"/>
            </a:rPr>
            <a:t/>
          </a:r>
          <a:br>
            <a:rPr lang="th-TH" sz="2000" kern="1200" dirty="0">
              <a:solidFill>
                <a:srgbClr val="FF0000"/>
              </a:solidFill>
              <a:latin typeface="Angsana New" pitchFamily="18" charset="-34"/>
              <a:cs typeface="+mn-cs"/>
            </a:rPr>
          </a:br>
          <a:r>
            <a:rPr lang="th-TH" sz="2000" kern="1200" dirty="0">
              <a:solidFill>
                <a:srgbClr val="FF0000"/>
              </a:solidFill>
              <a:latin typeface="Angsana New" pitchFamily="18" charset="-34"/>
              <a:cs typeface="+mn-cs"/>
            </a:rPr>
            <a:t>(ด้านกายภาพ เศรษฐกิจและสังคม)</a:t>
          </a:r>
        </a:p>
      </dsp:txBody>
      <dsp:txXfrm>
        <a:off x="1656184" y="1397415"/>
        <a:ext cx="2736303" cy="538374"/>
      </dsp:txXfrm>
    </dsp:sp>
    <dsp:sp modelId="{D53E6436-0898-4886-91B8-AB2735D7B61B}">
      <dsp:nvSpPr>
        <dsp:cNvPr id="0" name=""/>
        <dsp:cNvSpPr/>
      </dsp:nvSpPr>
      <dsp:spPr>
        <a:xfrm rot="5400000">
          <a:off x="2939380" y="1947117"/>
          <a:ext cx="169910" cy="20389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800" kern="1200">
            <a:latin typeface="Angsana New" pitchFamily="18" charset="-34"/>
            <a:cs typeface="+mn-cs"/>
          </a:endParaRPr>
        </a:p>
      </dsp:txBody>
      <dsp:txXfrm rot="5400000">
        <a:off x="2939380" y="1947117"/>
        <a:ext cx="169910" cy="203892"/>
      </dsp:txXfrm>
    </dsp:sp>
    <dsp:sp modelId="{C30FD1D3-DDCD-4283-91F4-43B4DFDA70DE}">
      <dsp:nvSpPr>
        <dsp:cNvPr id="0" name=""/>
        <dsp:cNvSpPr/>
      </dsp:nvSpPr>
      <dsp:spPr>
        <a:xfrm>
          <a:off x="1246923" y="2162336"/>
          <a:ext cx="3554825" cy="4383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1080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solidFill>
                <a:srgbClr val="FF0000"/>
              </a:solidFill>
              <a:latin typeface="Angsana New" pitchFamily="18" charset="-34"/>
              <a:cs typeface="+mn-cs"/>
            </a:rPr>
            <a:t>กำหนดพื้นที่ประกาศเขตอนุรักษ์ดินและ</a:t>
          </a:r>
          <a:r>
            <a:rPr lang="th-TH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น้ำ </a:t>
          </a:r>
          <a:r>
            <a:rPr lang="en-US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(</a:t>
          </a:r>
          <a:r>
            <a:rPr lang="th-TH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ม.</a:t>
          </a:r>
          <a:r>
            <a:rPr lang="en-US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17)</a:t>
          </a:r>
          <a:endParaRPr lang="th-TH" sz="2000" kern="1200" dirty="0">
            <a:solidFill>
              <a:srgbClr val="FF0000"/>
            </a:solidFill>
            <a:latin typeface="Angsana New" pitchFamily="18" charset="-34"/>
            <a:cs typeface="+mn-cs"/>
          </a:endParaRPr>
        </a:p>
      </dsp:txBody>
      <dsp:txXfrm>
        <a:off x="1246923" y="2162336"/>
        <a:ext cx="3554825" cy="438358"/>
      </dsp:txXfrm>
    </dsp:sp>
    <dsp:sp modelId="{894F25ED-34CA-4C18-AA0B-0D1B0F7C318E}">
      <dsp:nvSpPr>
        <dsp:cNvPr id="0" name=""/>
        <dsp:cNvSpPr/>
      </dsp:nvSpPr>
      <dsp:spPr>
        <a:xfrm rot="5400000">
          <a:off x="2939380" y="2612022"/>
          <a:ext cx="169910" cy="20389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800" kern="1200">
            <a:latin typeface="Angsana New" pitchFamily="18" charset="-34"/>
            <a:cs typeface="+mn-cs"/>
          </a:endParaRPr>
        </a:p>
      </dsp:txBody>
      <dsp:txXfrm rot="5400000">
        <a:off x="2939380" y="2612022"/>
        <a:ext cx="169910" cy="203892"/>
      </dsp:txXfrm>
    </dsp:sp>
    <dsp:sp modelId="{3B13B213-1931-4701-AD60-5193DFD91976}">
      <dsp:nvSpPr>
        <dsp:cNvPr id="0" name=""/>
        <dsp:cNvSpPr/>
      </dsp:nvSpPr>
      <dsp:spPr>
        <a:xfrm>
          <a:off x="1440158" y="2827241"/>
          <a:ext cx="3168354" cy="3762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1080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latin typeface="Angsana New" pitchFamily="18" charset="-34"/>
              <a:cs typeface="+mn-cs"/>
            </a:rPr>
            <a:t> </a:t>
          </a:r>
          <a:r>
            <a:rPr lang="th-TH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สำรวจ</a:t>
          </a:r>
          <a:r>
            <a:rPr lang="th-TH" sz="2000" kern="1200" dirty="0">
              <a:solidFill>
                <a:srgbClr val="FF0000"/>
              </a:solidFill>
              <a:latin typeface="Angsana New" pitchFamily="18" charset="-34"/>
              <a:cs typeface="+mn-cs"/>
            </a:rPr>
            <a:t>และทำแผนที่ระดับละเอียด </a:t>
          </a:r>
          <a:r>
            <a:rPr lang="en-US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1:4,000    </a:t>
          </a:r>
          <a:r>
            <a:rPr lang="en-US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 </a:t>
          </a:r>
          <a:r>
            <a:rPr lang="th-TH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 </a:t>
          </a:r>
          <a:endParaRPr lang="th-TH" sz="2000" kern="1200" dirty="0">
            <a:solidFill>
              <a:srgbClr val="FF0000"/>
            </a:solidFill>
            <a:latin typeface="Angsana New" pitchFamily="18" charset="-34"/>
            <a:cs typeface="+mn-cs"/>
          </a:endParaRPr>
        </a:p>
      </dsp:txBody>
      <dsp:txXfrm>
        <a:off x="1440158" y="2827241"/>
        <a:ext cx="3168354" cy="376212"/>
      </dsp:txXfrm>
    </dsp:sp>
    <dsp:sp modelId="{639431C0-8C37-4EEF-898D-D52D549BD0A8}">
      <dsp:nvSpPr>
        <dsp:cNvPr id="0" name=""/>
        <dsp:cNvSpPr/>
      </dsp:nvSpPr>
      <dsp:spPr>
        <a:xfrm rot="5400000">
          <a:off x="2939380" y="3214781"/>
          <a:ext cx="169910" cy="20389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800" kern="1200">
            <a:latin typeface="Angsana New" pitchFamily="18" charset="-34"/>
            <a:cs typeface="+mn-cs"/>
          </a:endParaRPr>
        </a:p>
      </dsp:txBody>
      <dsp:txXfrm rot="5400000">
        <a:off x="2939380" y="3214781"/>
        <a:ext cx="169910" cy="203892"/>
      </dsp:txXfrm>
    </dsp:sp>
    <dsp:sp modelId="{A566BC4D-EF4F-4965-8C51-DDDE1C73F9F4}">
      <dsp:nvSpPr>
        <dsp:cNvPr id="0" name=""/>
        <dsp:cNvSpPr/>
      </dsp:nvSpPr>
      <dsp:spPr>
        <a:xfrm>
          <a:off x="936101" y="3430000"/>
          <a:ext cx="4176469" cy="4229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1080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solidFill>
                <a:srgbClr val="FF0000"/>
              </a:solidFill>
              <a:latin typeface="Angsana New" pitchFamily="18" charset="-34"/>
              <a:cs typeface="+mn-cs"/>
            </a:rPr>
            <a:t>วางแผนการใช้ที่ดินพร้อมออกแบบระบบอนุรักษ์ดินและ</a:t>
          </a:r>
          <a:r>
            <a:rPr lang="th-TH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น้ำ </a:t>
          </a:r>
          <a:endParaRPr lang="th-TH" sz="2000" kern="1200" dirty="0">
            <a:solidFill>
              <a:srgbClr val="FF0000"/>
            </a:solidFill>
            <a:latin typeface="Angsana New" pitchFamily="18" charset="-34"/>
            <a:cs typeface="+mn-cs"/>
          </a:endParaRPr>
        </a:p>
      </dsp:txBody>
      <dsp:txXfrm>
        <a:off x="936101" y="3430000"/>
        <a:ext cx="4176469" cy="422994"/>
      </dsp:txXfrm>
    </dsp:sp>
    <dsp:sp modelId="{DDFB4CF4-899D-48A3-87E6-06AEACBFEB34}">
      <dsp:nvSpPr>
        <dsp:cNvPr id="0" name=""/>
        <dsp:cNvSpPr/>
      </dsp:nvSpPr>
      <dsp:spPr>
        <a:xfrm rot="5400000">
          <a:off x="2939380" y="3864322"/>
          <a:ext cx="169910" cy="20389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800" kern="1200">
            <a:latin typeface="Angsana New" pitchFamily="18" charset="-34"/>
            <a:cs typeface="+mn-cs"/>
          </a:endParaRPr>
        </a:p>
      </dsp:txBody>
      <dsp:txXfrm rot="5400000">
        <a:off x="2939380" y="3864322"/>
        <a:ext cx="169910" cy="203892"/>
      </dsp:txXfrm>
    </dsp:sp>
    <dsp:sp modelId="{1013572B-A0C2-4C60-A803-4D51A70D40A3}">
      <dsp:nvSpPr>
        <dsp:cNvPr id="0" name=""/>
        <dsp:cNvSpPr/>
      </dsp:nvSpPr>
      <dsp:spPr>
        <a:xfrm>
          <a:off x="720075" y="4079541"/>
          <a:ext cx="4608521" cy="4960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solidFill>
                <a:srgbClr val="FF0000"/>
              </a:solidFill>
              <a:latin typeface="Angsana New" pitchFamily="18" charset="-34"/>
              <a:cs typeface="+mn-cs"/>
            </a:rPr>
            <a:t>จัดประชุม ชี้แจง/รับฟังความคิดเห็นของเจ้าหน้าที่ของ</a:t>
          </a:r>
          <a:r>
            <a:rPr lang="th-TH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รัฐ  </a:t>
          </a:r>
          <a:r>
            <a:rPr lang="en-US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(</a:t>
          </a:r>
          <a:r>
            <a:rPr lang="th-TH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ม.</a:t>
          </a:r>
          <a:r>
            <a:rPr lang="en-US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15)</a:t>
          </a:r>
          <a:endParaRPr lang="th-TH" sz="2000" kern="1200" dirty="0">
            <a:solidFill>
              <a:srgbClr val="FF0000"/>
            </a:solidFill>
            <a:latin typeface="Angsana New" pitchFamily="18" charset="-34"/>
            <a:cs typeface="+mn-cs"/>
          </a:endParaRPr>
        </a:p>
      </dsp:txBody>
      <dsp:txXfrm>
        <a:off x="720075" y="4079541"/>
        <a:ext cx="4608521" cy="496023"/>
      </dsp:txXfrm>
    </dsp:sp>
    <dsp:sp modelId="{5FB9612D-6201-4269-B39D-EBF31BE94E6E}">
      <dsp:nvSpPr>
        <dsp:cNvPr id="0" name=""/>
        <dsp:cNvSpPr/>
      </dsp:nvSpPr>
      <dsp:spPr>
        <a:xfrm rot="5400000">
          <a:off x="2939380" y="4586893"/>
          <a:ext cx="169910" cy="20389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800" kern="1200">
            <a:latin typeface="Angsana New" pitchFamily="18" charset="-34"/>
            <a:cs typeface="+mn-cs"/>
          </a:endParaRPr>
        </a:p>
      </dsp:txBody>
      <dsp:txXfrm rot="5400000">
        <a:off x="2939380" y="4586893"/>
        <a:ext cx="169910" cy="203892"/>
      </dsp:txXfrm>
    </dsp:sp>
    <dsp:sp modelId="{66F352B6-54A8-4309-90E3-4A06E972ACA1}">
      <dsp:nvSpPr>
        <dsp:cNvPr id="0" name=""/>
        <dsp:cNvSpPr/>
      </dsp:nvSpPr>
      <dsp:spPr>
        <a:xfrm>
          <a:off x="504058" y="4802112"/>
          <a:ext cx="5040554" cy="3824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1080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solidFill>
                <a:srgbClr val="FF0000"/>
              </a:solidFill>
              <a:latin typeface="Angsana New" pitchFamily="18" charset="-34"/>
              <a:cs typeface="+mn-cs"/>
            </a:rPr>
            <a:t>จัดเวทีชี้แจงรับฟังความคิดเห็นของประชาชนผู้มีส่วนได้ส่วน</a:t>
          </a:r>
          <a:r>
            <a:rPr lang="th-TH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เสีย </a:t>
          </a:r>
          <a:r>
            <a:rPr lang="en-US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(</a:t>
          </a:r>
          <a:r>
            <a:rPr lang="th-TH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ม.</a:t>
          </a:r>
          <a:r>
            <a:rPr lang="en-US" sz="2000" kern="1200" dirty="0" smtClean="0">
              <a:solidFill>
                <a:srgbClr val="FF0000"/>
              </a:solidFill>
              <a:latin typeface="Angsana New" pitchFamily="18" charset="-34"/>
              <a:cs typeface="+mn-cs"/>
            </a:rPr>
            <a:t>15)</a:t>
          </a:r>
          <a:endParaRPr lang="th-TH" sz="2000" kern="1200" dirty="0">
            <a:solidFill>
              <a:srgbClr val="FF0000"/>
            </a:solidFill>
            <a:latin typeface="Angsana New" pitchFamily="18" charset="-34"/>
            <a:cs typeface="+mn-cs"/>
          </a:endParaRPr>
        </a:p>
      </dsp:txBody>
      <dsp:txXfrm>
        <a:off x="504058" y="4802112"/>
        <a:ext cx="5040554" cy="382433"/>
      </dsp:txXfrm>
    </dsp:sp>
    <dsp:sp modelId="{B8C19A80-A060-4A79-B86C-AF61A745180F}">
      <dsp:nvSpPr>
        <dsp:cNvPr id="0" name=""/>
        <dsp:cNvSpPr/>
      </dsp:nvSpPr>
      <dsp:spPr>
        <a:xfrm rot="5400000">
          <a:off x="2944479" y="5189074"/>
          <a:ext cx="159712" cy="20389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800" kern="1200">
            <a:latin typeface="Angsana New" pitchFamily="18" charset="-34"/>
            <a:cs typeface="+mn-cs"/>
          </a:endParaRPr>
        </a:p>
      </dsp:txBody>
      <dsp:txXfrm rot="5400000">
        <a:off x="2944479" y="5189074"/>
        <a:ext cx="159712" cy="203892"/>
      </dsp:txXfrm>
    </dsp:sp>
    <dsp:sp modelId="{3AB0F346-BED5-436C-A10A-6AB50D669E38}">
      <dsp:nvSpPr>
        <dsp:cNvPr id="0" name=""/>
        <dsp:cNvSpPr/>
      </dsp:nvSpPr>
      <dsp:spPr>
        <a:xfrm>
          <a:off x="1530913" y="5397495"/>
          <a:ext cx="2986845" cy="3903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1080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Angsana New" pitchFamily="18" charset="-34"/>
              <a:cs typeface="+mn-cs"/>
            </a:rPr>
            <a:t>จัดทำรายงานและสรุปผลการศึกษา</a:t>
          </a:r>
        </a:p>
      </dsp:txBody>
      <dsp:txXfrm>
        <a:off x="1530913" y="5397495"/>
        <a:ext cx="2986845" cy="390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0598E-BA70-4DD3-ACBD-39CEF8D8FF7C}" type="datetimeFigureOut">
              <a:rPr lang="th-TH" smtClean="0"/>
              <a:pPr/>
              <a:t>28/04/58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200898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9200898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A0C39-538D-4859-BE2A-12DFD8ED5289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E3DB5-3F4A-4DBF-AB8C-AE95A2DDAF6E}" type="datetimeFigureOut">
              <a:rPr lang="th-TH" smtClean="0"/>
              <a:pPr/>
              <a:t>28/04/58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8063" y="727075"/>
            <a:ext cx="4841875" cy="363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0575"/>
            <a:ext cx="5486400" cy="4359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115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115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6D1AE-5F9C-4D79-9D92-01807C6A33A2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6D1AE-5F9C-4D79-9D92-01807C6A33A2}" type="slidenum">
              <a:rPr lang="th-TH" smtClean="0"/>
              <a:pPr/>
              <a:t>6</a:t>
            </a:fld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6D1AE-5F9C-4D79-9D92-01807C6A33A2}" type="slidenum">
              <a:rPr lang="th-TH" smtClean="0"/>
              <a:pPr/>
              <a:t>13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8D52-C82A-447D-AE45-7D6DA14DADD2}" type="datetimeFigureOut">
              <a:rPr lang="th-TH" smtClean="0"/>
              <a:pPr/>
              <a:t>28/04/58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77F1-06B3-478D-8ACB-1830612DA1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8D52-C82A-447D-AE45-7D6DA14DADD2}" type="datetimeFigureOut">
              <a:rPr lang="th-TH" smtClean="0"/>
              <a:pPr/>
              <a:t>28/04/58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77F1-06B3-478D-8ACB-1830612DA1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8D52-C82A-447D-AE45-7D6DA14DADD2}" type="datetimeFigureOut">
              <a:rPr lang="th-TH" smtClean="0"/>
              <a:pPr/>
              <a:t>28/04/58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77F1-06B3-478D-8ACB-1830612DA1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8D52-C82A-447D-AE45-7D6DA14DADD2}" type="datetimeFigureOut">
              <a:rPr lang="th-TH" smtClean="0"/>
              <a:pPr/>
              <a:t>28/04/58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77F1-06B3-478D-8ACB-1830612DA1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8D52-C82A-447D-AE45-7D6DA14DADD2}" type="datetimeFigureOut">
              <a:rPr lang="th-TH" smtClean="0"/>
              <a:pPr/>
              <a:t>28/04/58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77F1-06B3-478D-8ACB-1830612DA1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8D52-C82A-447D-AE45-7D6DA14DADD2}" type="datetimeFigureOut">
              <a:rPr lang="th-TH" smtClean="0"/>
              <a:pPr/>
              <a:t>28/04/58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77F1-06B3-478D-8ACB-1830612DA1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8D52-C82A-447D-AE45-7D6DA14DADD2}" type="datetimeFigureOut">
              <a:rPr lang="th-TH" smtClean="0"/>
              <a:pPr/>
              <a:t>28/04/58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77F1-06B3-478D-8ACB-1830612DA1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8D52-C82A-447D-AE45-7D6DA14DADD2}" type="datetimeFigureOut">
              <a:rPr lang="th-TH" smtClean="0"/>
              <a:pPr/>
              <a:t>28/04/58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77F1-06B3-478D-8ACB-1830612DA1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8D52-C82A-447D-AE45-7D6DA14DADD2}" type="datetimeFigureOut">
              <a:rPr lang="th-TH" smtClean="0"/>
              <a:pPr/>
              <a:t>28/04/58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77F1-06B3-478D-8ACB-1830612DA1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8D52-C82A-447D-AE45-7D6DA14DADD2}" type="datetimeFigureOut">
              <a:rPr lang="th-TH" smtClean="0"/>
              <a:pPr/>
              <a:t>28/04/58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77F1-06B3-478D-8ACB-1830612DA1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8D52-C82A-447D-AE45-7D6DA14DADD2}" type="datetimeFigureOut">
              <a:rPr lang="th-TH" smtClean="0"/>
              <a:pPr/>
              <a:t>28/04/58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77F1-06B3-478D-8ACB-1830612DA1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68D52-C82A-447D-AE45-7D6DA14DADD2}" type="datetimeFigureOut">
              <a:rPr lang="th-TH" smtClean="0"/>
              <a:pPr/>
              <a:t>28/04/58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A77F1-06B3-478D-8ACB-1830612DA112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พรบ.jpg"/>
          <p:cNvPicPr>
            <a:picLocks noChangeAspect="1"/>
          </p:cNvPicPr>
          <p:nvPr/>
        </p:nvPicPr>
        <p:blipFill>
          <a:blip r:embed="rId2" cstate="print"/>
          <a:srcRect l="2705" t="26901" r="3580" b="24800"/>
          <a:stretch>
            <a:fillRect/>
          </a:stretch>
        </p:blipFill>
        <p:spPr>
          <a:xfrm>
            <a:off x="-4846" y="0"/>
            <a:ext cx="9157147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860240"/>
            <a:ext cx="8496944" cy="5832648"/>
          </a:xfrm>
        </p:spPr>
        <p:txBody>
          <a:bodyPr>
            <a:normAutofit fontScale="90000"/>
          </a:bodyPr>
          <a:lstStyle/>
          <a:p>
            <a:r>
              <a:rPr lang="th-TH" sz="33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การศึกษากระบวนการดำเนินงานเพื่อรองรับการประกาศเขตอนุรักษ์ดินและน้ำ</a:t>
            </a:r>
            <a:r>
              <a:rPr lang="en-US" sz="3300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/>
            </a:r>
            <a:br>
              <a:rPr lang="en-US" sz="3300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sz="33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ดำเนินงานตามบทบัญญัติมาตรา ๑๓</a:t>
            </a:r>
            <a:r>
              <a:rPr lang="en-US" sz="33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33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แห่งพระราชบัญญัติพัฒนาที่ดิน พ.ศ. ๒๕๕๑</a:t>
            </a:r>
            <a:r>
              <a:rPr lang="en-US" sz="33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32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กรณีศึกษาลุ่มน้ำน้ำย่าง</a:t>
            </a:r>
            <a:r>
              <a:rPr lang="en-US" sz="2000" b="1" dirty="0" smtClean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en-US" sz="2000" b="1" dirty="0" smtClean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en-US" sz="1600" dirty="0" smtClean="0">
                <a:solidFill>
                  <a:srgbClr val="FFFF00"/>
                </a:solidFill>
                <a:cs typeface="+mn-cs"/>
              </a:rPr>
              <a:t/>
            </a:r>
            <a:br>
              <a:rPr lang="en-US" sz="1600" dirty="0" smtClean="0">
                <a:solidFill>
                  <a:srgbClr val="FFFF00"/>
                </a:solidFill>
                <a:cs typeface="+mn-cs"/>
              </a:rPr>
            </a:br>
            <a:r>
              <a:rPr lang="en-US" sz="3100" dirty="0" smtClean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rPr>
              <a:t>Study on Implementation Process to Support the Declaration of Soil and Water Conservation District by the Applicable Land Development Act 2008: </a:t>
            </a:r>
            <a:br>
              <a:rPr lang="en-US" sz="3100" dirty="0" smtClean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en-US" sz="3100" dirty="0" smtClean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rPr>
              <a:t>A Case Study in Num-Yang </a:t>
            </a:r>
            <a:r>
              <a:rPr lang="en-US" sz="3100" dirty="0" err="1" smtClean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rPr>
              <a:t>Subwatershed</a:t>
            </a:r>
            <a:r>
              <a:rPr lang="en-US" sz="3100" dirty="0" smtClean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rPr>
              <a:t>.</a:t>
            </a:r>
            <a:r>
              <a:rPr lang="en-US" sz="2700" b="1" dirty="0" smtClean="0">
                <a:solidFill>
                  <a:srgbClr val="FFFF00"/>
                </a:solidFill>
                <a:latin typeface="Brush Script MT" pitchFamily="66" charset="0"/>
                <a:cs typeface="+mn-cs"/>
              </a:rPr>
              <a:t/>
            </a:r>
            <a:br>
              <a:rPr lang="en-US" sz="2700" b="1" dirty="0" smtClean="0">
                <a:solidFill>
                  <a:srgbClr val="FFFF00"/>
                </a:solidFill>
                <a:latin typeface="Brush Script MT" pitchFamily="66" charset="0"/>
                <a:cs typeface="+mn-cs"/>
              </a:rPr>
            </a:br>
            <a:r>
              <a:rPr lang="en-US" sz="1600" b="1" dirty="0" smtClean="0">
                <a:solidFill>
                  <a:srgbClr val="FFFF00"/>
                </a:solidFill>
                <a:latin typeface="Brush Script MT" pitchFamily="66" charset="0"/>
                <a:cs typeface="+mn-cs"/>
              </a:rPr>
              <a:t/>
            </a:r>
            <a:br>
              <a:rPr lang="en-US" sz="1600" b="1" dirty="0" smtClean="0">
                <a:solidFill>
                  <a:srgbClr val="FFFF00"/>
                </a:solidFill>
                <a:latin typeface="Brush Script MT" pitchFamily="66" charset="0"/>
                <a:cs typeface="+mn-cs"/>
              </a:rPr>
            </a:br>
            <a:r>
              <a:rPr lang="en-US" sz="1200" b="1" dirty="0" smtClean="0">
                <a:solidFill>
                  <a:srgbClr val="FFFF00"/>
                </a:solidFill>
                <a:latin typeface="Brush Script MT" pitchFamily="66" charset="0"/>
                <a:cs typeface="+mn-cs"/>
              </a:rPr>
              <a:t/>
            </a:r>
            <a:br>
              <a:rPr lang="en-US" sz="1200" b="1" dirty="0" smtClean="0">
                <a:solidFill>
                  <a:srgbClr val="FFFF00"/>
                </a:solidFill>
                <a:latin typeface="Brush Script MT" pitchFamily="66" charset="0"/>
                <a:cs typeface="+mn-cs"/>
              </a:rPr>
            </a:br>
            <a:r>
              <a:rPr lang="en-US" sz="1800" b="1" dirty="0" smtClean="0">
                <a:solidFill>
                  <a:srgbClr val="FFFF00"/>
                </a:solidFill>
                <a:latin typeface="Brush Script MT" pitchFamily="66" charset="0"/>
                <a:cs typeface="+mn-cs"/>
              </a:rPr>
              <a:t/>
            </a:r>
            <a:br>
              <a:rPr lang="en-US" sz="1800" b="1" dirty="0" smtClean="0">
                <a:solidFill>
                  <a:srgbClr val="FFFF00"/>
                </a:solidFill>
                <a:latin typeface="Brush Script MT" pitchFamily="66" charset="0"/>
                <a:cs typeface="+mn-cs"/>
              </a:rPr>
            </a:br>
            <a:r>
              <a:rPr lang="en-US" b="1" dirty="0" smtClean="0">
                <a:solidFill>
                  <a:srgbClr val="FFFF00"/>
                </a:solidFill>
                <a:latin typeface="Brush Script MT" pitchFamily="66" charset="0"/>
                <a:cs typeface="+mn-cs"/>
              </a:rPr>
              <a:t/>
            </a:r>
            <a:br>
              <a:rPr lang="en-US" b="1" dirty="0" smtClean="0">
                <a:solidFill>
                  <a:srgbClr val="FFFF00"/>
                </a:solidFill>
                <a:latin typeface="Brush Script MT" pitchFamily="66" charset="0"/>
                <a:cs typeface="+mn-cs"/>
              </a:rPr>
            </a:br>
            <a:r>
              <a:rPr lang="en-US" sz="2200" b="1" dirty="0" smtClean="0">
                <a:solidFill>
                  <a:srgbClr val="FFFF00"/>
                </a:solidFill>
                <a:cs typeface="+mn-cs"/>
              </a:rPr>
              <a:t/>
            </a:r>
            <a:br>
              <a:rPr lang="en-US" sz="2200" b="1" dirty="0" smtClean="0">
                <a:solidFill>
                  <a:srgbClr val="FFFF00"/>
                </a:solidFill>
                <a:cs typeface="+mn-cs"/>
              </a:rPr>
            </a:br>
            <a:r>
              <a:rPr lang="th-TH" sz="31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กองนโยบายและแผนการใช้ที่ดิน</a:t>
            </a:r>
            <a:r>
              <a:rPr lang="en-US" sz="31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  </a:t>
            </a:r>
            <a:r>
              <a:rPr lang="th-TH" sz="31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/>
            </a:r>
            <a:br>
              <a:rPr lang="th-TH" sz="31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sz="31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กองสำรวจดินและวิจัยทรัพยากรดิน  และสำนักงานพัฒนาที่ดินเขต ๗</a:t>
            </a:r>
            <a:r>
              <a:rPr lang="en-US" sz="31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/>
            </a:r>
            <a:br>
              <a:rPr lang="en-US" sz="31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en-US" sz="3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/>
            </a:r>
            <a:br>
              <a:rPr lang="en-US" sz="3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sz="3100" dirty="0" smtClean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rPr>
              <a:t>การประชุมวิชาการกรมพัฒนาที่ดิน ปี ๒๕๕๗ ๒๗ - ๒๙ สิงหาคม ๒๕๕๘</a:t>
            </a:r>
            <a:endParaRPr lang="th-TH" sz="3300" b="1" dirty="0">
              <a:solidFill>
                <a:srgbClr val="FFFF00"/>
              </a:solidFill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พื้นที่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ศึกษา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: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ลุ่มน้ำน้ำย่าง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122" name="Picture 2" descr="D:\โครงการจัดทำฐานข้อมูลเสี่ยงดินถล่ม พรบ 51 ปี 2557\Report\รายงาน\picture\namyang.jpg"/>
          <p:cNvPicPr>
            <a:picLocks noChangeAspect="1" noChangeArrowheads="1"/>
          </p:cNvPicPr>
          <p:nvPr/>
        </p:nvPicPr>
        <p:blipFill>
          <a:blip r:embed="rId2" cstate="print"/>
          <a:srcRect t="6280"/>
          <a:stretch>
            <a:fillRect/>
          </a:stretch>
        </p:blipFill>
        <p:spPr bwMode="auto">
          <a:xfrm>
            <a:off x="197731" y="1196752"/>
            <a:ext cx="8711777" cy="54726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สี่เหลี่ยมผืนผ้า 4"/>
          <p:cNvSpPr/>
          <p:nvPr/>
        </p:nvSpPr>
        <p:spPr>
          <a:xfrm>
            <a:off x="4139952" y="5469031"/>
            <a:ext cx="4752528" cy="1200329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4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/>
              <a:t>ครอบคลุม</a:t>
            </a:r>
            <a:r>
              <a:rPr lang="th-TH" sz="2400" dirty="0" smtClean="0"/>
              <a:t>พื้นที่ </a:t>
            </a:r>
            <a:r>
              <a:rPr lang="th-TH" sz="2400" i="1" dirty="0" smtClean="0">
                <a:latin typeface="CordiaUPC" pitchFamily="34" charset="-34"/>
                <a:cs typeface="CordiaUPC" pitchFamily="34" charset="-34"/>
              </a:rPr>
              <a:t>133,138</a:t>
            </a:r>
            <a:r>
              <a:rPr lang="th-TH" sz="2400" dirty="0" smtClean="0">
                <a:latin typeface="CordiaUPC" pitchFamily="34" charset="-34"/>
                <a:cs typeface="CordiaUPC" pitchFamily="34" charset="-34"/>
              </a:rPr>
              <a:t> ไร่ </a:t>
            </a:r>
            <a:endParaRPr lang="th-TH" sz="2400" dirty="0" smtClean="0"/>
          </a:p>
          <a:p>
            <a:r>
              <a:rPr lang="th-TH" sz="2400" dirty="0" smtClean="0"/>
              <a:t>อ.ท่า</a:t>
            </a:r>
            <a:r>
              <a:rPr lang="th-TH" sz="2400" dirty="0"/>
              <a:t>วัง</a:t>
            </a:r>
            <a:r>
              <a:rPr lang="th-TH" sz="2400" dirty="0" smtClean="0"/>
              <a:t>ผา (ต.ป่าคา จอมพระ ตาลชุม ยม และเจดีย์ชัย)</a:t>
            </a:r>
          </a:p>
          <a:p>
            <a:r>
              <a:rPr lang="th-TH" sz="2400" dirty="0" err="1" smtClean="0"/>
              <a:t>อ.ปัว</a:t>
            </a:r>
            <a:r>
              <a:rPr lang="th-TH" sz="2400" dirty="0" smtClean="0"/>
              <a:t> (ต.ศิลาเพชร </a:t>
            </a:r>
            <a:r>
              <a:rPr lang="th-TH" sz="2400" dirty="0" err="1" smtClean="0"/>
              <a:t>ปัว</a:t>
            </a:r>
            <a:r>
              <a:rPr lang="th-TH" sz="2400" dirty="0" smtClean="0"/>
              <a:t> ป่ากลาง และภูคา) จังหวัดน่าน</a:t>
            </a:r>
            <a:endParaRPr lang="th-TH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923928" y="1340768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th-TH" altLang="zh-CN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SimSun" pitchFamily="2" charset="-122"/>
                <a:cs typeface="+mj-cs"/>
              </a:rPr>
              <a:t>ลุ่มน้ำสาขาแม่น้ำน่านตอนบน </a:t>
            </a:r>
            <a:endParaRPr lang="th-TH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872" y="5117122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th-TH" altLang="zh-CN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SimSun" pitchFamily="2" charset="-122"/>
                <a:cs typeface="+mj-cs"/>
              </a:rPr>
              <a:t>ลุ่มน้ำสาขาน้ำยาว</a:t>
            </a:r>
            <a:endParaRPr lang="th-TH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8304" y="4005064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th-TH" altLang="zh-CN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SimSun" pitchFamily="2" charset="-122"/>
                <a:cs typeface="+mj-cs"/>
              </a:rPr>
              <a:t>ลุ่มน้ำสาขาน้ำว้า</a:t>
            </a:r>
            <a:endParaRPr lang="th-TH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076" y="2420888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th-TH" altLang="zh-CN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SimSun" pitchFamily="2" charset="-122"/>
                <a:cs typeface="+mj-cs"/>
              </a:rPr>
              <a:t>ลุ่มน้ำสาขาแม่น้ำน่าน ส่วนที่ 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SimSun" pitchFamily="2" charset="-122"/>
                <a:cs typeface="+mj-cs"/>
              </a:rPr>
              <a:t>2</a:t>
            </a:r>
            <a:endParaRPr lang="th-TH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2120" y="1774557"/>
            <a:ext cx="3168352" cy="646331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44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>
              <a:lnSpc>
                <a:spcPct val="75000"/>
              </a:lnSpc>
            </a:pPr>
            <a:r>
              <a:rPr lang="th-TH" sz="2400" dirty="0" smtClean="0">
                <a:latin typeface="CordiaUPC" pitchFamily="34" charset="-34"/>
                <a:cs typeface="CordiaUPC" pitchFamily="34" charset="-34"/>
              </a:rPr>
              <a:t>ปริมาณฝนเฉลี่ยรายปี  </a:t>
            </a:r>
            <a:r>
              <a:rPr lang="en-US" sz="2400" dirty="0" smtClean="0">
                <a:latin typeface="CordiaUPC" pitchFamily="34" charset="-34"/>
                <a:cs typeface="CordiaUPC" pitchFamily="34" charset="-34"/>
              </a:rPr>
              <a:t>1,430</a:t>
            </a:r>
            <a:r>
              <a:rPr lang="th-TH" sz="2400" dirty="0" smtClean="0">
                <a:latin typeface="CordiaUPC" pitchFamily="34" charset="-34"/>
                <a:cs typeface="CordiaUPC" pitchFamily="34" charset="-34"/>
              </a:rPr>
              <a:t>   </a:t>
            </a:r>
            <a:r>
              <a:rPr lang="th-TH" sz="2400" dirty="0" err="1" smtClean="0">
                <a:latin typeface="CordiaUPC" pitchFamily="34" charset="-34"/>
                <a:cs typeface="CordiaUPC" pitchFamily="34" charset="-34"/>
              </a:rPr>
              <a:t>มม</a:t>
            </a:r>
            <a:r>
              <a:rPr lang="th-TH" sz="2400" dirty="0" smtClean="0">
                <a:latin typeface="CordiaUPC" pitchFamily="34" charset="-34"/>
                <a:cs typeface="CordiaUPC" pitchFamily="34" charset="-34"/>
              </a:rPr>
              <a:t>.</a:t>
            </a:r>
          </a:p>
          <a:p>
            <a:pPr>
              <a:lnSpc>
                <a:spcPct val="75000"/>
              </a:lnSpc>
            </a:pPr>
            <a:r>
              <a:rPr lang="en-US" sz="2400" dirty="0">
                <a:latin typeface="CordiaUPC" pitchFamily="34" charset="-34"/>
                <a:cs typeface="CordiaUPC" pitchFamily="34" charset="-34"/>
              </a:rPr>
              <a:t> </a:t>
            </a:r>
            <a:r>
              <a:rPr lang="en-US" sz="2400" dirty="0" smtClean="0">
                <a:latin typeface="CordiaUPC" pitchFamily="34" charset="-34"/>
                <a:cs typeface="CordiaUPC" pitchFamily="34" charset="-34"/>
              </a:rPr>
              <a:t> - </a:t>
            </a:r>
            <a:r>
              <a:rPr lang="th-TH" sz="2400" dirty="0" smtClean="0">
                <a:latin typeface="CordiaUPC" pitchFamily="34" charset="-34"/>
                <a:cs typeface="CordiaUPC" pitchFamily="34" charset="-34"/>
              </a:rPr>
              <a:t>ปริมาณฝนสูงสุด  </a:t>
            </a:r>
            <a:r>
              <a:rPr lang="en-US" sz="2400" dirty="0" smtClean="0">
                <a:latin typeface="CordiaUPC" pitchFamily="34" charset="-34"/>
                <a:cs typeface="CordiaUPC" pitchFamily="34" charset="-34"/>
              </a:rPr>
              <a:t>305 </a:t>
            </a:r>
            <a:r>
              <a:rPr lang="th-TH" sz="2400" dirty="0" err="1" smtClean="0">
                <a:latin typeface="CordiaUPC" pitchFamily="34" charset="-34"/>
                <a:cs typeface="CordiaUPC" pitchFamily="34" charset="-34"/>
              </a:rPr>
              <a:t>มม</a:t>
            </a:r>
            <a:r>
              <a:rPr lang="th-TH" sz="2400" dirty="0" smtClean="0">
                <a:latin typeface="CordiaUPC" pitchFamily="34" charset="-34"/>
                <a:cs typeface="CordiaUPC" pitchFamily="34" charset="-34"/>
              </a:rPr>
              <a:t>.(ส.ค.)</a:t>
            </a:r>
            <a:endParaRPr lang="th-TH" sz="2400" dirty="0">
              <a:latin typeface="CordiaUPC" pitchFamily="34" charset="-34"/>
              <a:cs typeface="Cordia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การใช้ประโยชน์ที่ดินบริเวณพื้นที่ลุ่มน้ำน้ำย่าง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6" name="แผนภูมิ 5"/>
          <p:cNvGraphicFramePr/>
          <p:nvPr/>
        </p:nvGraphicFramePr>
        <p:xfrm>
          <a:off x="109184" y="1857364"/>
          <a:ext cx="5476892" cy="4246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แผนภูมิ 6"/>
          <p:cNvGraphicFramePr/>
          <p:nvPr/>
        </p:nvGraphicFramePr>
        <p:xfrm>
          <a:off x="4824060" y="1928802"/>
          <a:ext cx="4286280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8153400" cy="990600"/>
          </a:xfrm>
        </p:spPr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ลักษณะดิน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กลุ่ม 7"/>
          <p:cNvGrpSpPr/>
          <p:nvPr/>
        </p:nvGrpSpPr>
        <p:grpSpPr>
          <a:xfrm>
            <a:off x="179512" y="4134559"/>
            <a:ext cx="4176464" cy="2606809"/>
            <a:chOff x="395536" y="1556792"/>
            <a:chExt cx="4176464" cy="2606809"/>
          </a:xfrm>
        </p:grpSpPr>
        <p:sp>
          <p:nvSpPr>
            <p:cNvPr id="3" name="TextBox 2"/>
            <p:cNvSpPr txBox="1"/>
            <p:nvPr/>
          </p:nvSpPr>
          <p:spPr>
            <a:xfrm>
              <a:off x="1835696" y="1556792"/>
              <a:ext cx="2088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 smtClean="0">
                  <a:latin typeface="CordiaUPC" pitchFamily="34" charset="-34"/>
                  <a:cs typeface="+mj-cs"/>
                </a:rPr>
                <a:t>ชุดดินลี้ (</a:t>
              </a:r>
              <a:r>
                <a:rPr lang="en-US" sz="2400" b="1" dirty="0" smtClean="0">
                  <a:latin typeface="CordiaUPC" pitchFamily="34" charset="-34"/>
                  <a:cs typeface="+mj-cs"/>
                </a:rPr>
                <a:t>Li</a:t>
              </a:r>
              <a:r>
                <a:rPr lang="th-TH" sz="2400" b="1" dirty="0" smtClean="0">
                  <a:latin typeface="CordiaUPC" pitchFamily="34" charset="-34"/>
                  <a:cs typeface="+mj-cs"/>
                </a:rPr>
                <a:t>)</a:t>
              </a:r>
              <a:endParaRPr lang="th-TH" sz="2400" b="1" dirty="0">
                <a:latin typeface="CordiaUPC" pitchFamily="34" charset="-34"/>
                <a:cs typeface="+mj-cs"/>
              </a:endParaRPr>
            </a:p>
          </p:txBody>
        </p:sp>
        <p:pic>
          <p:nvPicPr>
            <p:cNvPr id="4098" name="Picture 2" descr="D:\โครงการจัดทำฐานข้อมูลเสี่ยงดินถล่ม พรบ 51 ปี 2557\report\รายงาน\picture\Li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628800"/>
              <a:ext cx="1352550" cy="231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835696" y="1916832"/>
              <a:ext cx="273630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/>
                <a:t>ดินร่วน ดินร่วนปนทรายแป้ง</a:t>
              </a:r>
            </a:p>
            <a:p>
              <a:r>
                <a:rPr lang="th-TH" sz="2000" dirty="0" smtClean="0"/>
                <a:t>ดินลึกปานกลางถึงดินตื้น</a:t>
              </a:r>
            </a:p>
            <a:p>
              <a:r>
                <a:rPr lang="th-TH" sz="2000" dirty="0" smtClean="0"/>
                <a:t>ดินเป็นกลางถึงกรดจัด</a:t>
              </a:r>
            </a:p>
            <a:p>
              <a:r>
                <a:rPr lang="th-TH" sz="2000" dirty="0" smtClean="0"/>
                <a:t>สีพื้นเป็นสีน้ำตาลเข้ม</a:t>
              </a:r>
            </a:p>
            <a:p>
              <a:r>
                <a:rPr lang="th-TH" sz="2000" dirty="0" smtClean="0"/>
                <a:t>การระบายน้ำดี</a:t>
              </a:r>
            </a:p>
            <a:p>
              <a:r>
                <a:rPr lang="th-TH" sz="2000" dirty="0" smtClean="0"/>
                <a:t>พบบริเวณลูกคลื่นลอนลาดเล็กน้อยถึงลูกคลื่นลอนชัน</a:t>
              </a:r>
            </a:p>
          </p:txBody>
        </p:sp>
      </p:grpSp>
      <p:grpSp>
        <p:nvGrpSpPr>
          <p:cNvPr id="9" name="กลุ่ม 9"/>
          <p:cNvGrpSpPr/>
          <p:nvPr/>
        </p:nvGrpSpPr>
        <p:grpSpPr>
          <a:xfrm>
            <a:off x="179512" y="1340768"/>
            <a:ext cx="4536504" cy="2914585"/>
            <a:chOff x="4716016" y="1484784"/>
            <a:chExt cx="4536504" cy="2914585"/>
          </a:xfrm>
        </p:grpSpPr>
        <p:sp>
          <p:nvSpPr>
            <p:cNvPr id="5" name="TextBox 4"/>
            <p:cNvSpPr txBox="1"/>
            <p:nvPr/>
          </p:nvSpPr>
          <p:spPr>
            <a:xfrm>
              <a:off x="6156176" y="1484784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 smtClean="0">
                  <a:latin typeface="CordiaUPC" pitchFamily="34" charset="-34"/>
                  <a:cs typeface="+mj-cs"/>
                </a:rPr>
                <a:t>ชุดดินน่าน (</a:t>
              </a:r>
              <a:r>
                <a:rPr lang="en-US" sz="2400" b="1" dirty="0" smtClean="0">
                  <a:latin typeface="CordiaUPC" pitchFamily="34" charset="-34"/>
                  <a:cs typeface="+mj-cs"/>
                </a:rPr>
                <a:t>Na</a:t>
              </a:r>
              <a:r>
                <a:rPr lang="th-TH" sz="2400" b="1" dirty="0" smtClean="0">
                  <a:latin typeface="CordiaUPC" pitchFamily="34" charset="-34"/>
                  <a:cs typeface="+mj-cs"/>
                </a:rPr>
                <a:t>)</a:t>
              </a:r>
              <a:endParaRPr lang="th-TH" sz="2400" b="1" dirty="0">
                <a:latin typeface="CordiaUPC" pitchFamily="34" charset="-34"/>
                <a:cs typeface="+mj-cs"/>
              </a:endParaRPr>
            </a:p>
          </p:txBody>
        </p:sp>
        <p:pic>
          <p:nvPicPr>
            <p:cNvPr id="4100" name="Picture 4" descr="D:\โครงการจัดทำฐานข้อมูลเสี่ยงดินถล่ม พรบ 51 ปี 2557\report\รายงาน\picture\Na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647403"/>
              <a:ext cx="1318062" cy="2357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084168" y="1844824"/>
              <a:ext cx="316835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/>
                <a:t>ดินร่วนปนทรายแป้ง ดินร่วนเหนียวปนทรายแป้ง</a:t>
              </a:r>
            </a:p>
            <a:p>
              <a:r>
                <a:rPr lang="th-TH" sz="2000" dirty="0" smtClean="0"/>
                <a:t>ดินลึกมาก</a:t>
              </a:r>
            </a:p>
            <a:p>
              <a:r>
                <a:rPr lang="th-TH" sz="2000" dirty="0" smtClean="0"/>
                <a:t>ดินเป็นกลางถึงกรดจัด</a:t>
              </a:r>
            </a:p>
            <a:p>
              <a:r>
                <a:rPr lang="th-TH" sz="2000" dirty="0" smtClean="0"/>
                <a:t>สีพื้นเป็นสีเทาปนชมพู หรือสีเทาปนแดง</a:t>
              </a:r>
            </a:p>
            <a:p>
              <a:r>
                <a:rPr lang="th-TH" sz="2000" dirty="0" smtClean="0"/>
                <a:t>มีจุดประสีน้ำตาล หรือน้ำตาลแก่</a:t>
              </a:r>
            </a:p>
            <a:p>
              <a:r>
                <a:rPr lang="th-TH" sz="2000" dirty="0" smtClean="0"/>
                <a:t>การระบายน้ำค่อนข้างเลว</a:t>
              </a:r>
            </a:p>
            <a:p>
              <a:r>
                <a:rPr lang="th-TH" sz="2000" dirty="0" smtClean="0"/>
                <a:t>พบในพื้นที่ราบ ค่อนข้างราบ</a:t>
              </a:r>
            </a:p>
          </p:txBody>
        </p:sp>
      </p:grpSp>
      <p:grpSp>
        <p:nvGrpSpPr>
          <p:cNvPr id="10" name="กลุ่ม 8"/>
          <p:cNvGrpSpPr/>
          <p:nvPr/>
        </p:nvGrpSpPr>
        <p:grpSpPr>
          <a:xfrm>
            <a:off x="4626198" y="4149080"/>
            <a:ext cx="4194274" cy="2664296"/>
            <a:chOff x="395536" y="4077072"/>
            <a:chExt cx="4194274" cy="2664296"/>
          </a:xfrm>
        </p:grpSpPr>
        <p:sp>
          <p:nvSpPr>
            <p:cNvPr id="6" name="TextBox 5"/>
            <p:cNvSpPr txBox="1"/>
            <p:nvPr/>
          </p:nvSpPr>
          <p:spPr>
            <a:xfrm>
              <a:off x="1835696" y="4077072"/>
              <a:ext cx="2754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 smtClean="0">
                  <a:latin typeface="CordiaUPC" pitchFamily="34" charset="-34"/>
                  <a:cs typeface="+mj-cs"/>
                </a:rPr>
                <a:t>ชุดดินวังสะพุง (</a:t>
              </a:r>
              <a:r>
                <a:rPr lang="en-US" sz="2400" b="1" dirty="0" err="1" smtClean="0">
                  <a:latin typeface="CordiaUPC" pitchFamily="34" charset="-34"/>
                  <a:cs typeface="+mj-cs"/>
                </a:rPr>
                <a:t>Ws</a:t>
              </a:r>
              <a:r>
                <a:rPr lang="th-TH" sz="2400" b="1" dirty="0" smtClean="0">
                  <a:latin typeface="CordiaUPC" pitchFamily="34" charset="-34"/>
                  <a:cs typeface="+mj-cs"/>
                </a:rPr>
                <a:t>)</a:t>
              </a:r>
              <a:endParaRPr lang="th-TH" sz="2400" b="1" dirty="0">
                <a:latin typeface="CordiaUPC" pitchFamily="34" charset="-34"/>
                <a:cs typeface="+mj-cs"/>
              </a:endParaRPr>
            </a:p>
          </p:txBody>
        </p:sp>
        <p:pic>
          <p:nvPicPr>
            <p:cNvPr id="4099" name="Picture 3" descr="D:\โครงการจัดทำฐานข้อมูลเสี่ยงดินถล่ม พรบ 51 ปี 2557\report\รายงาน\picture\Ws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221088"/>
              <a:ext cx="1352550" cy="239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835696" y="4494599"/>
              <a:ext cx="273630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/>
                <a:t>ดินร่วน ดินร่วนปนดินเหนียว</a:t>
              </a:r>
            </a:p>
            <a:p>
              <a:r>
                <a:rPr lang="th-TH" sz="2000" dirty="0" smtClean="0"/>
                <a:t>ดินลึก</a:t>
              </a:r>
            </a:p>
            <a:p>
              <a:r>
                <a:rPr lang="th-TH" sz="2000" dirty="0" smtClean="0"/>
                <a:t>ดินเป็นกรดปานกลาง</a:t>
              </a:r>
            </a:p>
            <a:p>
              <a:r>
                <a:rPr lang="th-TH" sz="2000" dirty="0" smtClean="0"/>
                <a:t>สีพื้นเป็นสีน้ำตาลเข้ม</a:t>
              </a:r>
            </a:p>
            <a:p>
              <a:r>
                <a:rPr lang="th-TH" sz="2000" dirty="0" smtClean="0"/>
                <a:t>การระบายน้ำดี</a:t>
              </a:r>
            </a:p>
            <a:p>
              <a:r>
                <a:rPr lang="th-TH" sz="2000" dirty="0" smtClean="0"/>
                <a:t>พบบริเวณลูกคลื่นลอนลาดถึงลอนชัน</a:t>
              </a:r>
              <a:r>
                <a:rPr lang="th-TH" sz="2000" dirty="0"/>
                <a:t>เล็กน้อย</a:t>
              </a:r>
              <a:endParaRPr lang="th-TH" sz="2000" dirty="0" smtClean="0"/>
            </a:p>
          </p:txBody>
        </p:sp>
      </p:grpSp>
      <p:grpSp>
        <p:nvGrpSpPr>
          <p:cNvPr id="11" name="กลุ่ม 10"/>
          <p:cNvGrpSpPr/>
          <p:nvPr/>
        </p:nvGrpSpPr>
        <p:grpSpPr>
          <a:xfrm>
            <a:off x="4644008" y="1340768"/>
            <a:ext cx="4536504" cy="2842577"/>
            <a:chOff x="4716016" y="4005064"/>
            <a:chExt cx="4536504" cy="2842577"/>
          </a:xfrm>
        </p:grpSpPr>
        <p:sp>
          <p:nvSpPr>
            <p:cNvPr id="4" name="TextBox 3"/>
            <p:cNvSpPr txBox="1"/>
            <p:nvPr/>
          </p:nvSpPr>
          <p:spPr>
            <a:xfrm>
              <a:off x="6228184" y="4005064"/>
              <a:ext cx="212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 smtClean="0">
                  <a:latin typeface="CordiaUPC" pitchFamily="34" charset="-34"/>
                  <a:cs typeface="+mj-cs"/>
                </a:rPr>
                <a:t>ชุดดินแม่ขาน (</a:t>
              </a:r>
              <a:r>
                <a:rPr lang="en-US" sz="2400" b="1" dirty="0" err="1" smtClean="0">
                  <a:latin typeface="CordiaUPC" pitchFamily="34" charset="-34"/>
                  <a:cs typeface="+mj-cs"/>
                </a:rPr>
                <a:t>Mkn</a:t>
              </a:r>
              <a:r>
                <a:rPr lang="th-TH" sz="2400" b="1" dirty="0" smtClean="0">
                  <a:latin typeface="CordiaUPC" pitchFamily="34" charset="-34"/>
                  <a:cs typeface="+mj-cs"/>
                </a:rPr>
                <a:t>)</a:t>
              </a:r>
              <a:endParaRPr lang="th-TH" sz="2400" b="1" dirty="0">
                <a:latin typeface="CordiaUPC" pitchFamily="34" charset="-34"/>
                <a:cs typeface="+mj-cs"/>
              </a:endParaRPr>
            </a:p>
          </p:txBody>
        </p:sp>
        <p:pic>
          <p:nvPicPr>
            <p:cNvPr id="4101" name="Picture 5" descr="D:\โครงการจัดทำฐานข้อมูลเสี่ยงดินถล่ม พรบ 51 ปี 2557\report\รายงาน\picture\DSC_006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294658"/>
              <a:ext cx="1525151" cy="2302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300192" y="4293096"/>
              <a:ext cx="295232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/>
                <a:t>ดินร่วนปนทราย ดินร่วนปนทรายแป้ง</a:t>
              </a:r>
            </a:p>
            <a:p>
              <a:r>
                <a:rPr lang="th-TH" sz="2000" dirty="0" smtClean="0"/>
                <a:t>ดินลึก</a:t>
              </a:r>
            </a:p>
            <a:p>
              <a:r>
                <a:rPr lang="th-TH" sz="2000" dirty="0" smtClean="0"/>
                <a:t>ดินเป็นกรดปานกลางถึงกรดจัดมาก</a:t>
              </a:r>
            </a:p>
            <a:p>
              <a:r>
                <a:rPr lang="th-TH" sz="2000" dirty="0" smtClean="0"/>
                <a:t>สีพื้นเป็นสีน้ำตาลเข้ม หรือน้ำตาลอ่อนมีจุดประสีน้ำตาลแก่หรือเหลืองปนแดง</a:t>
              </a:r>
            </a:p>
            <a:p>
              <a:r>
                <a:rPr lang="th-TH" sz="2000" dirty="0" smtClean="0"/>
                <a:t>การระบายน้ำเลว</a:t>
              </a:r>
            </a:p>
            <a:p>
              <a:r>
                <a:rPr lang="th-TH" sz="2000" dirty="0" smtClean="0"/>
                <a:t>พบบริเวณที่ราบลุ่มของหุบเขาที่มีลักษณะราบเรียบ ถึงค่อนข้างราบเรียบ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360040"/>
            <a:ext cx="9144000" cy="6165304"/>
            <a:chOff x="0" y="360040"/>
            <a:chExt cx="9144000" cy="6165304"/>
          </a:xfrm>
        </p:grpSpPr>
        <p:pic>
          <p:nvPicPr>
            <p:cNvPr id="3" name="Picture 2" descr="namyang_ero.jpg"/>
            <p:cNvPicPr/>
            <p:nvPr/>
          </p:nvPicPr>
          <p:blipFill>
            <a:blip r:embed="rId3" cstate="print"/>
            <a:srcRect l="1842" t="3414" r="1703" b="2607"/>
            <a:stretch>
              <a:fillRect/>
            </a:stretch>
          </p:blipFill>
          <p:spPr>
            <a:xfrm>
              <a:off x="0" y="360040"/>
              <a:ext cx="9144000" cy="6165304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2836" y="4691236"/>
              <a:ext cx="361950" cy="761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5"/>
          <p:cNvSpPr/>
          <p:nvPr/>
        </p:nvSpPr>
        <p:spPr>
          <a:xfrm>
            <a:off x="1403648" y="3214717"/>
            <a:ext cx="525658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r>
              <a:rPr lang="th-TH" sz="1800" dirty="0" smtClean="0">
                <a:latin typeface="EucrosiaUPC" pitchFamily="18" charset="-34"/>
                <a:cs typeface="EucrosiaUPC" pitchFamily="18" charset="-34"/>
              </a:rPr>
              <a:t>พื้นที่ประกาศเขตสำรวจอนุรักษ์ดินและน้ำ 133</a:t>
            </a:r>
            <a:r>
              <a:rPr lang="en-US" sz="1800" dirty="0" smtClean="0">
                <a:latin typeface="EucrosiaUPC" pitchFamily="18" charset="-34"/>
                <a:cs typeface="EucrosiaUPC" pitchFamily="18" charset="-34"/>
              </a:rPr>
              <a:t>,</a:t>
            </a:r>
            <a:r>
              <a:rPr lang="th-TH" sz="1800" dirty="0" smtClean="0">
                <a:latin typeface="EucrosiaUPC" pitchFamily="18" charset="-34"/>
                <a:cs typeface="EucrosiaUPC" pitchFamily="18" charset="-34"/>
              </a:rPr>
              <a:t>138 ไร่ </a:t>
            </a:r>
          </a:p>
          <a:p>
            <a:r>
              <a:rPr lang="th-TH" sz="1800" dirty="0" smtClean="0">
                <a:latin typeface="EucrosiaUPC" pitchFamily="18" charset="-34"/>
                <a:cs typeface="EucrosiaUPC" pitchFamily="18" charset="-34"/>
              </a:rPr>
              <a:t>อัตราการชะล้างพังทลายในระดับรุนแรงถึงรุนแรงมากที่สุด </a:t>
            </a:r>
            <a:r>
              <a:rPr lang="en-US" sz="1800" dirty="0" smtClean="0">
                <a:latin typeface="EucrosiaUPC" pitchFamily="18" charset="-34"/>
                <a:cs typeface="EucrosiaUPC" pitchFamily="18" charset="-34"/>
              </a:rPr>
              <a:t>23,201</a:t>
            </a:r>
            <a:r>
              <a:rPr lang="th-TH" sz="1800" dirty="0" smtClean="0">
                <a:latin typeface="EucrosiaUPC" pitchFamily="18" charset="-34"/>
                <a:cs typeface="EucrosiaUPC" pitchFamily="18" charset="-34"/>
              </a:rPr>
              <a:t> ไร่ </a:t>
            </a:r>
            <a:r>
              <a:rPr lang="en-US" sz="1800" dirty="0" smtClean="0">
                <a:latin typeface="EucrosiaUPC" pitchFamily="18" charset="-34"/>
                <a:cs typeface="EucrosiaUPC" pitchFamily="18" charset="-34"/>
              </a:rPr>
              <a:t>(17.43%)</a:t>
            </a:r>
            <a:endParaRPr lang="th-TH" sz="18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7904" y="1268760"/>
            <a:ext cx="518457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th-TH" sz="1800" dirty="0" smtClean="0">
                <a:latin typeface="EucrosiaUPC" pitchFamily="18" charset="-34"/>
                <a:cs typeface="EucrosiaUPC" pitchFamily="18" charset="-34"/>
              </a:rPr>
              <a:t>พื้นที่ควรประกาศเป็นเขตอนุรักษ์ดินและน้ำ </a:t>
            </a:r>
            <a:r>
              <a:rPr lang="en-US" sz="1800" dirty="0" smtClean="0">
                <a:latin typeface="EucrosiaUPC" pitchFamily="18" charset="-34"/>
                <a:cs typeface="EucrosiaUPC" pitchFamily="18" charset="-34"/>
              </a:rPr>
              <a:t>2,880</a:t>
            </a:r>
            <a:r>
              <a:rPr lang="th-TH" sz="1800" dirty="0" smtClean="0">
                <a:latin typeface="EucrosiaUPC" pitchFamily="18" charset="-34"/>
                <a:cs typeface="EucrosiaUPC" pitchFamily="18" charset="-34"/>
              </a:rPr>
              <a:t> ไร่ </a:t>
            </a:r>
          </a:p>
          <a:p>
            <a:r>
              <a:rPr lang="th-TH" sz="1800" dirty="0" smtClean="0">
                <a:latin typeface="EucrosiaUPC" pitchFamily="18" charset="-34"/>
                <a:cs typeface="EucrosiaUPC" pitchFamily="18" charset="-34"/>
              </a:rPr>
              <a:t>อัตราการชะล้างพังทลายในระดับรุนแรงถึงรุนแรงมากที่สุด 1</a:t>
            </a:r>
            <a:r>
              <a:rPr lang="en-US" sz="1800" dirty="0" smtClean="0">
                <a:latin typeface="EucrosiaUPC" pitchFamily="18" charset="-34"/>
                <a:cs typeface="EucrosiaUPC" pitchFamily="18" charset="-34"/>
              </a:rPr>
              <a:t>,566</a:t>
            </a:r>
            <a:r>
              <a:rPr lang="th-TH" sz="1800" dirty="0" smtClean="0">
                <a:latin typeface="EucrosiaUPC" pitchFamily="18" charset="-34"/>
                <a:cs typeface="EucrosiaUPC" pitchFamily="18" charset="-34"/>
              </a:rPr>
              <a:t> ไร่ </a:t>
            </a:r>
            <a:r>
              <a:rPr lang="en-US" sz="1800" dirty="0" smtClean="0">
                <a:latin typeface="EucrosiaUPC" pitchFamily="18" charset="-34"/>
                <a:cs typeface="EucrosiaUPC" pitchFamily="18" charset="-34"/>
              </a:rPr>
              <a:t>(54.40%)</a:t>
            </a:r>
            <a:endParaRPr lang="th-TH" sz="1800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3224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ความรู้ ความเข้าใจ</a:t>
            </a:r>
            <a:br>
              <a:rPr lang="th-TH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ด้านการอนุรักษ์ดินและน้ำ 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249288" y="2636912"/>
            <a:ext cx="7787208" cy="32012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2800" dirty="0" smtClean="0">
                <a:latin typeface="EucrosiaUPC" pitchFamily="18" charset="-34"/>
                <a:cs typeface="EucrosiaUPC" pitchFamily="18" charset="-34"/>
              </a:rPr>
              <a:t>โดยจำแนกการศึกษา</a:t>
            </a:r>
            <a:r>
              <a:rPr lang="th-TH" sz="2800" dirty="0">
                <a:latin typeface="EucrosiaUPC" pitchFamily="18" charset="-34"/>
                <a:cs typeface="EucrosiaUPC" pitchFamily="18" charset="-34"/>
              </a:rPr>
              <a:t>จาก</a:t>
            </a:r>
            <a:r>
              <a:rPr lang="th-TH" sz="2800" dirty="0" smtClean="0">
                <a:latin typeface="EucrosiaUPC" pitchFamily="18" charset="-34"/>
                <a:cs typeface="EucrosiaUPC" pitchFamily="18" charset="-34"/>
              </a:rPr>
              <a:t>ประชากร</a:t>
            </a:r>
            <a:r>
              <a:rPr lang="th-TH" sz="2800" dirty="0">
                <a:latin typeface="EucrosiaUPC" pitchFamily="18" charset="-34"/>
                <a:cs typeface="EucrosiaUPC" pitchFamily="18" charset="-34"/>
              </a:rPr>
              <a:t>กลุ่มตัวอย่าง 3 กลุ่ม </a:t>
            </a:r>
            <a:r>
              <a:rPr lang="th-TH" sz="2800" dirty="0" smtClean="0">
                <a:latin typeface="EucrosiaUPC" pitchFamily="18" charset="-34"/>
                <a:cs typeface="EucrosiaUPC" pitchFamily="18" charset="-34"/>
              </a:rPr>
              <a:t>คือ</a:t>
            </a:r>
          </a:p>
          <a:p>
            <a:pPr marL="514350" indent="-514350">
              <a:buAutoNum type="arabicPeriod"/>
            </a:pPr>
            <a:r>
              <a:rPr lang="th-TH" sz="2800" dirty="0" smtClean="0">
                <a:latin typeface="EucrosiaUPC" pitchFamily="18" charset="-34"/>
                <a:cs typeface="EucrosiaUPC" pitchFamily="18" charset="-34"/>
              </a:rPr>
              <a:t>กลุ่มประชากรตัวอย่างในพื้นที่ลุ่มน้ำ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th-TH" sz="2800" dirty="0" smtClean="0">
                <a:latin typeface="EucrosiaUPC" pitchFamily="18" charset="-34"/>
                <a:cs typeface="EucrosiaUPC" pitchFamily="18" charset="-34"/>
              </a:rPr>
              <a:t>กลุ่มประชากรตัวอย่างในพื้นที่รองรับการประกาศเขตอนุรักษ์ดินและน้ำ ตามพ.ร.บ.พัฒนาที่ดิน พ.ศ. 2551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th-TH" sz="2800" dirty="0" smtClean="0">
                <a:latin typeface="EucrosiaUPC" pitchFamily="18" charset="-34"/>
                <a:cs typeface="EucrosiaUPC" pitchFamily="18" charset="-34"/>
              </a:rPr>
              <a:t>กลุ่มประชากรตัวอย่างในพื้นที่รองรับการประกาศเขตอนุรักษ์ดินและน้ำ ตามพ.ร.บ.พัฒนาที่ดิน พ.ศ. 2551 ที่มีการจัดรูปแบบอนุรักษ์ฯ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th-TH" sz="2800" dirty="0" smtClean="0"/>
          </a:p>
          <a:p>
            <a:pPr marL="514350" indent="-514350">
              <a:buFont typeface="Arial" pitchFamily="34" charset="0"/>
              <a:buAutoNum type="arabicPeriod"/>
            </a:pPr>
            <a:endParaRPr lang="th-TH" sz="2800" dirty="0" smtClean="0"/>
          </a:p>
          <a:p>
            <a:pPr marL="514350" indent="-514350">
              <a:buNone/>
            </a:pPr>
            <a:endParaRPr lang="th-TH" sz="2800" dirty="0"/>
          </a:p>
        </p:txBody>
      </p:sp>
      <p:pic>
        <p:nvPicPr>
          <p:cNvPr id="4" name="รูปภาพ 3" descr="Adulyadej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99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88640"/>
            <a:ext cx="1936571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74861"/>
            <a:ext cx="8229600" cy="77787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th-TH" sz="3200" b="1" dirty="0" smtClean="0">
                <a:solidFill>
                  <a:schemeClr val="tx1"/>
                </a:solidFill>
              </a:rPr>
              <a:t/>
            </a:r>
            <a:br>
              <a:rPr lang="th-TH" sz="3200" b="1" dirty="0" smtClean="0">
                <a:solidFill>
                  <a:schemeClr val="tx1"/>
                </a:solidFill>
              </a:rPr>
            </a:b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สภาพพื้นที่และการแก้ไขปัญหา</a:t>
            </a:r>
            <a:r>
              <a:rPr lang="en-US" sz="3200" dirty="0" smtClean="0">
                <a:solidFill>
                  <a:schemeClr val="tx1"/>
                </a:solidFill>
                <a:cs typeface="Angsana New" panose="02020603050405020304" pitchFamily="18" charset="-34"/>
              </a:rPr>
              <a:t/>
            </a:r>
            <a:br>
              <a:rPr lang="en-US" sz="3200" dirty="0" smtClean="0">
                <a:solidFill>
                  <a:schemeClr val="tx1"/>
                </a:solidFill>
                <a:cs typeface="Angsana New" panose="02020603050405020304" pitchFamily="18" charset="-34"/>
              </a:rPr>
            </a:br>
            <a:endParaRPr lang="th-TH" sz="32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</p:nvPr>
        </p:nvGraphicFramePr>
        <p:xfrm>
          <a:off x="166065" y="959090"/>
          <a:ext cx="8816279" cy="44141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41839"/>
                <a:gridCol w="1224136"/>
                <a:gridCol w="1910182"/>
                <a:gridCol w="2140122"/>
              </a:tblGrid>
              <a:tr h="9258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300" spc="-30" dirty="0">
                          <a:solidFill>
                            <a:srgbClr val="00206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ความรู้ความ</a:t>
                      </a:r>
                      <a:r>
                        <a:rPr lang="th-TH" sz="2300" spc="-30" dirty="0" smtClean="0">
                          <a:solidFill>
                            <a:srgbClr val="00206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เข้าใจ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300" spc="-30" dirty="0" smtClean="0">
                          <a:solidFill>
                            <a:srgbClr val="00206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ด้าน</a:t>
                      </a:r>
                      <a:r>
                        <a:rPr lang="th-TH" sz="2300" spc="-30" dirty="0">
                          <a:solidFill>
                            <a:srgbClr val="00206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การอนุรักษ์ดินและน้ำ</a:t>
                      </a:r>
                      <a:endParaRPr lang="en-US" sz="2300" dirty="0">
                        <a:solidFill>
                          <a:srgbClr val="00206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108000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300" dirty="0">
                          <a:solidFill>
                            <a:srgbClr val="00206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พื้นที่ลุ่ม</a:t>
                      </a:r>
                      <a:r>
                        <a:rPr lang="th-TH" sz="2300" dirty="0" smtClean="0">
                          <a:solidFill>
                            <a:srgbClr val="00206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น้ำ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300" dirty="0" smtClean="0">
                          <a:solidFill>
                            <a:srgbClr val="00206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น้ำย่าง</a:t>
                      </a:r>
                      <a:endParaRPr lang="en-US" sz="2300" dirty="0">
                        <a:solidFill>
                          <a:srgbClr val="00206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300" dirty="0">
                          <a:solidFill>
                            <a:srgbClr val="00206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พื้นที่</a:t>
                      </a:r>
                      <a:r>
                        <a:rPr lang="th-TH" sz="2300" dirty="0" smtClean="0">
                          <a:solidFill>
                            <a:srgbClr val="00206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รองรับการประกาศเขตอนุรักษ์ฯ</a:t>
                      </a:r>
                      <a:endParaRPr lang="en-US" sz="2300" dirty="0">
                        <a:solidFill>
                          <a:srgbClr val="00206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300" kern="1200" spc="-40" dirty="0" smtClean="0">
                          <a:solidFill>
                            <a:srgbClr val="00206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พื้นที่รองรับการประกาศฯ ที่มีระบบอนุรักษ์ฯ</a:t>
                      </a:r>
                      <a:endParaRPr lang="en-US" sz="2300" dirty="0">
                        <a:solidFill>
                          <a:srgbClr val="00206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36000" marR="68589" marT="0" marB="0" anchor="ctr"/>
                </a:tc>
              </a:tr>
              <a:tr h="3793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spc="-30" dirty="0">
                          <a:latin typeface="EucrosiaUPC" pitchFamily="18" charset="-34"/>
                          <a:cs typeface="EucrosiaUPC" pitchFamily="18" charset="-34"/>
                        </a:rPr>
                        <a:t>สภาพพื้นที่ปลูกพืชของ</a:t>
                      </a:r>
                      <a:r>
                        <a:rPr lang="th-TH" sz="2400" b="1" spc="-30" dirty="0" smtClean="0">
                          <a:latin typeface="EucrosiaUPC" pitchFamily="18" charset="-34"/>
                          <a:cs typeface="EucrosiaUPC" pitchFamily="18" charset="-34"/>
                        </a:rPr>
                        <a:t>เกษตรกร</a:t>
                      </a:r>
                      <a:endParaRPr lang="en-US" sz="2400" b="1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108000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endParaRPr lang="en-US" sz="24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endParaRPr lang="en-US" sz="24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endParaRPr lang="en-US" sz="24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</a:tr>
              <a:tr h="3918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	น้ำไหลบ่าพัดพาหน้าดิน</a:t>
                      </a:r>
                      <a:endParaRPr lang="en-US" sz="2400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108000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62.50 </a:t>
                      </a:r>
                      <a:endParaRPr lang="en-US" sz="2800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40.00</a:t>
                      </a:r>
                      <a:endParaRPr lang="en-US" sz="2800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100.00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</a:tr>
              <a:tr h="3918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	หน้าดินมีร่อง/ร่องน้ำเล็ก</a:t>
                      </a:r>
                      <a:endParaRPr lang="en-US" sz="2400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108000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41.67 </a:t>
                      </a:r>
                      <a:endParaRPr lang="en-US" sz="2800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60.00</a:t>
                      </a:r>
                      <a:endParaRPr lang="en-US" sz="2800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95.65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</a:tr>
              <a:tr h="3918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th-TH" sz="2400" dirty="0">
                          <a:latin typeface="EucrosiaUPC" pitchFamily="18" charset="-34"/>
                          <a:cs typeface="EucrosiaUPC" pitchFamily="18" charset="-34"/>
                        </a:rPr>
                        <a:t>	แหล่งน้ำตื้นเขิน</a:t>
                      </a:r>
                      <a:endParaRPr lang="en-US" sz="24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108000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EucrosiaUPC" pitchFamily="18" charset="-34"/>
                          <a:cs typeface="EucrosiaUPC" pitchFamily="18" charset="-34"/>
                        </a:rPr>
                        <a:t>54.17 </a:t>
                      </a:r>
                      <a:endParaRPr lang="en-US" sz="280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80.00</a:t>
                      </a:r>
                      <a:endParaRPr lang="en-US" sz="2800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EucrosiaUPC" pitchFamily="18" charset="-34"/>
                          <a:cs typeface="EucrosiaUPC" pitchFamily="18" charset="-34"/>
                        </a:rPr>
                        <a:t>56.52</a:t>
                      </a:r>
                      <a:endParaRPr lang="en-US" sz="28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</a:tr>
              <a:tr h="3918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th-TH" sz="2400">
                          <a:latin typeface="EucrosiaUPC" pitchFamily="18" charset="-34"/>
                          <a:cs typeface="EucrosiaUPC" pitchFamily="18" charset="-34"/>
                        </a:rPr>
                        <a:t>	มีการใช้ปุ๋ยเคมี/สารเคมี เพิ่มขึ้น</a:t>
                      </a:r>
                      <a:endParaRPr lang="en-US" sz="240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108000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EucrosiaUPC" pitchFamily="18" charset="-34"/>
                          <a:cs typeface="EucrosiaUPC" pitchFamily="18" charset="-34"/>
                        </a:rPr>
                        <a:t>41.67 </a:t>
                      </a:r>
                      <a:endParaRPr lang="en-US" sz="28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EucrosiaUPC" pitchFamily="18" charset="-34"/>
                          <a:cs typeface="EucrosiaUPC" pitchFamily="18" charset="-34"/>
                        </a:rPr>
                        <a:t>20.00</a:t>
                      </a:r>
                      <a:endParaRPr lang="en-US" sz="28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EucrosiaUPC" pitchFamily="18" charset="-34"/>
                          <a:cs typeface="EucrosiaUPC" pitchFamily="18" charset="-34"/>
                        </a:rPr>
                        <a:t>21.74</a:t>
                      </a:r>
                      <a:endParaRPr lang="en-US" sz="28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</a:tr>
              <a:tr h="3918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th-TH" sz="2400" b="1" spc="-40" dirty="0">
                          <a:latin typeface="EucrosiaUPC" pitchFamily="18" charset="-34"/>
                          <a:cs typeface="EucrosiaUPC" pitchFamily="18" charset="-34"/>
                        </a:rPr>
                        <a:t>ผลกระทบต่อผลผลิต</a:t>
                      </a:r>
                      <a:r>
                        <a:rPr lang="th-TH" sz="2400" b="1" spc="-40" dirty="0" smtClean="0">
                          <a:latin typeface="EucrosiaUPC" pitchFamily="18" charset="-34"/>
                          <a:cs typeface="EucrosiaUPC" pitchFamily="18" charset="-34"/>
                        </a:rPr>
                        <a:t>เมื่อดิน</a:t>
                      </a:r>
                      <a:r>
                        <a:rPr lang="th-TH" sz="2400" b="1" spc="-40" dirty="0">
                          <a:latin typeface="EucrosiaUPC" pitchFamily="18" charset="-34"/>
                          <a:cs typeface="EucrosiaUPC" pitchFamily="18" charset="-34"/>
                        </a:rPr>
                        <a:t>ถูกกัด</a:t>
                      </a:r>
                      <a:r>
                        <a:rPr lang="th-TH" sz="2400" b="1" spc="-40" dirty="0" smtClean="0">
                          <a:latin typeface="EucrosiaUPC" pitchFamily="18" charset="-34"/>
                          <a:cs typeface="EucrosiaUPC" pitchFamily="18" charset="-34"/>
                        </a:rPr>
                        <a:t>เซาะ</a:t>
                      </a:r>
                      <a:endParaRPr lang="en-US" sz="2400" b="1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108000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endParaRPr lang="en-US" sz="28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endParaRPr lang="en-US" sz="28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endParaRPr lang="en-US" sz="28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</a:tr>
              <a:tr h="4571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	</a:t>
                      </a:r>
                      <a:r>
                        <a:rPr lang="th-TH" sz="24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มาก 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(ผลผลิตลดลง</a:t>
                      </a:r>
                      <a:r>
                        <a:rPr lang="th-TH" sz="24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มากกว่า 40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%</a:t>
                      </a:r>
                      <a:r>
                        <a:rPr lang="th-TH" sz="24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)</a:t>
                      </a:r>
                      <a:endParaRPr lang="en-US" sz="2400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36000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13.33 </a:t>
                      </a:r>
                      <a:endParaRPr lang="en-US" sz="280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33.33</a:t>
                      </a:r>
                      <a:endParaRPr lang="en-US" sz="2800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36.36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</a:tr>
              <a:tr h="4571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	</a:t>
                      </a:r>
                      <a:r>
                        <a:rPr lang="th-TH" sz="2400" baseline="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24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ปาน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กลาง (ผลผลิต</a:t>
                      </a:r>
                      <a:r>
                        <a:rPr lang="th-TH" sz="24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ลดลง 20-40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%</a:t>
                      </a:r>
                      <a:r>
                        <a:rPr lang="th-TH" sz="2400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)</a:t>
                      </a:r>
                      <a:endParaRPr lang="en-US" sz="2400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36000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60.00 </a:t>
                      </a:r>
                      <a:endParaRPr lang="en-US" sz="2800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22.23</a:t>
                      </a:r>
                      <a:endParaRPr lang="en-US" sz="2800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59.09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8589" marR="68589" marT="0" marB="0" anchor="b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1520" y="5571237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solidFill>
                  <a:srgbClr val="002060"/>
                </a:solidFill>
              </a:rPr>
              <a:t>เกษตรกรทราบว่าผลของการชะล้างพังทลายทำให้ผลผลิตลดลง แต่เกษตรส่วนใหญ่ไม่ได้ดำเนินการจัดทำระบบอนุรักษ์ดินและน้ำเนื่องจากไม่มีความรู้และงบประมาณ</a:t>
            </a:r>
            <a:endParaRPr lang="th-TH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339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116720"/>
            <a:ext cx="8229600" cy="404664"/>
          </a:xfrm>
        </p:spPr>
        <p:txBody>
          <a:bodyPr>
            <a:normAutofit fontScale="90000"/>
          </a:bodyPr>
          <a:lstStyle/>
          <a:p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แผนการใช้ที่ดินลุ่มน้ำน้ำย่าง </a:t>
            </a:r>
            <a:r>
              <a:rPr lang="en-US" sz="1800" b="1" dirty="0" smtClean="0">
                <a:latin typeface="EucrosiaUPC" pitchFamily="18" charset="-34"/>
                <a:cs typeface="EucrosiaUPC" pitchFamily="18" charset="-34"/>
              </a:rPr>
              <a:t>VS</a:t>
            </a:r>
            <a:r>
              <a:rPr lang="en-US" sz="28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พื้นที่ประกาศเขตฯ</a:t>
            </a:r>
            <a:endParaRPr lang="th-TH" sz="2800" b="1" dirty="0"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</p:nvPr>
        </p:nvGraphicFramePr>
        <p:xfrm>
          <a:off x="436480" y="435728"/>
          <a:ext cx="8157592" cy="63504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6064"/>
                <a:gridCol w="3456384"/>
                <a:gridCol w="1152128"/>
                <a:gridCol w="1008112"/>
                <a:gridCol w="1008112"/>
                <a:gridCol w="956792"/>
              </a:tblGrid>
              <a:tr h="37084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206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เขตการใช้ที่ดิน</a:t>
                      </a:r>
                      <a:endParaRPr lang="th-TH" sz="2800" b="1" i="0" u="none" strike="noStrike" dirty="0">
                        <a:solidFill>
                          <a:srgbClr val="00206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rgbClr val="00206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เนื้อที่</a:t>
                      </a:r>
                      <a:endParaRPr lang="th-TH" sz="2000" b="1" i="0" u="none" strike="noStrike" dirty="0">
                        <a:solidFill>
                          <a:srgbClr val="00206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133216">
                <a:tc gridSpan="2"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ไร่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strike="noStrike" kern="1200" dirty="0" smtClean="0">
                          <a:solidFill>
                            <a:schemeClr val="dk1"/>
                          </a:solidFill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ร้อยละ</a:t>
                      </a:r>
                      <a:endParaRPr lang="th-TH" sz="2000" b="1" i="0" u="none" strike="noStrike" kern="1200" dirty="0" smtClean="0">
                        <a:solidFill>
                          <a:srgbClr val="000000"/>
                        </a:solidFill>
                        <a:latin typeface="EucrosiaUPC" pitchFamily="18" charset="-34"/>
                        <a:ea typeface="+mn-ea"/>
                        <a:cs typeface="EucrosiaUPC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ไร่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strike="noStrike" kern="1200" dirty="0" smtClean="0">
                          <a:solidFill>
                            <a:schemeClr val="dk1"/>
                          </a:solidFill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ร้อยละ</a:t>
                      </a:r>
                      <a:endParaRPr lang="th-TH" sz="2000" b="1" i="0" u="none" strike="noStrike" kern="1200" dirty="0" smtClean="0">
                        <a:solidFill>
                          <a:srgbClr val="000000"/>
                        </a:solidFill>
                        <a:latin typeface="EucrosiaUPC" pitchFamily="18" charset="-34"/>
                        <a:ea typeface="+mn-ea"/>
                        <a:cs typeface="EucrosiaUPC" pitchFamily="18" charset="-34"/>
                      </a:endParaRPr>
                    </a:p>
                  </a:txBody>
                  <a:tcPr marL="9525" marR="9525" marT="9525" marB="0" anchor="ctr"/>
                </a:tc>
              </a:tr>
              <a:tr h="25093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i="0" u="none" strike="noStrike" dirty="0">
                          <a:cs typeface="+mj-cs"/>
                        </a:rPr>
                        <a:t> 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Angsana New" pitchFamily="18" charset="-34"/>
                        <a:cs typeface="+mj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1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เขตป่าไม้</a:t>
                      </a:r>
                      <a:endParaRPr lang="th-TH" sz="2000" b="1" i="1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1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61,472</a:t>
                      </a:r>
                      <a:endParaRPr lang="th-TH" sz="2000" b="1" i="1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1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46.17</a:t>
                      </a:r>
                      <a:endParaRPr lang="th-TH" sz="2000" b="1" i="1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i="1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i="1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1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i="1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i="1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1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</a:tr>
              <a:tr h="22464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cs typeface="+mj-cs"/>
                        </a:rPr>
                        <a:t> 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Angsana New" pitchFamily="18" charset="-34"/>
                        <a:cs typeface="+mj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เขตป่าอนุรักษ์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2286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61,472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46.17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111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เขตคุ้มครองสภาพป่า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4572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52,215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39.22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</a:tr>
              <a:tr h="26173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112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เขตฟื้นฟูสภาพป่าตามธรรมชาติ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4572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209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0.16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</a:tr>
              <a:tr h="3074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เขตฟื้นฟูทรัพยากรธรรมชาติ</a:t>
                      </a:r>
                      <a:r>
                        <a:rPr lang="th-TH" sz="2000" b="0" i="0" u="none" strike="noStrike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ภายใต้เงื่อนไข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4572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9,048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6.80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</a:tr>
              <a:tr h="281161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1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เขตเกษตรกรรม</a:t>
                      </a:r>
                      <a:endParaRPr lang="th-TH" sz="2000" b="1" i="1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46</a:t>
                      </a:r>
                      <a:r>
                        <a:rPr lang="en-US" sz="2000" b="1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,</a:t>
                      </a:r>
                      <a:r>
                        <a:rPr lang="th-TH" sz="2000" b="1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025</a:t>
                      </a:r>
                      <a:endParaRPr lang="th-TH" sz="2000" b="1" i="1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34.57</a:t>
                      </a:r>
                      <a:endParaRPr lang="th-TH" sz="2000" b="1" i="1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1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2,233</a:t>
                      </a:r>
                      <a:endParaRPr lang="th-TH" sz="2000" b="1" i="1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1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77.53</a:t>
                      </a:r>
                      <a:endParaRPr lang="th-TH" sz="2000" b="1" i="1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b"/>
                </a:tc>
              </a:tr>
              <a:tr h="25486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เขตเกษตรพัฒนา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2286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32,597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24.48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1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1,240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1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43.06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</a:tr>
              <a:tr h="228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221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เขตทำนา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4572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14,841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11.15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143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4.95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</a:tr>
              <a:tr h="2285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222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เขตปลูกพืชไร่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4572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11,891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8.93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752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26.10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</a:tr>
              <a:tr h="27429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223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เขตปลูกไม้ผล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4572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u="none" strike="noStrike">
                          <a:latin typeface="EucrosiaUPC" pitchFamily="18" charset="-34"/>
                          <a:cs typeface="EucrosiaUPC" pitchFamily="18" charset="-34"/>
                        </a:rPr>
                        <a:t>1,160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0.87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</a:tr>
              <a:tr h="24799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224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เขตปลูกไม้ยืนต้น</a:t>
                      </a:r>
                    </a:p>
                  </a:txBody>
                  <a:tcPr marL="4572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4,705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3.53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345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11.97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</a:tr>
              <a:tr h="247997">
                <a:tc>
                  <a:txBody>
                    <a:bodyPr/>
                    <a:lstStyle/>
                    <a:p>
                      <a:pPr algn="ctr" fontAlgn="b"/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เขตเร่งรัดพัฒนาการเกษตร</a:t>
                      </a:r>
                    </a:p>
                  </a:txBody>
                  <a:tcPr marL="2286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none" strike="noStrike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13,428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none" strike="noStrike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10.09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1" u="none" strike="noStrike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993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1" u="none" strike="noStrike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34.48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</a:tr>
              <a:tr h="3217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234</a:t>
                      </a:r>
                      <a:endParaRPr lang="th-TH" sz="2000" b="0" i="0" u="none" strike="noStrike" dirty="0" smtClean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เขตปลูกไม้ยืนต้น</a:t>
                      </a:r>
                    </a:p>
                  </a:txBody>
                  <a:tcPr marL="4572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0" i="0" u="none" strike="noStrike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13,428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0" i="0" u="none" strike="noStrike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10.09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u="none" strike="noStrike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993</a:t>
                      </a:r>
                      <a:endParaRPr lang="th-TH" sz="2000" b="0" i="0" u="none" strike="noStrike" dirty="0">
                        <a:solidFill>
                          <a:srgbClr val="FF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u="none" strike="noStrike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34.48</a:t>
                      </a:r>
                      <a:endParaRPr lang="th-TH" sz="2000" b="0" i="0" u="none" strike="noStrike" dirty="0">
                        <a:solidFill>
                          <a:srgbClr val="FF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</a:tr>
              <a:tr h="247997">
                <a:tc>
                  <a:txBody>
                    <a:bodyPr/>
                    <a:lstStyle/>
                    <a:p>
                      <a:pPr algn="ctr" fontAlgn="b"/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1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เขตชุมชน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1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4,883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1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3.67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</a:tr>
              <a:tr h="247997">
                <a:tc>
                  <a:txBody>
                    <a:bodyPr/>
                    <a:lstStyle/>
                    <a:p>
                      <a:pPr algn="ctr" fontAlgn="b"/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1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เขตอุตสาหกรรม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1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120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1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0.09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 </a:t>
                      </a:r>
                      <a:r>
                        <a:rPr lang="en-US" sz="2000" u="none" strike="noStrike" dirty="0" smtClean="0">
                          <a:latin typeface="EucrosiaUPC" pitchFamily="18" charset="-34"/>
                          <a:cs typeface="EucrosiaUPC" pitchFamily="18" charset="-34"/>
                        </a:rPr>
                        <a:t>-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72000" marT="9525" marB="0" anchor="b"/>
                </a:tc>
              </a:tr>
              <a:tr h="242877">
                <a:tc>
                  <a:txBody>
                    <a:bodyPr/>
                    <a:lstStyle/>
                    <a:p>
                      <a:pPr algn="ctr" fontAlgn="b"/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1" u="none" strike="noStrike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เขตแหล่งน้ำ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1" u="none" strike="noStrike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1,142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1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0.86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6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0.21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</a:tr>
              <a:tr h="21658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620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เขตรักษาสมดุลเพื่อรักษาสิ่งแวดล้อม</a:t>
                      </a:r>
                    </a:p>
                  </a:txBody>
                  <a:tcPr marL="2286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19,496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14.64</a:t>
                      </a:r>
                    </a:p>
                  </a:txBody>
                  <a:tcPr marL="9525" marR="72000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642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22.28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</a:tr>
              <a:tr h="24799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รวม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133,138</a:t>
                      </a:r>
                    </a:p>
                  </a:txBody>
                  <a:tcPr marL="9525" marR="72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100.00</a:t>
                      </a:r>
                    </a:p>
                  </a:txBody>
                  <a:tcPr marL="9525" marR="72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1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2,880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1" u="none" strike="noStrike" dirty="0">
                          <a:latin typeface="EucrosiaUPC" pitchFamily="18" charset="-34"/>
                          <a:cs typeface="EucrosiaUPC" pitchFamily="18" charset="-34"/>
                        </a:rPr>
                        <a:t>100.00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marL="0" marR="7200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 descr="D:\งานที่ได้รับมอบหมาย (บู)\ลุ่มน้ำย่าง\Alro_NY_140722\JPEG\แผนที่่การใช้ที่ดินลุ่มน้ำย่าง_A1_140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016"/>
            <a:ext cx="9134561" cy="645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8" name="Picture 2" descr="D:\งานที่ได้รับมอบหมาย (บู)\ลุ่มน้ำย่าง\Alro_NY_140722\JPEG\Alro+Plan_A1111_140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460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096" y="260648"/>
            <a:ext cx="3312368" cy="720080"/>
          </a:xfrm>
        </p:spPr>
        <p:txBody>
          <a:bodyPr>
            <a:normAutofit fontScale="90000"/>
          </a:bodyPr>
          <a:lstStyle/>
          <a:p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มาตรการอนุรักษ์ดินและน้ำ</a:t>
            </a:r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4" name="รูปภาพ 4" descr="D:\Dam\Nan\Dam\Dam\Report\ออกแบบ_น้ำย่าง57_new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" y="-4"/>
            <a:ext cx="5133109" cy="683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220072" y="948784"/>
            <a:ext cx="37444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มาตรการวิธีกล</a:t>
            </a:r>
          </a:p>
          <a:p>
            <a:r>
              <a:rPr lang="th-TH" sz="2400" dirty="0" smtClean="0">
                <a:latin typeface="CordiaUPC" pitchFamily="34" charset="-34"/>
                <a:cs typeface="CordiaUPC" pitchFamily="34" charset="-34"/>
              </a:rPr>
              <a:t>การปรับรูปแปลงนาลักษณะที่ 1 รวม 25 ไร่</a:t>
            </a:r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 </a:t>
            </a:r>
          </a:p>
          <a:p>
            <a:r>
              <a:rPr lang="th-TH" sz="2400" dirty="0" smtClean="0">
                <a:latin typeface="CordiaUPC" pitchFamily="34" charset="-34"/>
                <a:cs typeface="CordiaUPC" pitchFamily="34" charset="-34"/>
              </a:rPr>
              <a:t>ทางลำเลียงในไร่นา ยาว 9.66 กิโลเมตร</a:t>
            </a:r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 </a:t>
            </a:r>
          </a:p>
          <a:p>
            <a:r>
              <a:rPr lang="th-TH" sz="2400" dirty="0" smtClean="0">
                <a:latin typeface="CordiaUPC" pitchFamily="34" charset="-34"/>
                <a:cs typeface="CordiaUPC" pitchFamily="34" charset="-34"/>
              </a:rPr>
              <a:t>คันดินแบบที่ 6 ระยะทาง 73.0</a:t>
            </a:r>
            <a:r>
              <a:rPr lang="en-US" sz="2400" dirty="0" smtClean="0">
                <a:latin typeface="CordiaUPC" pitchFamily="34" charset="-34"/>
                <a:cs typeface="CordiaUPC" pitchFamily="34" charset="-34"/>
              </a:rPr>
              <a:t>9</a:t>
            </a:r>
            <a:r>
              <a:rPr lang="th-TH" sz="2400" dirty="0" smtClean="0">
                <a:latin typeface="CordiaUPC" pitchFamily="34" charset="-34"/>
                <a:cs typeface="CordiaUPC" pitchFamily="34" charset="-34"/>
              </a:rPr>
              <a:t> กิโลเมตร </a:t>
            </a:r>
          </a:p>
          <a:p>
            <a:r>
              <a:rPr lang="th-TH" sz="2400" dirty="0" smtClean="0">
                <a:latin typeface="CordiaUPC" pitchFamily="34" charset="-34"/>
                <a:cs typeface="CordiaUPC" pitchFamily="34" charset="-34"/>
              </a:rPr>
              <a:t>บ่อดักตะกอน จำนวน 20 จุด </a:t>
            </a:r>
          </a:p>
          <a:p>
            <a:r>
              <a:rPr lang="th-TH" sz="2400" dirty="0" smtClean="0">
                <a:latin typeface="CordiaUPC" pitchFamily="34" charset="-34"/>
                <a:cs typeface="CordiaUPC" pitchFamily="34" charset="-34"/>
              </a:rPr>
              <a:t>ท่อลอดถนน 1 จุด </a:t>
            </a:r>
          </a:p>
          <a:p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มาตรการวิธีพืช </a:t>
            </a:r>
          </a:p>
          <a:p>
            <a:r>
              <a:rPr lang="th-TH" sz="2400" dirty="0" smtClean="0">
                <a:latin typeface="CordiaUPC" pitchFamily="34" charset="-34"/>
                <a:cs typeface="CordiaUPC" pitchFamily="34" charset="-34"/>
              </a:rPr>
              <a:t>ส่งเสริมให้ปลูกไม้ผล</a:t>
            </a:r>
            <a:r>
              <a:rPr lang="en-US" sz="2400" dirty="0" smtClean="0">
                <a:latin typeface="CordiaUPC" pitchFamily="34" charset="-34"/>
                <a:cs typeface="CordiaUPC" pitchFamily="34" charset="-34"/>
              </a:rPr>
              <a:t>-</a:t>
            </a:r>
            <a:r>
              <a:rPr lang="th-TH" sz="2400" dirty="0" smtClean="0">
                <a:latin typeface="CordiaUPC" pitchFamily="34" charset="-34"/>
                <a:cs typeface="CordiaUPC" pitchFamily="34" charset="-34"/>
              </a:rPr>
              <a:t>ไม้ยืนต้น </a:t>
            </a:r>
          </a:p>
          <a:p>
            <a:r>
              <a:rPr lang="th-TH" sz="2400" dirty="0" smtClean="0">
                <a:latin typeface="CordiaUPC" pitchFamily="34" charset="-34"/>
                <a:cs typeface="CordiaUPC" pitchFamily="34" charset="-34"/>
              </a:rPr>
              <a:t>พร้อมกับแนวหญ้าแฝก</a:t>
            </a:r>
            <a:endParaRPr lang="th-TH" sz="2400" dirty="0"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6" name="Picture 2" descr="H:\Tar_TTT\f0031-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365105"/>
            <a:ext cx="3700065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Work57\Nan\DCIM\111___07\IMG_3527.JPG"/>
          <p:cNvPicPr/>
          <p:nvPr/>
        </p:nvPicPr>
        <p:blipFill>
          <a:blip r:embed="rId2" cstate="print"/>
          <a:srcRect b="7312"/>
          <a:stretch>
            <a:fillRect/>
          </a:stretch>
        </p:blipFill>
        <p:spPr bwMode="auto">
          <a:xfrm>
            <a:off x="35496" y="40944"/>
            <a:ext cx="9108504" cy="6817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85120" y="1510680"/>
            <a:ext cx="2667000" cy="838200"/>
          </a:xfrm>
          <a:solidFill>
            <a:srgbClr val="FFC000">
              <a:alpha val="75000"/>
            </a:srgbClr>
          </a:solidFill>
        </p:spPr>
        <p:txBody>
          <a:bodyPr>
            <a:normAutofit fontScale="90000"/>
          </a:bodyPr>
          <a:lstStyle/>
          <a:p>
            <a:pPr algn="l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กรอบการนำเสนอ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993504" y="2476872"/>
            <a:ext cx="3954760" cy="3760440"/>
          </a:xfrm>
          <a:solidFill>
            <a:srgbClr val="FFFF99">
              <a:alpha val="68000"/>
            </a:srgbClr>
          </a:solidFill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th-TH" sz="3600" dirty="0" smtClean="0">
                <a:latin typeface="EucrosiaUPC" pitchFamily="18" charset="-34"/>
                <a:cs typeface="EucrosiaUPC" pitchFamily="18" charset="-34"/>
              </a:rPr>
              <a:t>ความสำคัญของปัญหา</a:t>
            </a:r>
            <a:endParaRPr lang="en-US" sz="3600" dirty="0" smtClean="0">
              <a:latin typeface="EucrosiaUPC" pitchFamily="18" charset="-34"/>
              <a:cs typeface="EucrosiaUPC" pitchFamily="18" charset="-34"/>
            </a:endParaRPr>
          </a:p>
          <a:p>
            <a:pPr>
              <a:spcBef>
                <a:spcPts val="600"/>
              </a:spcBef>
            </a:pPr>
            <a:r>
              <a:rPr lang="th-TH" sz="3600" dirty="0" smtClean="0">
                <a:latin typeface="EucrosiaUPC" pitchFamily="18" charset="-34"/>
                <a:cs typeface="EucrosiaUPC" pitchFamily="18" charset="-34"/>
              </a:rPr>
              <a:t>วัตถุประสงค์</a:t>
            </a:r>
            <a:endParaRPr lang="en-US" sz="3600" dirty="0" smtClean="0">
              <a:latin typeface="EucrosiaUPC" pitchFamily="18" charset="-34"/>
              <a:cs typeface="EucrosiaUPC" pitchFamily="18" charset="-34"/>
            </a:endParaRPr>
          </a:p>
          <a:p>
            <a:pPr>
              <a:spcBef>
                <a:spcPts val="600"/>
              </a:spcBef>
            </a:pPr>
            <a:r>
              <a:rPr lang="th-TH" sz="3600" dirty="0" smtClean="0">
                <a:latin typeface="EucrosiaUPC" pitchFamily="18" charset="-34"/>
                <a:cs typeface="EucrosiaUPC" pitchFamily="18" charset="-34"/>
              </a:rPr>
              <a:t>วิธีการศึกษา</a:t>
            </a:r>
          </a:p>
          <a:p>
            <a:pPr>
              <a:spcBef>
                <a:spcPts val="600"/>
              </a:spcBef>
            </a:pPr>
            <a:r>
              <a:rPr lang="th-TH" sz="3600" dirty="0" smtClean="0">
                <a:latin typeface="EucrosiaUPC" pitchFamily="18" charset="-34"/>
                <a:cs typeface="EucrosiaUPC" pitchFamily="18" charset="-34"/>
              </a:rPr>
              <a:t>ผลการศึกษา</a:t>
            </a:r>
            <a:endParaRPr lang="en-US" sz="3600" dirty="0" smtClean="0">
              <a:latin typeface="EucrosiaUPC" pitchFamily="18" charset="-34"/>
              <a:cs typeface="EucrosiaUPC" pitchFamily="18" charset="-34"/>
            </a:endParaRPr>
          </a:p>
          <a:p>
            <a:pPr>
              <a:spcBef>
                <a:spcPts val="600"/>
              </a:spcBef>
            </a:pPr>
            <a:r>
              <a:rPr lang="th-TH" sz="3600" dirty="0" smtClean="0">
                <a:latin typeface="EucrosiaUPC" pitchFamily="18" charset="-34"/>
                <a:cs typeface="EucrosiaUPC" pitchFamily="18" charset="-34"/>
              </a:rPr>
              <a:t>วิจารณ์ และข้อเสนอแนะ</a:t>
            </a:r>
          </a:p>
          <a:p>
            <a:pPr>
              <a:spcBef>
                <a:spcPts val="600"/>
              </a:spcBef>
            </a:pPr>
            <a:r>
              <a:rPr lang="th-TH" sz="3600" dirty="0" smtClean="0">
                <a:latin typeface="EucrosiaUPC" pitchFamily="18" charset="-34"/>
                <a:cs typeface="EucrosiaUPC" pitchFamily="18" charset="-34"/>
              </a:rPr>
              <a:t>สรุป</a:t>
            </a:r>
            <a:endParaRPr lang="th-TH" sz="3600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รูปภาพ 3" descr="Adulyadej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99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88640"/>
            <a:ext cx="1936571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3752"/>
            <a:ext cx="8229600" cy="1143000"/>
          </a:xfrm>
        </p:spPr>
        <p:txBody>
          <a:bodyPr/>
          <a:lstStyle/>
          <a:p>
            <a:pPr algn="l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ผลการศึกษา(ต่อ)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3688432"/>
            <a:ext cx="6192688" cy="2692896"/>
          </a:xfrm>
          <a:solidFill>
            <a:schemeClr val="accent2">
              <a:lumMod val="40000"/>
              <a:lumOff val="60000"/>
              <a:alpha val="3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th-TH" sz="37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การรับฟังความคิดเห็นของผู้มีส่วนได้ส่วนเสีย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ประชุมชี้แจง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แบบสอบถาม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ประชุมกลุ่มย่อย</a:t>
            </a: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7" name="Picture 6" descr="IMG_3511.JPG"/>
          <p:cNvPicPr>
            <a:picLocks noChangeAspect="1"/>
          </p:cNvPicPr>
          <p:nvPr/>
        </p:nvPicPr>
        <p:blipFill>
          <a:blip r:embed="rId2" cstate="print"/>
          <a:srcRect t="32298" b="24002"/>
          <a:stretch>
            <a:fillRect/>
          </a:stretch>
        </p:blipFill>
        <p:spPr>
          <a:xfrm>
            <a:off x="0" y="3861048"/>
            <a:ext cx="9144000" cy="2996952"/>
          </a:xfrm>
          <a:prstGeom prst="rect">
            <a:avLst/>
          </a:prstGeom>
        </p:spPr>
      </p:pic>
      <p:pic>
        <p:nvPicPr>
          <p:cNvPr id="4" name="Content Placeholder 3" descr="IMG_35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6088" b="17718"/>
          <a:stretch>
            <a:fillRect/>
          </a:stretch>
        </p:blipFill>
        <p:spPr>
          <a:xfrm>
            <a:off x="-17268" y="0"/>
            <a:ext cx="9161268" cy="386104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60648"/>
            <a:ext cx="8363272" cy="7200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การประชุมชี้แจงและรับฟังความคิดเห็นจากเจ้าหน้าที่ของรัฐที่เกี่ยวข้อง</a:t>
            </a:r>
            <a:endParaRPr kumimoji="0" lang="th-TH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9552" y="1501776"/>
            <a:ext cx="8229600" cy="5239591"/>
          </a:xfrm>
          <a:prstGeom prst="rect">
            <a:avLst/>
          </a:prstGeom>
          <a:solidFill>
            <a:schemeClr val="accent6">
              <a:lumMod val="20000"/>
              <a:lumOff val="80000"/>
              <a:alpha val="61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36000" tIns="45720" rIns="91440" bIns="45720" rtlCol="0">
            <a:noAutofit/>
          </a:bodyPr>
          <a:lstStyle/>
          <a:p>
            <a:pPr marL="6160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	        </a:t>
            </a: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วันที่ 29 กรกฎาคม 2557 ณ ห้องประชุมที่ว่าการอำเภอท่าวังผา จ.น่าน               เจ้าหน้าที่ของรัฐ 48 คน จาก 8 หน่วยงาน ผลการประชุมฯ สรุปได้ดังนี้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การดำเนินการตาม พ.ร.บ. พัฒนาที่ดิน 2551 เป็นเรื่องที่สมควรดำเนินการ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ต้องชี้แจงให้เกษตรกรเจ้าของที่ดินเข้าใจและเห็นด้วยก่อนการดำเนินการ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ควรเน้นถึงประโยชน์ที่เกษตรกรเจ้าของที่ดินเป็นหลัก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ข้อบังคับผูกพันกับเจ้าของพื้นที่ในการดูแลรักษาระบบอนุรักษ์ดินและน้ำที่สร้างขึ้นยังไม่ชัดเจน เช่น หากระบบเสียหายจากเหตุสุดวิสัยใครเป็นผู้ซ่อมแซมระบบ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ถ้าเกษตรกรจะสามารถเปลี่ยนแปลงการใช้ที่ดินจากที่กำหนดได้อย่างไร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ถ้าเกษตรกรทำการเกษตรกรรมแล้วเป็นเหตุให้ระบบคันดินเสียหายจะถูกบทลงโทษตามมาตรา 21 และ 22 หรือไม่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" name="Picture 6" descr="IMG_3631.JPG"/>
          <p:cNvPicPr>
            <a:picLocks noChangeAspect="1"/>
          </p:cNvPicPr>
          <p:nvPr/>
        </p:nvPicPr>
        <p:blipFill>
          <a:blip r:embed="rId2" cstate="print"/>
          <a:srcRect t="36088"/>
          <a:stretch>
            <a:fillRect/>
          </a:stretch>
        </p:blipFill>
        <p:spPr>
          <a:xfrm>
            <a:off x="0" y="3648004"/>
            <a:ext cx="6696744" cy="3209996"/>
          </a:xfrm>
          <a:prstGeom prst="rect">
            <a:avLst/>
          </a:prstGeom>
        </p:spPr>
      </p:pic>
      <p:pic>
        <p:nvPicPr>
          <p:cNvPr id="6" name="Picture 5" descr="IMG_3612.JPG"/>
          <p:cNvPicPr>
            <a:picLocks noChangeAspect="1"/>
          </p:cNvPicPr>
          <p:nvPr/>
        </p:nvPicPr>
        <p:blipFill>
          <a:blip r:embed="rId3" cstate="print"/>
          <a:srcRect b="16575"/>
          <a:stretch>
            <a:fillRect/>
          </a:stretch>
        </p:blipFill>
        <p:spPr>
          <a:xfrm>
            <a:off x="3203848" y="3141320"/>
            <a:ext cx="5940152" cy="3716680"/>
          </a:xfrm>
          <a:prstGeom prst="rect">
            <a:avLst/>
          </a:prstGeom>
        </p:spPr>
      </p:pic>
      <p:pic>
        <p:nvPicPr>
          <p:cNvPr id="5" name="Picture 4" descr="IMG_3587.JPG"/>
          <p:cNvPicPr>
            <a:picLocks noChangeAspect="1"/>
          </p:cNvPicPr>
          <p:nvPr/>
        </p:nvPicPr>
        <p:blipFill>
          <a:blip r:embed="rId4" cstate="print"/>
          <a:srcRect t="4763" b="9138"/>
          <a:stretch>
            <a:fillRect/>
          </a:stretch>
        </p:blipFill>
        <p:spPr>
          <a:xfrm>
            <a:off x="0" y="0"/>
            <a:ext cx="5358104" cy="3459948"/>
          </a:xfrm>
          <a:prstGeom prst="rect">
            <a:avLst/>
          </a:prstGeom>
        </p:spPr>
      </p:pic>
      <p:pic>
        <p:nvPicPr>
          <p:cNvPr id="4" name="Content Placeholder 3" descr="IMG_3579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t="19724" r="31496" b="8681"/>
          <a:stretch>
            <a:fillRect/>
          </a:stretch>
        </p:blipFill>
        <p:spPr>
          <a:xfrm>
            <a:off x="4769399" y="0"/>
            <a:ext cx="4374601" cy="34290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8864" y="1138733"/>
            <a:ext cx="8229600" cy="850106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27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การประชุมชี้แจงและรับฟังความคิดเห็นของผู้มีส่วนได้ส่วนเสีย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18864" y="2464296"/>
            <a:ext cx="8229600" cy="3340968"/>
          </a:xfrm>
          <a:prstGeom prst="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วันที่ 5 สิงหาคม 2557 ณ ห้องประชุมโรงเรียนมัธยมบ้านป่ากลาง อ. </a:t>
            </a:r>
            <a:r>
              <a:rPr kumimoji="0" lang="th-T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ปัว</a:t>
            </a: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ผู้เข้าร่วมประชุม จำนวน 100 คนเป็นเกษตรกร 67 คน กำนัน-ผู้ใหญ่บ้าน 6 คน และเจ้าหน้าที่ของรัฐในพื้นที่ 27 คน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การดำเนินการรับฟังความคิดเห็นได้แบ่งกลุ่มสนทนาย่อยเป็น 2 กลุ่ม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เจ้าหน้าที่ของรัฐ ซึ่งจะใช้วิธีตอบแบบสอบถาม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ประชาชนผู้ได้รับผลกระทบแบ่งตามตำบลเป็น 4 กลุ่มย่อย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4968552" cy="864096"/>
          </a:xfrm>
        </p:spPr>
        <p:txBody>
          <a:bodyPr>
            <a:noAutofit/>
          </a:bodyPr>
          <a:lstStyle/>
          <a:p>
            <a:pPr lvl="0" algn="l"/>
            <a:r>
              <a:rPr lang="th-TH" altLang="zh-CN" sz="2800" b="1" dirty="0" smtClean="0">
                <a:latin typeface="EucrosiaUPC" pitchFamily="18" charset="-34"/>
                <a:ea typeface="SimSun" pitchFamily="2" charset="-122"/>
                <a:cs typeface="EucrosiaUPC" pitchFamily="18" charset="-34"/>
              </a:rPr>
              <a:t>ผลการรับฟังความคิดเห็นของ</a:t>
            </a:r>
            <a:r>
              <a:rPr lang="th-TH" altLang="zh-CN" sz="2800" b="1" u="sng" dirty="0" smtClean="0">
                <a:latin typeface="EucrosiaUPC" pitchFamily="18" charset="-34"/>
                <a:ea typeface="SimSun" pitchFamily="2" charset="-122"/>
                <a:cs typeface="EucrosiaUPC" pitchFamily="18" charset="-34"/>
              </a:rPr>
              <a:t>เจ้าหน้าที่ของรัฐ</a:t>
            </a:r>
            <a:endParaRPr lang="th-TH" sz="3200" dirty="0"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1560" y="1278876"/>
          <a:ext cx="8064896" cy="5208325"/>
        </p:xfrm>
        <a:graphic>
          <a:graphicData uri="http://schemas.openxmlformats.org/drawingml/2006/table">
            <a:tbl>
              <a:tblPr/>
              <a:tblGrid>
                <a:gridCol w="6912768"/>
                <a:gridCol w="1152128"/>
              </a:tblGrid>
              <a:tr h="4219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th-TH" sz="2400" b="1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คุณลักษณะ</a:t>
                      </a:r>
                      <a:endParaRPr lang="en-US" sz="24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th-TH" sz="2400" b="1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ร้อยละ</a:t>
                      </a:r>
                      <a:endParaRPr lang="en-US" sz="24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30"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ตอนที่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 1 </a:t>
                      </a: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ข้อมูลส่วนบุคคล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 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6059"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th-TH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	อายุเฉลี่ย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55600"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th-TH" sz="2000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 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41.71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059"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th-TH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		เจ้าหน้าที่ของรัฐในพื้นที่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55600"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100.00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059"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ตอนที่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2 </a:t>
                      </a: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การประชาสัมพันธ์และการมีส่วนร่วม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EucrosiaUPC" pitchFamily="18" charset="-34"/>
                        <a:ea typeface="Times New Roman"/>
                        <a:cs typeface="EucrosiaUPC" pitchFamily="18" charset="-34"/>
                      </a:endParaRPr>
                    </a:p>
                  </a:txBody>
                  <a:tcPr marL="60896" marR="608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059"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	2.1</a:t>
                      </a:r>
                      <a:r>
                        <a:rPr lang="th-TH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	</a:t>
                      </a:r>
                      <a:r>
                        <a:rPr lang="th-TH" sz="2000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 การ</a:t>
                      </a:r>
                      <a:r>
                        <a:rPr lang="th-TH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เข้าร่วมกิจกรรมการมีส่วนร่วมและเวทีรับฟังความคิด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EucrosiaUPC" pitchFamily="18" charset="-34"/>
                        <a:ea typeface="Times New Roman"/>
                        <a:cs typeface="EucrosiaUPC" pitchFamily="18" charset="-34"/>
                      </a:endParaRPr>
                    </a:p>
                  </a:txBody>
                  <a:tcPr marL="60896" marR="608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059"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th-TH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		เคย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55600"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th-TH" sz="2000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28.57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059"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		ไม่เคย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56870"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71.43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059"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ตอนที่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3 </a:t>
                      </a: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ความคิดเห็นต่อการดำเนินงานและกิจกรรมของโครงการฯ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EucrosiaUPC" pitchFamily="18" charset="-34"/>
                        <a:ea typeface="Times New Roman"/>
                        <a:cs typeface="EucrosiaUPC" pitchFamily="18" charset="-34"/>
                      </a:endParaRPr>
                    </a:p>
                  </a:txBody>
                  <a:tcPr marL="60896" marR="608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2573"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	3.1</a:t>
                      </a:r>
                      <a:r>
                        <a:rPr lang="th-TH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	</a:t>
                      </a:r>
                      <a:r>
                        <a:rPr lang="th-TH" sz="2000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 การ</a:t>
                      </a:r>
                      <a:r>
                        <a:rPr lang="th-TH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ดำเนินงานอนุรักษ์ดินและน้ำเพื่อป้องกันการชะล้าง</a:t>
                      </a:r>
                      <a:r>
                        <a:rPr lang="th-TH" sz="2000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พังทลาย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EucrosiaUPC" pitchFamily="18" charset="-34"/>
                        <a:ea typeface="Times New Roman"/>
                        <a:cs typeface="EucrosiaUPC" pitchFamily="18" charset="-34"/>
                      </a:endParaRPr>
                    </a:p>
                  </a:txBody>
                  <a:tcPr marL="60896" marR="608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059"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th-TH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		จำเป็นปานกลาง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55600"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14.29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059"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		จำเป็นมาก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56870"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85.71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60896" marR="608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059"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	3.5	</a:t>
                      </a:r>
                      <a:r>
                        <a:rPr lang="th-TH" sz="2000" dirty="0" smtClean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 การ</a:t>
                      </a:r>
                      <a:r>
                        <a:rPr lang="th-TH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จัดประชุมเพื่อ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รับฟังความคิดเห็นของประชาชน</a:t>
                      </a:r>
                      <a:r>
                        <a:rPr lang="th-TH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ที่มีส่วนได้ส่วนเสีย </a:t>
                      </a:r>
                      <a:br>
                        <a:rPr lang="th-TH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</a:br>
                      <a:r>
                        <a:rPr lang="th-TH" sz="2000" dirty="0">
                          <a:solidFill>
                            <a:srgbClr val="00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ก่อนดำเนินการ จัดทำระบบอนุรักษ์ดินและน้ำ เพื่อลดและป้องกันการชะล้างพังทลายของดิน มีความจำเป็น</a:t>
                      </a:r>
                      <a:endParaRPr lang="en-US" sz="2000" dirty="0"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59744" marR="597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EucrosiaUPC" pitchFamily="18" charset="-34"/>
                        <a:ea typeface="Times New Roman"/>
                        <a:cs typeface="EucrosiaUPC" pitchFamily="18" charset="-34"/>
                      </a:endParaRPr>
                    </a:p>
                  </a:txBody>
                  <a:tcPr marL="59744" marR="597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059"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		จำเป็นมาก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59744" marR="597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55600"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810260" algn="l"/>
                          <a:tab pos="900430" algn="l"/>
                          <a:tab pos="989965" algn="l"/>
                          <a:tab pos="1170305" algn="l"/>
                          <a:tab pos="1350010" algn="l"/>
                          <a:tab pos="1530350" algn="l"/>
                          <a:tab pos="1620520" algn="l"/>
                          <a:tab pos="1710055" algn="l"/>
                          <a:tab pos="1890395" algn="l"/>
                          <a:tab pos="1980565" algn="l"/>
                          <a:tab pos="2070100" algn="l"/>
                        </a:tabLs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ea typeface="Times New Roman"/>
                          <a:cs typeface="EucrosiaUPC" pitchFamily="18" charset="-34"/>
                        </a:rPr>
                        <a:t>100.00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EucrosiaUPC" pitchFamily="18" charset="-34"/>
                        <a:ea typeface="SimSun"/>
                        <a:cs typeface="EucrosiaUPC" pitchFamily="18" charset="-34"/>
                      </a:endParaRPr>
                    </a:p>
                  </a:txBody>
                  <a:tcPr marL="59744" marR="597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0000" indent="-180000" defTabSz="540000">
              <a:spcBef>
                <a:spcPts val="600"/>
              </a:spcBef>
            </a:pPr>
            <a:r>
              <a:rPr lang="th-TH" sz="2800" u="sng" dirty="0" smtClean="0"/>
              <a:t>ปัญหาการใช้ที่ดินที่เกิดขึ้นในพื้นที่</a:t>
            </a:r>
            <a:r>
              <a:rPr lang="th-TH" sz="2800" dirty="0" smtClean="0"/>
              <a:t/>
            </a:r>
            <a:br>
              <a:rPr lang="th-TH" sz="2800" dirty="0" smtClean="0"/>
            </a:br>
            <a:r>
              <a:rPr lang="th-TH" sz="2800" dirty="0" smtClean="0"/>
              <a:t>	มีการชะล้างพังทลายของดิน น้ำไหลบ่าหน้าดินในฤดูฝนและขาดแคลนน้ำทำการเกษตรเมื่อฝนทิ้งช่วง ความอุดมสมบูรณ์ของดินลดลง</a:t>
            </a:r>
          </a:p>
          <a:p>
            <a:pPr marL="180000" indent="-180000" defTabSz="540000">
              <a:spcBef>
                <a:spcPts val="600"/>
              </a:spcBef>
            </a:pPr>
            <a:r>
              <a:rPr lang="th-TH" sz="2800" u="sng" dirty="0" smtClean="0"/>
              <a:t>ผลกระทบที่เกิดขึ้น</a:t>
            </a:r>
            <a:r>
              <a:rPr lang="th-TH" sz="2800" dirty="0" smtClean="0"/>
              <a:t/>
            </a:r>
            <a:br>
              <a:rPr lang="th-TH" sz="2800" dirty="0" smtClean="0"/>
            </a:br>
            <a:r>
              <a:rPr lang="th-TH" sz="2800" dirty="0" smtClean="0"/>
              <a:t>	ต้นทุนที่ใช้ในการผลิตสูงขึ้น และเกษตรกรมีรายได้ลดลง ส่งผลต่อความเป็นอยู่</a:t>
            </a:r>
          </a:p>
          <a:p>
            <a:pPr marL="180000" indent="-180000" defTabSz="540000">
              <a:spcBef>
                <a:spcPts val="600"/>
              </a:spcBef>
            </a:pPr>
            <a:r>
              <a:rPr lang="th-TH" sz="2800" u="sng" dirty="0" smtClean="0"/>
              <a:t>แนวทางแก้ไขปัญหา </a:t>
            </a:r>
            <a:r>
              <a:rPr lang="th-TH" sz="2800" dirty="0" smtClean="0"/>
              <a:t/>
            </a:r>
            <a:br>
              <a:rPr lang="th-TH" sz="2800" dirty="0" smtClean="0"/>
            </a:br>
            <a:r>
              <a:rPr lang="th-TH" sz="2800" dirty="0" smtClean="0"/>
              <a:t>	ปรับเปลี่ยนรูปแบบทำการเกษตรจากการปลูกพืชไร่ มาเป็นการปลูกไม้ผลและไม้ยืนต้น ปล่อยพื้นที่ว่างเปล่าโดยไม่มีการใช้ประโยชน์</a:t>
            </a:r>
          </a:p>
          <a:p>
            <a:pPr marL="180000" indent="-180000" defTabSz="540000">
              <a:spcBef>
                <a:spcPts val="600"/>
              </a:spcBef>
            </a:pPr>
            <a:r>
              <a:rPr lang="th-TH" sz="2800" u="sng" dirty="0" smtClean="0"/>
              <a:t>ความพร้อมของผู้มีส่วนได้ส่วนเสีย </a:t>
            </a:r>
            <a:r>
              <a:rPr lang="th-TH" sz="2800" dirty="0" smtClean="0"/>
              <a:t/>
            </a:r>
            <a:br>
              <a:rPr lang="th-TH" sz="2800" dirty="0" smtClean="0"/>
            </a:br>
            <a:r>
              <a:rPr lang="th-TH" sz="2800" dirty="0" smtClean="0"/>
              <a:t>	เกษตรกรส่วนใหญ่เห็นด้วยกับมาตรการอนุรักษ์ดินและน้ำ พร้อมที่จะให้ความร่วมมือเพราะชื่อว่าจะทำให้สามารถผลิตพืชได้ผลผลิตมากขึ้น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539969"/>
            <a:ext cx="820891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altLang="zh-CN" sz="3200" b="1" dirty="0" smtClean="0">
                <a:latin typeface="EucrosiaUPC" pitchFamily="18" charset="-34"/>
                <a:ea typeface="SimSun" pitchFamily="2" charset="-122"/>
                <a:cs typeface="EucrosiaUPC" pitchFamily="18" charset="-34"/>
              </a:rPr>
              <a:t>ผลการรับฟังความคิดเห็นของผู้มีส่วนได้ส่วนเสียจากการ</a:t>
            </a:r>
            <a:r>
              <a:rPr lang="th-TH" altLang="zh-CN" sz="3200" b="1" u="sng" dirty="0" smtClean="0">
                <a:latin typeface="EucrosiaUPC" pitchFamily="18" charset="-34"/>
                <a:ea typeface="SimSun" pitchFamily="2" charset="-122"/>
                <a:cs typeface="EucrosiaUPC" pitchFamily="18" charset="-34"/>
              </a:rPr>
              <a:t>สนทนากลุ่ม</a:t>
            </a:r>
            <a:endParaRPr lang="th-TH" sz="3200" u="sng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49685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16000" indent="-216000">
              <a:spcBef>
                <a:spcPts val="600"/>
              </a:spcBef>
            </a:pPr>
            <a:r>
              <a:rPr lang="th-TH" u="sng" dirty="0" smtClean="0"/>
              <a:t>ปัญหาและอุปสรรคอื่นๆ </a:t>
            </a:r>
          </a:p>
          <a:p>
            <a:pPr marL="616050" lvl="2" indent="-216000">
              <a:spcBef>
                <a:spcPts val="600"/>
              </a:spcBef>
              <a:buFont typeface="Wingdings" pitchFamily="2" charset="2"/>
              <a:buChar char="§"/>
            </a:pPr>
            <a:r>
              <a:rPr lang="th-TH" sz="2800" dirty="0" smtClean="0"/>
              <a:t>ที่ผ่านมาเกษตรกรทำตามคำแนะนำของราชการแล้วจะเกิดปัญหาสินค้าล้นตลาด</a:t>
            </a:r>
          </a:p>
          <a:p>
            <a:pPr marL="616050" lvl="1" indent="-216000">
              <a:spcBef>
                <a:spcPts val="600"/>
              </a:spcBef>
              <a:buFont typeface="Wingdings" pitchFamily="2" charset="2"/>
              <a:buChar char="§"/>
            </a:pPr>
            <a:r>
              <a:rPr lang="th-TH" dirty="0" smtClean="0"/>
              <a:t>การทำระบบอนุรักษ์ดินและน้ำ ทำให้เสียพื้นที่เกษตร</a:t>
            </a:r>
          </a:p>
          <a:p>
            <a:pPr marL="616050" lvl="1" indent="-216000">
              <a:spcBef>
                <a:spcPts val="600"/>
              </a:spcBef>
              <a:buFont typeface="Wingdings" pitchFamily="2" charset="2"/>
              <a:buChar char="§"/>
            </a:pPr>
            <a:r>
              <a:rPr lang="th-TH" dirty="0" smtClean="0"/>
              <a:t>ไม่อยากให้มีบทลงโทษและข้อผูกมัดจากการประกาศเป็นเขตอนุรักษ์ดินและน้ำฯ </a:t>
            </a:r>
          </a:p>
          <a:p>
            <a:pPr marL="616050" lvl="2" indent="-216000">
              <a:spcBef>
                <a:spcPts val="600"/>
              </a:spcBef>
              <a:buFont typeface="Wingdings" pitchFamily="2" charset="2"/>
              <a:buChar char="§"/>
            </a:pPr>
            <a:r>
              <a:rPr lang="th-TH" sz="2800" dirty="0" smtClean="0"/>
              <a:t>ค่าใช้จ่ายและค่าดูแลระบบ ใครเป็นผู้รับผิดชอบ</a:t>
            </a:r>
            <a:endParaRPr lang="en-US" sz="2800" dirty="0" smtClean="0"/>
          </a:p>
          <a:p>
            <a:pPr marL="216000" indent="-216000">
              <a:spcBef>
                <a:spcPts val="600"/>
              </a:spcBef>
            </a:pPr>
            <a:r>
              <a:rPr lang="th-TH" u="sng" dirty="0" smtClean="0"/>
              <a:t>ข้อเสนอแนะ</a:t>
            </a:r>
          </a:p>
          <a:p>
            <a:pPr marL="616050" lvl="1" indent="-216000">
              <a:spcBef>
                <a:spcPts val="600"/>
              </a:spcBef>
              <a:buFont typeface="Wingdings" pitchFamily="2" charset="2"/>
              <a:buChar char="§"/>
            </a:pPr>
            <a:r>
              <a:rPr lang="th-TH" dirty="0" smtClean="0"/>
              <a:t>ควรมีการจัดทำแปลงสาธิตการอนุรักษ์ดินและน้ำ ให้เห็นตัวอย่างจริง </a:t>
            </a:r>
          </a:p>
          <a:p>
            <a:pPr marL="616050" lvl="1" indent="-216000">
              <a:spcBef>
                <a:spcPts val="600"/>
              </a:spcBef>
              <a:buFont typeface="Wingdings" pitchFamily="2" charset="2"/>
              <a:buChar char="§"/>
            </a:pPr>
            <a:r>
              <a:rPr lang="th-TH" dirty="0" smtClean="0"/>
              <a:t>ต้องทำการสอบถามความเห็นหรือการยอมรับของเกษตรกรเจ้าของพื้นที่</a:t>
            </a:r>
          </a:p>
          <a:p>
            <a:pPr marL="616050" lvl="1" indent="-216000">
              <a:spcBef>
                <a:spcPts val="600"/>
              </a:spcBef>
              <a:buFont typeface="Wingdings" pitchFamily="2" charset="2"/>
              <a:buChar char="§"/>
            </a:pPr>
            <a:r>
              <a:rPr lang="th-TH" dirty="0" smtClean="0"/>
              <a:t>ควรมีทำทางลำเลียงเพื่อความสะดวกในการขนส่งผลผลิตทางการเกษตรสู่ตลาด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ข้อเสนอแนะ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108000">
            <a:normAutofit fontScale="92500" lnSpcReduction="20000"/>
          </a:bodyPr>
          <a:lstStyle/>
          <a:p>
            <a:pPr marL="0" lvl="0" indent="-514350">
              <a:spcBef>
                <a:spcPts val="1200"/>
              </a:spcBef>
              <a:buNone/>
            </a:pPr>
            <a:r>
              <a:rPr lang="en-US" dirty="0" smtClean="0">
                <a:latin typeface="EucrosiaUPC" pitchFamily="18" charset="-34"/>
                <a:cs typeface="EucrosiaUPC" pitchFamily="18" charset="-34"/>
              </a:rPr>
              <a:t>1. 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เร่ง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ดำเนินการที่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ช่วยสนับสนุนให้สามารถดำเนินการตาม พ.ร.บ.ฯ ได้อย่างมีประสิทธิภาพ เช่น  </a:t>
            </a:r>
            <a:endParaRPr lang="en-US" dirty="0" smtClean="0">
              <a:latin typeface="EucrosiaUPC" pitchFamily="18" charset="-34"/>
              <a:cs typeface="EucrosiaUPC" pitchFamily="18" charset="-34"/>
            </a:endParaRPr>
          </a:p>
          <a:p>
            <a:pPr marL="1371600" lvl="5" indent="-180000">
              <a:buFont typeface="Wingdings" pitchFamily="2" charset="2"/>
              <a:buChar char="§"/>
            </a:pPr>
            <a:r>
              <a:rPr lang="th-TH" sz="2600" dirty="0" smtClean="0">
                <a:latin typeface="EucrosiaUPC" pitchFamily="18" charset="-34"/>
                <a:cs typeface="EucrosiaUPC" pitchFamily="18" charset="-34"/>
              </a:rPr>
              <a:t>ดำเนินการประชุมคณะอนุกรรมการพัฒนาที่ดินจังหวัดนำร่อง</a:t>
            </a:r>
          </a:p>
          <a:p>
            <a:pPr marL="1371600" lvl="5" indent="-180000">
              <a:buFont typeface="Wingdings" pitchFamily="2" charset="2"/>
              <a:buChar char="§"/>
            </a:pPr>
            <a:r>
              <a:rPr lang="th-TH" sz="2600" dirty="0" smtClean="0">
                <a:latin typeface="EucrosiaUPC" pitchFamily="18" charset="-34"/>
                <a:cs typeface="EucrosiaUPC" pitchFamily="18" charset="-34"/>
              </a:rPr>
              <a:t>แต่งตั้งพนักงานเจ้าหน้าที่ พร้อมจัดทำบัตรประจำตัวเจ้าหน้าที่</a:t>
            </a:r>
            <a:endParaRPr lang="en-US" sz="2600" dirty="0" smtClean="0">
              <a:latin typeface="EucrosiaUPC" pitchFamily="18" charset="-34"/>
              <a:cs typeface="EucrosiaUPC" pitchFamily="18" charset="-34"/>
            </a:endParaRPr>
          </a:p>
          <a:p>
            <a:pPr marL="0" lvl="0" indent="-514350">
              <a:buNone/>
            </a:pPr>
            <a:r>
              <a:rPr lang="en-US" dirty="0" smtClean="0">
                <a:latin typeface="EucrosiaUPC" pitchFamily="18" charset="-34"/>
                <a:cs typeface="EucrosiaUPC" pitchFamily="18" charset="-34"/>
              </a:rPr>
              <a:t>2. 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ควรมีการเรียงลำดับความสำคัญของสถานการณ์ที่เกิดขึ้นในแต่ละพื้นที่เพื่อช่วยตัดสินใจดำเนินการตาม พ.ร.บ. เช่น</a:t>
            </a:r>
            <a:endParaRPr lang="en-US" dirty="0" smtClean="0">
              <a:latin typeface="EucrosiaUPC" pitchFamily="18" charset="-34"/>
              <a:cs typeface="EucrosiaUPC" pitchFamily="18" charset="-34"/>
            </a:endParaRPr>
          </a:p>
          <a:p>
            <a:pPr marL="1371600" lvl="5" indent="-180000">
              <a:buFont typeface="Wingdings" pitchFamily="2" charset="2"/>
              <a:buChar char="§"/>
            </a:pPr>
            <a:r>
              <a:rPr lang="th-TH" sz="2600" dirty="0" smtClean="0">
                <a:latin typeface="EucrosiaUPC" pitchFamily="18" charset="-34"/>
                <a:cs typeface="EucrosiaUPC" pitchFamily="18" charset="-34"/>
              </a:rPr>
              <a:t>พื้นที่เร่งด่วนลำดับที่ </a:t>
            </a:r>
            <a:r>
              <a:rPr lang="en-US" sz="2600" dirty="0" smtClean="0"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sz="2600" dirty="0" smtClean="0">
                <a:latin typeface="EucrosiaUPC" pitchFamily="18" charset="-34"/>
                <a:cs typeface="EucrosiaUPC" pitchFamily="18" charset="-34"/>
              </a:rPr>
              <a:t> เป็นพื้นที่ที่เกิดดินถล่ม</a:t>
            </a:r>
            <a:endParaRPr lang="en-US" sz="2600" dirty="0" smtClean="0">
              <a:latin typeface="EucrosiaUPC" pitchFamily="18" charset="-34"/>
              <a:cs typeface="EucrosiaUPC" pitchFamily="18" charset="-34"/>
            </a:endParaRPr>
          </a:p>
          <a:p>
            <a:pPr marL="1371600" lvl="5" indent="-180000">
              <a:buFont typeface="Wingdings" pitchFamily="2" charset="2"/>
              <a:buChar char="§"/>
            </a:pPr>
            <a:r>
              <a:rPr lang="th-TH" sz="2600" dirty="0" smtClean="0">
                <a:latin typeface="EucrosiaUPC" pitchFamily="18" charset="-34"/>
                <a:cs typeface="EucrosiaUPC" pitchFamily="18" charset="-34"/>
              </a:rPr>
              <a:t>พื้นที่เร่งด่วนลำดับที่ </a:t>
            </a:r>
            <a:r>
              <a:rPr lang="en-US" sz="2600" dirty="0" smtClean="0"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sz="2600" dirty="0" smtClean="0">
                <a:latin typeface="EucrosiaUPC" pitchFamily="18" charset="-34"/>
                <a:cs typeface="EucrosiaUPC" pitchFamily="18" charset="-34"/>
              </a:rPr>
              <a:t> เป็นพื้นที่มีความเสี่ยงสูงต่อการเกิดดินถล่ม</a:t>
            </a:r>
            <a:endParaRPr lang="en-US" sz="2600" dirty="0" smtClean="0">
              <a:latin typeface="EucrosiaUPC" pitchFamily="18" charset="-34"/>
              <a:cs typeface="EucrosiaUPC" pitchFamily="18" charset="-34"/>
            </a:endParaRPr>
          </a:p>
          <a:p>
            <a:pPr marL="1371600" lvl="5" indent="-180000">
              <a:buFont typeface="Wingdings" pitchFamily="2" charset="2"/>
              <a:buChar char="§"/>
            </a:pPr>
            <a:r>
              <a:rPr lang="th-TH" sz="2600" dirty="0" smtClean="0">
                <a:latin typeface="EucrosiaUPC" pitchFamily="18" charset="-34"/>
                <a:cs typeface="EucrosiaUPC" pitchFamily="18" charset="-34"/>
              </a:rPr>
              <a:t>พื้นที่เร่งด่วนลำดับที่ </a:t>
            </a:r>
            <a:r>
              <a:rPr lang="en-US" sz="2600" dirty="0" smtClean="0"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sz="2600" dirty="0" smtClean="0">
                <a:latin typeface="EucrosiaUPC" pitchFamily="18" charset="-34"/>
                <a:cs typeface="EucrosiaUPC" pitchFamily="18" charset="-34"/>
              </a:rPr>
              <a:t> เป็นพื้นที่ทำการเกษตรที่มีความลาดชัน</a:t>
            </a:r>
            <a:endParaRPr lang="en-US" sz="2600" dirty="0" smtClean="0">
              <a:latin typeface="EucrosiaUPC" pitchFamily="18" charset="-34"/>
              <a:cs typeface="EucrosiaUPC" pitchFamily="18" charset="-34"/>
            </a:endParaRPr>
          </a:p>
          <a:p>
            <a:pPr marL="0" lvl="0" indent="-514350">
              <a:buNone/>
            </a:pPr>
            <a:r>
              <a:rPr lang="en-US" dirty="0" smtClean="0">
                <a:latin typeface="EucrosiaUPC" pitchFamily="18" charset="-34"/>
                <a:cs typeface="EucrosiaUPC" pitchFamily="18" charset="-34"/>
              </a:rPr>
              <a:t>3. 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ดำเนินการประกาศเขตอนุรักษ์ดินและน้ำเป็นตัวอย่างนำร่อง</a:t>
            </a:r>
            <a:endParaRPr lang="en-US" dirty="0" smtClean="0">
              <a:latin typeface="EucrosiaUPC" pitchFamily="18" charset="-34"/>
              <a:cs typeface="EucrosiaUPC" pitchFamily="18" charset="-34"/>
            </a:endParaRPr>
          </a:p>
          <a:p>
            <a:pPr marL="0" lvl="0" indent="-514350">
              <a:buNone/>
            </a:pPr>
            <a:r>
              <a:rPr lang="en-US" dirty="0" smtClean="0">
                <a:latin typeface="EucrosiaUPC" pitchFamily="18" charset="-34"/>
                <a:cs typeface="EucrosiaUPC" pitchFamily="18" charset="-34"/>
              </a:rPr>
              <a:t>4. 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ศึกษาเพิ่มเติมเรื่องการประกาศเขตอนุรักษ์ดินและน้ำในส่วนที่เป็นพื้นที่ของรัฐ ที่ผ่อนผันให้ประชาชนใช้ประโยชน์ที่ดินทำการเกษตร เช่น พื้นที่เขตป่าสงวนแห่งชาติ เขตอุทยานแห่งชาติ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1666528" cy="77809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สรุป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7333"/>
            <a:ext cx="8229600" cy="45259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ทราบกระบวนการดำเนินการประกาศเขตอนุรักษ์ดินและน้ำตาม พ.ร.บ. พัฒนาที่ดิน พ.ศ. 2551 (มาตรา 1</a:t>
            </a:r>
            <a:r>
              <a:rPr lang="en-US" dirty="0" smtClean="0"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) อย่างเป็นรูปธรรม</a:t>
            </a:r>
          </a:p>
          <a:p>
            <a:pPr>
              <a:spcBef>
                <a:spcPts val="1200"/>
              </a:spcBef>
            </a:pP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คู่มือคำอธิบายเรียงมาตราพระราชบัญญัติที่ดิน พ.ศ.2551 มีขั้นตอนที่ชัดเจนสามารถใช้เป็นแนวทางดำเนินการประกาศเขตอนุรักษ์ดินและน้ำ</a:t>
            </a:r>
          </a:p>
          <a:p>
            <a:pPr>
              <a:spcBef>
                <a:spcPts val="1200"/>
              </a:spcBef>
            </a:pP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การดำเนินการรับฟังความคิดเห็นของประชาชนมีความจำเป็นที่ต้องดำเนินการเพื่อให้ผู้มีส่วนได้ส่วนเสียร่วมกันตัดสินใจในการดำเนินการ</a:t>
            </a:r>
          </a:p>
          <a:p>
            <a:pPr>
              <a:spcBef>
                <a:spcPts val="1200"/>
              </a:spcBef>
            </a:pP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กรมพัฒนาที่ดินควรที่จะมีการศึกษาเพิ่มเติมเพื่อสร้างความชัดเจน ในแนวทางการดำเนินการประกาศเขตอนุรักษ์ดินและน้ำตาม พ.ร.บ.ฯ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1052736"/>
            <a:ext cx="8424936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ordia New" pitchFamily="34" charset="-34"/>
              </a:rPr>
              <a:t>ขอขอบคุณ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ordia New" pitchFamily="34" charset="-34"/>
              </a:rPr>
              <a:t>	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defTabSz="72000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kumimoji="0" lang="th-TH" sz="3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itchFamily="34" charset="-34"/>
                <a:ea typeface="Calibri" pitchFamily="34" charset="0"/>
                <a:cs typeface="CordiaUPC" pitchFamily="34" charset="-34"/>
              </a:rPr>
              <a:t>คุณไชยสิทธิ์ </a:t>
            </a:r>
            <a:r>
              <a:rPr kumimoji="0" lang="th-TH" sz="3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diaUPC" pitchFamily="34" charset="-34"/>
                <a:ea typeface="Calibri" pitchFamily="34" charset="0"/>
                <a:cs typeface="CordiaUPC" pitchFamily="34" charset="-34"/>
              </a:rPr>
              <a:t>เอนก</a:t>
            </a:r>
            <a:r>
              <a:rPr kumimoji="0" lang="th-TH" sz="3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itchFamily="34" charset="-34"/>
                <a:ea typeface="Calibri" pitchFamily="34" charset="0"/>
                <a:cs typeface="CordiaUPC" pitchFamily="34" charset="-34"/>
              </a:rPr>
              <a:t>สัมพันธ์ 	  อดีตรองอธิบดีกรมพัฒนาที่ดิน </a:t>
            </a:r>
            <a:endParaRPr kumimoji="0" lang="en-US" sz="3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ordiaUPC" pitchFamily="34" charset="-34"/>
              <a:cs typeface="CordiaUPC" pitchFamily="34" charset="-34"/>
            </a:endParaRPr>
          </a:p>
          <a:p>
            <a:pPr defTabSz="72000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kumimoji="0" lang="th-TH" sz="3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itchFamily="34" charset="-34"/>
                <a:ea typeface="Calibri" pitchFamily="34" charset="0"/>
                <a:cs typeface="CordiaUPC" pitchFamily="34" charset="-34"/>
              </a:rPr>
              <a:t>					  กรรมการผู้ทรงคุณวุฒิในคณะกรรมการพัฒนาที่ดิน</a:t>
            </a:r>
            <a:endParaRPr kumimoji="0" lang="en-US" sz="3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ordiaUPC" pitchFamily="34" charset="-34"/>
              <a:cs typeface="CordiaUPC" pitchFamily="34" charset="-34"/>
            </a:endParaRPr>
          </a:p>
          <a:p>
            <a:pPr defTabSz="72000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kumimoji="0" lang="th-TH" sz="3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itchFamily="34" charset="-34"/>
                <a:ea typeface="Calibri" pitchFamily="34" charset="0"/>
                <a:cs typeface="CordiaUPC" pitchFamily="34" charset="-34"/>
              </a:rPr>
              <a:t>คุณโสภณ ชมชาญ 		  อดีตผู้เชี่ยวชาญด้านวางแผนการใช้ที่ดิน </a:t>
            </a:r>
            <a:endParaRPr kumimoji="0" lang="en-US" sz="3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ordiaUPC" pitchFamily="34" charset="-34"/>
              <a:cs typeface="CordiaUPC" pitchFamily="34" charset="-34"/>
            </a:endParaRPr>
          </a:p>
          <a:p>
            <a:pPr defTabSz="72000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kumimoji="0" lang="th-TH" sz="3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itchFamily="34" charset="-34"/>
                <a:ea typeface="Calibri" pitchFamily="34" charset="0"/>
                <a:cs typeface="CordiaUPC" pitchFamily="34" charset="-34"/>
              </a:rPr>
              <a:t>คุณเบญจพร ชาครานนท์ 	  ผู้อำนวยการสำนักงาน </a:t>
            </a:r>
            <a:r>
              <a:rPr kumimoji="0" lang="th-TH" sz="3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diaUPC" pitchFamily="34" charset="-34"/>
                <a:ea typeface="Calibri" pitchFamily="34" charset="0"/>
                <a:cs typeface="CordiaUPC" pitchFamily="34" charset="-34"/>
              </a:rPr>
              <a:t>สพข.</a:t>
            </a:r>
            <a:r>
              <a:rPr kumimoji="0" lang="th-TH" sz="3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itchFamily="34" charset="-34"/>
                <a:ea typeface="Calibri" pitchFamily="34" charset="0"/>
                <a:cs typeface="CordiaUPC" pitchFamily="34" charset="-34"/>
              </a:rPr>
              <a:t> </a:t>
            </a:r>
            <a:r>
              <a:rPr kumimoji="0" lang="en-US" sz="3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itchFamily="34" charset="-34"/>
                <a:ea typeface="Calibri" pitchFamily="34" charset="0"/>
                <a:cs typeface="CordiaUPC" pitchFamily="34" charset="-34"/>
              </a:rPr>
              <a:t>7 </a:t>
            </a:r>
            <a:endParaRPr kumimoji="0" lang="en-US" sz="3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ordiaUPC" pitchFamily="34" charset="-34"/>
              <a:cs typeface="CordiaUPC" pitchFamily="34" charset="-34"/>
            </a:endParaRPr>
          </a:p>
          <a:p>
            <a:pPr defTabSz="72000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kumimoji="0" lang="th-TH" sz="3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itchFamily="34" charset="-34"/>
                <a:ea typeface="Calibri" pitchFamily="34" charset="0"/>
                <a:cs typeface="CordiaUPC" pitchFamily="34" charset="-34"/>
              </a:rPr>
              <a:t>คุณสมควร ณ ลำปาง	  ผู้อำนวยการสถานีพัฒนาที่ดินน่าน </a:t>
            </a:r>
            <a:endParaRPr kumimoji="0" lang="en-US" sz="3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ordiaUPC" pitchFamily="34" charset="-34"/>
              <a:cs typeface="CordiaUPC" pitchFamily="34" charset="-34"/>
            </a:endParaRPr>
          </a:p>
          <a:p>
            <a:pPr defTabSz="72000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kumimoji="0" lang="th-TH" sz="3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itchFamily="34" charset="-34"/>
                <a:ea typeface="Calibri" pitchFamily="34" charset="0"/>
                <a:cs typeface="CordiaUPC" pitchFamily="34" charset="-34"/>
              </a:rPr>
              <a:t>คุณ</a:t>
            </a:r>
            <a:r>
              <a:rPr kumimoji="0" lang="th-TH" sz="3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diaUPC" pitchFamily="34" charset="-34"/>
                <a:ea typeface="Calibri" pitchFamily="34" charset="0"/>
                <a:cs typeface="CordiaUPC" pitchFamily="34" charset="-34"/>
              </a:rPr>
              <a:t>ไชยวัฒน์</a:t>
            </a:r>
            <a:r>
              <a:rPr kumimoji="0" lang="th-TH" sz="3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itchFamily="34" charset="-34"/>
                <a:ea typeface="Calibri" pitchFamily="34" charset="0"/>
                <a:cs typeface="CordiaUPC" pitchFamily="34" charset="-34"/>
              </a:rPr>
              <a:t> เวสารัชตระกูล	  ผู้อำนวยการกลุ่มงาน</a:t>
            </a:r>
          </a:p>
          <a:p>
            <a:pPr defTabSz="72000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th-TH" sz="3000" dirty="0" smtClean="0">
                <a:latin typeface="CordiaUPC" pitchFamily="34" charset="-34"/>
                <a:ea typeface="Calibri" pitchFamily="34" charset="0"/>
                <a:cs typeface="CordiaUPC" pitchFamily="34" charset="-34"/>
              </a:rPr>
              <a:t>					  </a:t>
            </a:r>
            <a:r>
              <a:rPr kumimoji="0" lang="th-TH" sz="3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UPC" pitchFamily="34" charset="-34"/>
                <a:ea typeface="Calibri" pitchFamily="34" charset="0"/>
                <a:cs typeface="CordiaUPC" pitchFamily="34" charset="-34"/>
              </a:rPr>
              <a:t>เลขานุการคณะกรรมการพัฒนาที่ดิน </a:t>
            </a:r>
            <a:endParaRPr kumimoji="0" lang="en-US" sz="3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ordiaUPC" pitchFamily="34" charset="-34"/>
              <a:cs typeface="Cordia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พรบ.jpg"/>
          <p:cNvPicPr>
            <a:picLocks noChangeAspect="1"/>
          </p:cNvPicPr>
          <p:nvPr/>
        </p:nvPicPr>
        <p:blipFill>
          <a:blip r:embed="rId2" cstate="print"/>
          <a:srcRect l="2705" t="26901" r="3580" b="24800"/>
          <a:stretch>
            <a:fillRect/>
          </a:stretch>
        </p:blipFill>
        <p:spPr>
          <a:xfrm>
            <a:off x="-4846" y="0"/>
            <a:ext cx="915714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307808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Thank you &amp; Questions</a:t>
            </a:r>
            <a:endParaRPr lang="th-TH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งานที่ได้รับมอบหมาย (บู)\trip_NAN_1\IMG_3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ความสำคัญของปัญหา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24536"/>
          </a:xfr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anchor="ctr" anchorCtr="0">
            <a:normAutofit/>
          </a:bodyPr>
          <a:lstStyle/>
          <a:p>
            <a:pPr>
              <a:spcBef>
                <a:spcPts val="1200"/>
              </a:spcBef>
            </a:pP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กรมพัฒนาที่ดินมีภารกิจตามพ.ร.บ. พัฒนาที่ดิน พ.ศ. 2551 ที่ต้องดำเนินการป้องกันแก้ไขปัญหาความเสื่อมโทรมของดิน รวมถึงปัญหาการชะล้างพังทลายของดิน พื้นที่เสี่ยงต่อการเกิดดินถล่ม และการแก้ปัญหาความขัดแย้งการใช้ประโยชน์ที่ดินด้านการเกษตร</a:t>
            </a:r>
          </a:p>
          <a:p>
            <a:pPr>
              <a:spcBef>
                <a:spcPts val="1200"/>
              </a:spcBef>
            </a:pP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พ.ร.บ.พัฒนาที่ดินฯ เป็นเครื่องมือของเจ้าหน้าที่กรมพัฒนาที่ดิน เพื่อใช้เป็นกรอบการทำงานเป็นไปอย่างมีประสิทธิภาพ </a:t>
            </a:r>
          </a:p>
          <a:p>
            <a:pPr>
              <a:spcBef>
                <a:spcPts val="1200"/>
              </a:spcBef>
            </a:pP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บทบัญญัติของ พ.ร.บ.พัฒนาที่ดินฯ มีส่วนเกี่ยวข้องกับสิทธิและเสรีภาพของประชาชน ต้องกระทำบนพื้นฐานของความถูกต้องมีเหตุผล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รูปภาพ 3" descr="Adulyadej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99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02895" y="27296"/>
            <a:ext cx="1613809" cy="144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พระราชบัญญัติพัฒนาที่ดิน พ.ศ.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2551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72000" anchor="ctr">
            <a:normAutofit/>
          </a:bodyPr>
          <a:lstStyle/>
          <a:p>
            <a:pPr marL="0" algn="thaiDist">
              <a:spcBef>
                <a:spcPts val="0"/>
              </a:spcBef>
              <a:buNone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บทบัญญัติมาตรา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13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ในกรณีที่ปรากฏว่าบริเวณพื้นที่ใดมีลักษณะเป็น</a:t>
            </a:r>
            <a:r>
              <a:rPr lang="th-TH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พื้นที่ลาดชันเสี่ยงต่อการชะล้างพังทลายของดิน หรือเสี่ยงต่อการเกิดดินถล่ม 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อันเกิดจากการกระทำของผู้เข้าไปครอบครองทำประโยชน์ในบริเวณพื้นที่ดังกล่าวโดยไม่เหมาะสม หรืออาจเกิดขึ้นจากภัยธรรมชาติ หากปล่อยไว้ไม่ดำเนินการจะเกิดการชะล้างพังทลายของดินอย่างรุนแรงจนถึงขั้นเกิดดินถล่มสร้างความสูญเสียแก่ชีวิตและทรัพย์สินของประชาชน ให้</a:t>
            </a:r>
            <a:r>
              <a:rPr lang="th-TH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รัฐมนตรีโดยคำแนะนำของคณะกรรมการ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มีอำนาจประกาศในราชกิจจา</a:t>
            </a:r>
            <a:r>
              <a:rPr lang="th-TH" dirty="0" err="1" smtClean="0">
                <a:latin typeface="EucrosiaUPC" pitchFamily="18" charset="-34"/>
                <a:cs typeface="EucrosiaUPC" pitchFamily="18" charset="-34"/>
              </a:rPr>
              <a:t>นุเบกษา</a:t>
            </a:r>
            <a:r>
              <a:rPr lang="th-TH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กำหนดให้พื้นที่นั้นเป็นเขตอนุรักษ์ดินและน้ำ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 และให้มีแผนที่แนบท้ายประกาศด้วย แผนที่ดังกล่าวให้ถือเป็นส่วนหนึ่งแห่งประกาศ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”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งานที่ได้รับมอบหมาย (บู)\trip_NAN_1\IMG_3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352" y="1196752"/>
            <a:ext cx="5266928" cy="1143000"/>
          </a:xfrm>
        </p:spPr>
        <p:txBody>
          <a:bodyPr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วัตถุประสงค์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92896"/>
            <a:ext cx="8301608" cy="2736304"/>
          </a:xfrm>
          <a:solidFill>
            <a:schemeClr val="accent2">
              <a:lumMod val="40000"/>
              <a:lumOff val="60000"/>
              <a:alpha val="65000"/>
            </a:schemeClr>
          </a:solidFill>
        </p:spPr>
        <p:txBody>
          <a:bodyPr lIns="72000" anchor="ctr">
            <a:normAutofit fontScale="92500"/>
          </a:bodyPr>
          <a:lstStyle/>
          <a:p>
            <a:pPr marL="360000" indent="-360000">
              <a:spcBef>
                <a:spcPts val="1200"/>
              </a:spcBef>
              <a:buFont typeface="+mj-lt"/>
              <a:buAutoNum type="arabicPeriod"/>
            </a:pP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เพื่อประยุกต์ใช้งานวิธีการดำเนินงานตาม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บทบัญญัติมาตรา </a:t>
            </a:r>
            <a:r>
              <a:rPr lang="en-US" dirty="0" smtClean="0">
                <a:latin typeface="EucrosiaUPC" pitchFamily="18" charset="-34"/>
                <a:cs typeface="EucrosiaUPC" pitchFamily="18" charset="-34"/>
              </a:rPr>
              <a:t>13 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แห่งพระราชบัญญัติพัฒนาที่ดิน พ.ศ. </a:t>
            </a:r>
            <a:r>
              <a:rPr lang="en-US" dirty="0" smtClean="0">
                <a:latin typeface="EucrosiaUPC" pitchFamily="18" charset="-34"/>
                <a:cs typeface="EucrosiaUPC" pitchFamily="18" charset="-34"/>
              </a:rPr>
              <a:t>2551 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การประกาศเขตอนุรักษ์ดินและน้ำ</a:t>
            </a:r>
          </a:p>
          <a:p>
            <a:pPr marL="360000" indent="-360000">
              <a:spcBef>
                <a:spcPts val="1200"/>
              </a:spcBef>
              <a:buFont typeface="+mj-lt"/>
              <a:buAutoNum type="arabicPeriod"/>
            </a:pP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หาข้อบกพร่องที่อาจเกิดขึ้นในการบังคับใช้ เพื่อให้การดำเนินงานแก้ปัญหาในพื้นที่ได้อย่างถูกต้อง มีประสิทธิภาพ ตรงตามเจตนารมณ์ของกฎหมาย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รูปภาพ 3" descr="Adulyadej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99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88640"/>
            <a:ext cx="1936571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พรบ1.jpg"/>
          <p:cNvPicPr>
            <a:picLocks noChangeAspect="1"/>
          </p:cNvPicPr>
          <p:nvPr/>
        </p:nvPicPr>
        <p:blipFill>
          <a:blip r:embed="rId3" cstate="print"/>
          <a:srcRect r="3774"/>
          <a:stretch>
            <a:fillRect/>
          </a:stretch>
        </p:blipFill>
        <p:spPr>
          <a:xfrm>
            <a:off x="683568" y="1268760"/>
            <a:ext cx="3672408" cy="5181724"/>
          </a:xfrm>
          <a:prstGeom prst="rect">
            <a:avLst/>
          </a:prstGeom>
        </p:spPr>
      </p:pic>
      <p:pic>
        <p:nvPicPr>
          <p:cNvPr id="4" name="Picture 3" descr="Erosion.jpg"/>
          <p:cNvPicPr>
            <a:picLocks noChangeAspect="1"/>
          </p:cNvPicPr>
          <p:nvPr/>
        </p:nvPicPr>
        <p:blipFill>
          <a:blip r:embed="rId4" cstate="print"/>
          <a:srcRect r="319"/>
          <a:stretch>
            <a:fillRect/>
          </a:stretch>
        </p:blipFill>
        <p:spPr>
          <a:xfrm>
            <a:off x="4716016" y="1268759"/>
            <a:ext cx="3744416" cy="518457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วิธีการศึกษา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60" y="1925951"/>
            <a:ext cx="7704856" cy="3602319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72000" rtlCol="0" anchor="b">
            <a:spAutoFit/>
          </a:bodyPr>
          <a:lstStyle/>
          <a:p>
            <a:pPr marL="360000" indent="-360000">
              <a:buAutoNum type="arabicPeriod"/>
            </a:pPr>
            <a:r>
              <a:rPr lang="th-TH" sz="3200" dirty="0" smtClean="0">
                <a:latin typeface="EucrosiaUPC" pitchFamily="18" charset="-34"/>
                <a:cs typeface="EucrosiaUPC" pitchFamily="18" charset="-34"/>
              </a:rPr>
              <a:t>ใช้กรอบการดำเนินงานจากคู่มือคำอธิบายเรียงมาตราฯ</a:t>
            </a:r>
          </a:p>
          <a:p>
            <a:pPr marL="360000" indent="-360000">
              <a:buAutoNum type="arabicPeriod"/>
            </a:pPr>
            <a:r>
              <a:rPr lang="th-TH" sz="3200" dirty="0" smtClean="0">
                <a:latin typeface="EucrosiaUPC" pitchFamily="18" charset="-34"/>
                <a:cs typeface="EucrosiaUPC" pitchFamily="18" charset="-34"/>
              </a:rPr>
              <a:t>ศึกษา สำรวจ วิเคราะห์ จัดทำฐานข้อมูลทรัพยากรที่ดิน </a:t>
            </a:r>
          </a:p>
          <a:p>
            <a:pPr marL="360000" indent="-360000">
              <a:buAutoNum type="arabicPeriod"/>
            </a:pPr>
            <a:r>
              <a:rPr lang="th-TH" sz="3200" dirty="0" smtClean="0">
                <a:latin typeface="EucrosiaUPC" pitchFamily="18" charset="-34"/>
                <a:cs typeface="EucrosiaUPC" pitchFamily="18" charset="-34"/>
              </a:rPr>
              <a:t>ศึกษาสภาพเศรษฐกิจและสังคม ความรู้ ความเข้าใจด้านการอนุรักษ์ดินและน้ำ</a:t>
            </a:r>
          </a:p>
          <a:p>
            <a:pPr marL="360000" indent="-360000">
              <a:buAutoNum type="arabicPeriod"/>
            </a:pPr>
            <a:r>
              <a:rPr lang="th-TH" sz="3200" dirty="0" smtClean="0">
                <a:latin typeface="EucrosiaUPC" pitchFamily="18" charset="-34"/>
                <a:cs typeface="EucrosiaUPC" pitchFamily="18" charset="-34"/>
              </a:rPr>
              <a:t>กำหนดแนวทางการใช้ที่ดิน และระบบอนุรักษ์ดิน และน้ำ</a:t>
            </a:r>
          </a:p>
          <a:p>
            <a:pPr marL="360000" indent="-360000">
              <a:buAutoNum type="arabicPeriod"/>
            </a:pPr>
            <a:r>
              <a:rPr lang="th-TH" sz="3200" dirty="0" smtClean="0">
                <a:latin typeface="EucrosiaUPC" pitchFamily="18" charset="-34"/>
                <a:cs typeface="EucrosiaUPC" pitchFamily="18" charset="-34"/>
              </a:rPr>
              <a:t>ดำเนินการรับฟังความคิดเห็นของผู้มีส่วนได้ส่วนเสียตามระเบียบสำนักนายกรัฐมนตรี</a:t>
            </a:r>
            <a:endParaRPr lang="th-TH" sz="3200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3451.JPG"/>
          <p:cNvPicPr>
            <a:picLocks noChangeAspect="1"/>
          </p:cNvPicPr>
          <p:nvPr/>
        </p:nvPicPr>
        <p:blipFill>
          <a:blip r:embed="rId2" cstate="print"/>
          <a:srcRect t="57350"/>
          <a:stretch>
            <a:fillRect/>
          </a:stretch>
        </p:blipFill>
        <p:spPr>
          <a:xfrm>
            <a:off x="0" y="3933056"/>
            <a:ext cx="9144000" cy="2924944"/>
          </a:xfrm>
          <a:prstGeom prst="rect">
            <a:avLst/>
          </a:prstGeom>
        </p:spPr>
      </p:pic>
      <p:pic>
        <p:nvPicPr>
          <p:cNvPr id="5" name="Picture 4" descr="IMG_3408.JPG"/>
          <p:cNvPicPr>
            <a:picLocks noChangeAspect="1"/>
          </p:cNvPicPr>
          <p:nvPr/>
        </p:nvPicPr>
        <p:blipFill>
          <a:blip r:embed="rId3" cstate="print"/>
          <a:srcRect t="34250" b="8001"/>
          <a:stretch>
            <a:fillRect/>
          </a:stretch>
        </p:blipFill>
        <p:spPr>
          <a:xfrm>
            <a:off x="0" y="0"/>
            <a:ext cx="9144000" cy="3960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28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th-TH" sz="3100" b="1" dirty="0" smtClean="0">
                <a:latin typeface="EucrosiaUPC" pitchFamily="18" charset="-34"/>
                <a:cs typeface="EucrosiaUPC" pitchFamily="18" charset="-34"/>
              </a:rPr>
              <a:t>ขั้นตอนการศึกษาการดำเนินการเพื่อรองรับการประกาศเขตอนุรักษ์ดินและน้ำ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4" name="ไดอะแกรม 18"/>
          <p:cNvGraphicFramePr/>
          <p:nvPr/>
        </p:nvGraphicFramePr>
        <p:xfrm>
          <a:off x="1835696" y="953834"/>
          <a:ext cx="6048672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งานที่ได้รับมอบหมาย (บู)\trip_NAN_1\IMG_3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5392" y="1119882"/>
            <a:ext cx="6203032" cy="868958"/>
          </a:xfrm>
        </p:spPr>
        <p:txBody>
          <a:bodyPr/>
          <a:lstStyle/>
          <a:p>
            <a:r>
              <a:rPr lang="th-TH" b="1" dirty="0" smtClean="0"/>
              <a:t>ผลการศึกษา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2032248"/>
            <a:ext cx="6131024" cy="4565104"/>
          </a:xfrm>
          <a:solidFill>
            <a:schemeClr val="accent2">
              <a:lumMod val="40000"/>
              <a:lumOff val="60000"/>
              <a:alpha val="57000"/>
            </a:schemeClr>
          </a:solidFill>
        </p:spPr>
        <p:txBody>
          <a:bodyPr lIns="72000" tIns="144000"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th-TH" sz="3900" b="1" dirty="0" smtClean="0">
                <a:latin typeface="EucrosiaUPC" pitchFamily="18" charset="-34"/>
                <a:cs typeface="EucrosiaUPC" pitchFamily="18" charset="-34"/>
              </a:rPr>
              <a:t>เขตสำรวจที่ดิน และเขตอนุรักษ์ดินและน้ำ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th-TH" sz="3500" dirty="0" smtClean="0">
                <a:latin typeface="EucrosiaUPC" pitchFamily="18" charset="-34"/>
                <a:cs typeface="EucrosiaUPC" pitchFamily="18" charset="-34"/>
              </a:rPr>
              <a:t>การประเมินอัตราการชะล้างพังทลายของดิน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th-TH" sz="3900" b="1" dirty="0" smtClean="0">
                <a:latin typeface="EucrosiaUPC" pitchFamily="18" charset="-34"/>
                <a:cs typeface="EucrosiaUPC" pitchFamily="18" charset="-34"/>
              </a:rPr>
              <a:t>ความรู้ ความเข้าใจด้านการอนุรักษ์ดินและน้ำ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th-TH" sz="3900" b="1" dirty="0" smtClean="0">
                <a:latin typeface="EucrosiaUPC" pitchFamily="18" charset="-34"/>
                <a:cs typeface="EucrosiaUPC" pitchFamily="18" charset="-34"/>
              </a:rPr>
              <a:t>แผนการใช้ที่ดิน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th-TH" sz="3000" dirty="0" smtClean="0">
                <a:latin typeface="EucrosiaUPC" pitchFamily="18" charset="-34"/>
                <a:cs typeface="EucrosiaUPC" pitchFamily="18" charset="-34"/>
              </a:rPr>
              <a:t>มาตรการอนุรักษ์ดินและน้ำ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th-TH" sz="3900" b="1" dirty="0" smtClean="0">
                <a:latin typeface="EucrosiaUPC" pitchFamily="18" charset="-34"/>
                <a:cs typeface="EucrosiaUPC" pitchFamily="18" charset="-34"/>
              </a:rPr>
              <a:t>การรับฟังความคิดเห็นของผู้มีส่วนได้ส่วนเสีย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th-TH" sz="3000" dirty="0" smtClean="0">
                <a:latin typeface="EucrosiaUPC" pitchFamily="18" charset="-34"/>
                <a:cs typeface="EucrosiaUPC" pitchFamily="18" charset="-34"/>
              </a:rPr>
              <a:t>แบบสอบถาม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th-TH" sz="3000" dirty="0" smtClean="0">
                <a:latin typeface="EucrosiaUPC" pitchFamily="18" charset="-34"/>
                <a:cs typeface="EucrosiaUPC" pitchFamily="18" charset="-34"/>
              </a:rPr>
              <a:t>ประชุมชี้แจง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th-TH" sz="3000" dirty="0" smtClean="0">
                <a:latin typeface="EucrosiaUPC" pitchFamily="18" charset="-34"/>
                <a:cs typeface="EucrosiaUPC" pitchFamily="18" charset="-34"/>
              </a:rPr>
              <a:t>ประชุมกลุ่มย่อย</a:t>
            </a:r>
          </a:p>
          <a:p>
            <a:endParaRPr lang="th-TH" dirty="0"/>
          </a:p>
        </p:txBody>
      </p:sp>
      <p:pic>
        <p:nvPicPr>
          <p:cNvPr id="5" name="รูปภาพ 3" descr="Adulyadej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99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88640"/>
            <a:ext cx="1936571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 </a:t>
            </a:r>
            <a:endParaRPr lang="th-TH" dirty="0"/>
          </a:p>
        </p:txBody>
      </p:sp>
      <p:pic>
        <p:nvPicPr>
          <p:cNvPr id="5" name="Content Placeholder 4" descr="Plan_140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63" b="1188"/>
          <a:stretch>
            <a:fillRect/>
          </a:stretch>
        </p:blipFill>
        <p:spPr>
          <a:xfrm>
            <a:off x="18080" y="188640"/>
            <a:ext cx="9112272" cy="6486527"/>
          </a:xfrm>
        </p:spPr>
      </p:pic>
      <p:sp>
        <p:nvSpPr>
          <p:cNvPr id="4" name="TextBox 3"/>
          <p:cNvSpPr txBox="1"/>
          <p:nvPr/>
        </p:nvSpPr>
        <p:spPr>
          <a:xfrm>
            <a:off x="251520" y="2636912"/>
            <a:ext cx="8604448" cy="24006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จากข้อมูลสภาพการใช้ที่ดิน </a:t>
            </a:r>
            <a:r>
              <a:rPr lang="th-TH" sz="3000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กนผ.</a:t>
            </a:r>
            <a:r>
              <a:rPr lang="th-TH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จังหวัดน่านมีพื้นที่ป่าไม้ลดลง</a:t>
            </a:r>
          </a:p>
          <a:p>
            <a:r>
              <a:rPr lang="th-TH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จาก </a:t>
            </a:r>
            <a:r>
              <a:rPr lang="en-US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5,218,925 </a:t>
            </a:r>
            <a:r>
              <a:rPr lang="th-TH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ไร่ หรือร้อยละ </a:t>
            </a:r>
            <a:r>
              <a:rPr lang="en-US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72.79 </a:t>
            </a:r>
            <a:r>
              <a:rPr lang="th-TH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ของเนื้อที่จังหวัด ในปี พ.ศ. </a:t>
            </a:r>
            <a:r>
              <a:rPr lang="en-US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2550 </a:t>
            </a:r>
            <a:endParaRPr lang="th-TH" sz="30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เป็น </a:t>
            </a:r>
            <a:r>
              <a:rPr lang="en-US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4,551,422 </a:t>
            </a:r>
            <a:r>
              <a:rPr lang="th-TH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ไร่ หรือร้อยละ </a:t>
            </a:r>
            <a:r>
              <a:rPr lang="en-US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61.38 </a:t>
            </a:r>
            <a:r>
              <a:rPr lang="th-TH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ของเนื้อที่จังหวัด ในปี พ.ศ. </a:t>
            </a:r>
            <a:r>
              <a:rPr lang="en-US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2555</a:t>
            </a:r>
            <a:r>
              <a:rPr lang="th-TH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r>
              <a:rPr lang="th-TH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การบุกรุกทำลายป่า และการเข้าจับจองใช้ประโยชน์พื้นที่ป่าไม้โดยไม่ได้รับอนุญาต </a:t>
            </a:r>
          </a:p>
          <a:p>
            <a:r>
              <a:rPr lang="th-TH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(คณะกรรมการบริหารงานจังหวัดแบบ</a:t>
            </a:r>
            <a:r>
              <a:rPr lang="th-TH" sz="3000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บูรณา</a:t>
            </a:r>
            <a:r>
              <a:rPr lang="th-TH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 จังหวัดน่าน</a:t>
            </a:r>
            <a:r>
              <a:rPr lang="en-US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, 2557</a:t>
            </a:r>
            <a:r>
              <a:rPr lang="th-TH" sz="3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</a:t>
            </a:r>
            <a:endParaRPr lang="th-TH" sz="30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รูปภาพ 3" descr="Adulyadej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99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46290" y="813166"/>
            <a:ext cx="1189406" cy="1061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2252</TotalTime>
  <Words>1939</Words>
  <Application>Microsoft Office PowerPoint</Application>
  <PresentationFormat>On-screen Show (4:3)</PresentationFormat>
  <Paragraphs>352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ชุดรูปแบบของ Office</vt:lpstr>
      <vt:lpstr>การศึกษากระบวนการดำเนินงานเพื่อรองรับการประกาศเขตอนุรักษ์ดินและน้ำ ดำเนินงานตามบทบัญญัติมาตรา ๑๓ แห่งพระราชบัญญัติพัฒนาที่ดิน พ.ศ. ๒๕๕๑ กรณีศึกษาลุ่มน้ำน้ำย่าง  Study on Implementation Process to Support the Declaration of Soil and Water Conservation District by the Applicable Land Development Act 2008:  A Case Study in Num-Yang Subwatershed.      กองนโยบายและแผนการใช้ที่ดิน   กองสำรวจดินและวิจัยทรัพยากรดิน  และสำนักงานพัฒนาที่ดินเขต ๗  การประชุมวิชาการกรมพัฒนาที่ดิน ปี ๒๕๕๗ ๒๗ - ๒๙ สิงหาคม ๒๕๕๘</vt:lpstr>
      <vt:lpstr>กรอบการนำเสนอ</vt:lpstr>
      <vt:lpstr>ความสำคัญของปัญหา</vt:lpstr>
      <vt:lpstr>พระราชบัญญัติพัฒนาที่ดิน พ.ศ. 2551</vt:lpstr>
      <vt:lpstr>วัตถุประสงค์</vt:lpstr>
      <vt:lpstr>Slide 6</vt:lpstr>
      <vt:lpstr>ขั้นตอนการศึกษาการดำเนินการเพื่อรองรับการประกาศเขตอนุรักษ์ดินและน้ำ</vt:lpstr>
      <vt:lpstr>ผลการศึกษา</vt:lpstr>
      <vt:lpstr> </vt:lpstr>
      <vt:lpstr>พื้นที่ศึกษา: ลุ่มน้ำน้ำย่าง</vt:lpstr>
      <vt:lpstr>การใช้ประโยชน์ที่ดินบริเวณพื้นที่ลุ่มน้ำน้ำย่าง</vt:lpstr>
      <vt:lpstr>ลักษณะดิน</vt:lpstr>
      <vt:lpstr>Slide 13</vt:lpstr>
      <vt:lpstr>ความรู้ ความเข้าใจ ด้านการอนุรักษ์ดินและน้ำ </vt:lpstr>
      <vt:lpstr> สภาพพื้นที่และการแก้ไขปัญหา </vt:lpstr>
      <vt:lpstr>แผนการใช้ที่ดินลุ่มน้ำน้ำย่าง VS พื้นที่ประกาศเขตฯ</vt:lpstr>
      <vt:lpstr>Slide 17</vt:lpstr>
      <vt:lpstr>Slide 18</vt:lpstr>
      <vt:lpstr>มาตรการอนุรักษ์ดินและน้ำ</vt:lpstr>
      <vt:lpstr>ผลการศึกษา(ต่อ)</vt:lpstr>
      <vt:lpstr>Slide 21</vt:lpstr>
      <vt:lpstr>Slide 22</vt:lpstr>
      <vt:lpstr>ผลการรับฟังความคิดเห็นของเจ้าหน้าที่ของรัฐ</vt:lpstr>
      <vt:lpstr>Slide 24</vt:lpstr>
      <vt:lpstr>Slide 25</vt:lpstr>
      <vt:lpstr>ข้อเสนอแนะ</vt:lpstr>
      <vt:lpstr>สรุป</vt:lpstr>
      <vt:lpstr>Slide 28</vt:lpstr>
      <vt:lpstr>Thank you &amp; Questions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lupsd-49</dc:creator>
  <cp:lastModifiedBy>VAIO</cp:lastModifiedBy>
  <cp:revision>79</cp:revision>
  <dcterms:created xsi:type="dcterms:W3CDTF">2014-07-25T02:50:28Z</dcterms:created>
  <dcterms:modified xsi:type="dcterms:W3CDTF">2015-04-28T00:53:02Z</dcterms:modified>
</cp:coreProperties>
</file>