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7"/>
  </p:notesMasterIdLst>
  <p:handoutMasterIdLst>
    <p:handoutMasterId r:id="rId58"/>
  </p:handoutMasterIdLst>
  <p:sldIdLst>
    <p:sldId id="325" r:id="rId2"/>
    <p:sldId id="330" r:id="rId3"/>
    <p:sldId id="349" r:id="rId4"/>
    <p:sldId id="350" r:id="rId5"/>
    <p:sldId id="476" r:id="rId6"/>
    <p:sldId id="485" r:id="rId7"/>
    <p:sldId id="479" r:id="rId8"/>
    <p:sldId id="480" r:id="rId9"/>
    <p:sldId id="478" r:id="rId10"/>
    <p:sldId id="481" r:id="rId11"/>
    <p:sldId id="482" r:id="rId12"/>
    <p:sldId id="484" r:id="rId13"/>
    <p:sldId id="474" r:id="rId14"/>
    <p:sldId id="487" r:id="rId15"/>
    <p:sldId id="491" r:id="rId16"/>
    <p:sldId id="488" r:id="rId17"/>
    <p:sldId id="489" r:id="rId18"/>
    <p:sldId id="490" r:id="rId19"/>
    <p:sldId id="492" r:id="rId20"/>
    <p:sldId id="493" r:id="rId21"/>
    <p:sldId id="494" r:id="rId22"/>
    <p:sldId id="495" r:id="rId23"/>
    <p:sldId id="496" r:id="rId24"/>
    <p:sldId id="497" r:id="rId25"/>
    <p:sldId id="498" r:id="rId26"/>
    <p:sldId id="361" r:id="rId27"/>
    <p:sldId id="346" r:id="rId28"/>
    <p:sldId id="458" r:id="rId29"/>
    <p:sldId id="360" r:id="rId30"/>
    <p:sldId id="344" r:id="rId31"/>
    <p:sldId id="318" r:id="rId32"/>
    <p:sldId id="366" r:id="rId33"/>
    <p:sldId id="367" r:id="rId34"/>
    <p:sldId id="461" r:id="rId35"/>
    <p:sldId id="392" r:id="rId36"/>
    <p:sldId id="442" r:id="rId37"/>
    <p:sldId id="462" r:id="rId38"/>
    <p:sldId id="438" r:id="rId39"/>
    <p:sldId id="386" r:id="rId40"/>
    <p:sldId id="440" r:id="rId41"/>
    <p:sldId id="464" r:id="rId42"/>
    <p:sldId id="434" r:id="rId43"/>
    <p:sldId id="435" r:id="rId44"/>
    <p:sldId id="436" r:id="rId45"/>
    <p:sldId id="465" r:id="rId46"/>
    <p:sldId id="444" r:id="rId47"/>
    <p:sldId id="445" r:id="rId48"/>
    <p:sldId id="446" r:id="rId49"/>
    <p:sldId id="451" r:id="rId50"/>
    <p:sldId id="450" r:id="rId51"/>
    <p:sldId id="448" r:id="rId52"/>
    <p:sldId id="449" r:id="rId53"/>
    <p:sldId id="499" r:id="rId54"/>
    <p:sldId id="404" r:id="rId55"/>
    <p:sldId id="409" r:id="rId56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hon Kaen University" initials="KK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99"/>
    <a:srgbClr val="FFFFCC"/>
    <a:srgbClr val="008000"/>
    <a:srgbClr val="00CC66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ไม่มีลักษณะ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ไม่มีลักษณะ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33" autoAdjust="0"/>
  </p:normalViewPr>
  <p:slideViewPr>
    <p:cSldViewPr>
      <p:cViewPr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3591;&#3634;&#3609;&#3648;&#3585;&#3655;&#3605;220456\&#3591;&#3634;&#3609;&#3607;&#3635;&#3648;&#3621;&#3656;&#3617;&#3592;&#3610;\Sugarcane2556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611;&#3619;&#3632;&#3626;&#3636;&#3607;&#3608;&#3636;&#3616;&#3634;&#3614;&#3586;&#3629;&#3591;&#3648;&#3594;&#3639;&#3657;&#3629;&#3619;&#3634;&#3629;&#3634;&#3619;&#3660;&#3610;&#3633;&#3626;&#3588;&#3641;&#3621;&#3634;&#3619;&#3660;%20&#3652;&#3617;&#3588;&#3629;&#3619;&#3660;&#3652;&#3619;&#3595;&#3634;&#3605;&#3656;&#3629;&#3585;&#3634;&#3619;&#3648;&#3614;&#3634;&#3632;&#3611;&#3621;&#3641;&#3585;&#3629;&#3657;&#3629;&#3618;&#3651;&#3609;&#3626;&#3616;&#3634;&#3614;&#3649;&#3611;&#3621;&#3591;&#3607;&#3604;&#3621;&#3629;&#3591;\&#3621;&#3633;&#3585;&#3625;&#3603;&#3632;&#3607;&#3634;&#3591;&#3585;&#3634;&#3619;&#3648;&#3585;&#3625;&#3605;&#3619;%209-12%20&#3648;&#3604;&#3639;&#3629;&#360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611;&#3619;&#3632;&#3626;&#3636;&#3607;&#3608;&#3636;&#3616;&#3634;&#3614;&#3586;&#3629;&#3591;&#3648;&#3594;&#3639;&#3657;&#3629;&#3619;&#3634;&#3629;&#3634;&#3619;&#3660;&#3610;&#3633;&#3626;&#3588;&#3641;&#3621;&#3634;&#3619;&#3660;%20&#3652;&#3617;&#3588;&#3629;&#3619;&#3660;&#3652;&#3619;&#3595;&#3634;&#3605;&#3656;&#3629;&#3585;&#3634;&#3619;&#3648;&#3614;&#3634;&#3632;&#3611;&#3621;&#3641;&#3585;&#3629;&#3657;&#3629;&#3618;&#3651;&#3609;&#3626;&#3616;&#3634;&#3614;&#3649;&#3611;&#3621;&#3591;&#3607;&#3604;&#3621;&#3629;&#3591;\&#3621;&#3633;&#3585;&#3625;&#3603;&#3632;&#3607;&#3634;&#3591;&#3585;&#3634;&#3619;&#3648;&#3585;&#3625;&#3605;&#3619;%209-12%20&#3648;&#3604;&#3639;&#3629;&#360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611;&#3619;&#3632;&#3626;&#3636;&#3607;&#3608;&#3636;&#3616;&#3634;&#3614;&#3586;&#3629;&#3591;&#3648;&#3594;&#3639;&#3657;&#3629;&#3619;&#3634;&#3629;&#3634;&#3619;&#3660;&#3610;&#3633;&#3626;&#3588;&#3641;&#3621;&#3634;&#3619;&#3660;%20&#3652;&#3617;&#3588;&#3629;&#3619;&#3660;&#3652;&#3619;&#3595;&#3634;&#3605;&#3656;&#3629;&#3585;&#3634;&#3619;&#3648;&#3614;&#3634;&#3632;&#3611;&#3621;&#3641;&#3585;&#3629;&#3657;&#3629;&#3618;&#3651;&#3609;&#3626;&#3616;&#3634;&#3614;&#3649;&#3611;&#3621;&#3591;&#3607;&#3604;&#3621;&#3629;&#3591;\&#3621;&#3633;&#3585;&#3625;&#3603;&#3632;&#3607;&#3634;&#3591;&#3585;&#3634;&#3619;&#3648;&#3585;&#3625;&#3605;&#3619;%209-12%20&#3648;&#3604;&#3639;&#3629;&#360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611;&#3619;&#3632;&#3626;&#3636;&#3607;&#3608;&#3636;&#3616;&#3634;&#3614;&#3586;&#3629;&#3591;&#3648;&#3594;&#3639;&#3657;&#3629;&#3619;&#3634;&#3629;&#3634;&#3619;&#3660;&#3610;&#3633;&#3626;&#3588;&#3641;&#3621;&#3634;&#3619;&#3660;%20&#3652;&#3617;&#3588;&#3629;&#3619;&#3660;&#3652;&#3619;&#3595;&#3634;&#3605;&#3656;&#3629;&#3585;&#3634;&#3619;&#3648;&#3614;&#3634;&#3632;&#3611;&#3621;&#3641;&#3585;&#3629;&#3657;&#3629;&#3618;&#3651;&#3609;&#3626;&#3616;&#3634;&#3614;&#3649;&#3611;&#3621;&#3591;&#3607;&#3604;&#3621;&#3629;&#3591;\physiology%208%20&#3648;&#3604;&#3639;&#3629;&#3609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611;&#3619;&#3632;&#3626;&#3636;&#3607;&#3608;&#3636;&#3616;&#3634;&#3614;&#3586;&#3629;&#3591;&#3648;&#3594;&#3639;&#3657;&#3629;&#3619;&#3634;&#3629;&#3634;&#3619;&#3660;&#3610;&#3633;&#3626;&#3588;&#3641;&#3621;&#3634;&#3619;&#3660;%20&#3652;&#3617;&#3588;&#3629;&#3619;&#3660;&#3652;&#3619;&#3595;&#3634;&#3605;&#3656;&#3629;&#3585;&#3634;&#3619;&#3648;&#3614;&#3634;&#3632;&#3611;&#3621;&#3641;&#3585;&#3629;&#3657;&#3629;&#3618;&#3651;&#3609;&#3626;&#3616;&#3634;&#3614;&#3649;&#3611;&#3621;&#3591;&#3607;&#3604;&#3621;&#3629;&#3591;\physiology%208%20&#3648;&#3604;&#3639;&#3629;&#3609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611;&#3619;&#3632;&#3626;&#3636;&#3607;&#3608;&#3636;&#3616;&#3634;&#3614;&#3586;&#3629;&#3591;&#3648;&#3594;&#3639;&#3657;&#3629;&#3619;&#3634;&#3629;&#3634;&#3619;&#3660;&#3610;&#3633;&#3626;&#3588;&#3641;&#3621;&#3634;&#3619;&#3660;%20&#3652;&#3617;&#3588;&#3629;&#3619;&#3660;&#3652;&#3619;&#3595;&#3634;&#3605;&#3656;&#3629;&#3585;&#3634;&#3619;&#3648;&#3614;&#3634;&#3632;&#3611;&#3621;&#3641;&#3585;&#3629;&#3657;&#3629;&#3618;&#3651;&#3609;&#3626;&#3616;&#3634;&#3614;&#3649;&#3611;&#3621;&#3591;&#3607;&#3604;&#3621;&#3629;&#3591;\physiology%208%20&#3648;&#3604;&#3639;&#3629;&#3609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3626;&#3617;&#3640;&#3604;&#3591;&#3634;&#3609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/>
      <c:scatterChart>
        <c:scatterStyle val="lineMarker"/>
        <c:ser>
          <c:idx val="0"/>
          <c:order val="0"/>
          <c:tx>
            <c:strRef>
              <c:f>Sheet1!$D$199</c:f>
              <c:strCache>
                <c:ptCount val="1"/>
                <c:pt idx="0">
                  <c:v>AMF</c:v>
                </c:pt>
              </c:strCache>
            </c:strRef>
          </c:tx>
          <c:spPr>
            <a:ln w="38100">
              <a:solidFill>
                <a:srgbClr val="000099"/>
              </a:solidFill>
            </a:ln>
          </c:spPr>
          <c:marker>
            <c:spPr>
              <a:solidFill>
                <a:srgbClr val="000099"/>
              </a:solidFill>
              <a:ln w="38100">
                <a:solidFill>
                  <a:srgbClr val="000099"/>
                </a:solidFill>
              </a:ln>
            </c:spPr>
          </c:marker>
          <c:xVal>
            <c:numRef>
              <c:f>Sheet1!$C$200:$C$208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xVal>
          <c:yVal>
            <c:numRef>
              <c:f>Sheet1!$D$200:$D$208</c:f>
              <c:numCache>
                <c:formatCode>General</c:formatCode>
                <c:ptCount val="9"/>
                <c:pt idx="0">
                  <c:v>82.679999999999978</c:v>
                </c:pt>
                <c:pt idx="1">
                  <c:v>78.946666666666957</c:v>
                </c:pt>
                <c:pt idx="2">
                  <c:v>79.72</c:v>
                </c:pt>
                <c:pt idx="3">
                  <c:v>72.573333333332897</c:v>
                </c:pt>
                <c:pt idx="4">
                  <c:v>77.209999999999994</c:v>
                </c:pt>
                <c:pt idx="5">
                  <c:v>75.21333333333331</c:v>
                </c:pt>
                <c:pt idx="6">
                  <c:v>70.056666666666672</c:v>
                </c:pt>
                <c:pt idx="7">
                  <c:v>72.503333333333288</c:v>
                </c:pt>
                <c:pt idx="8">
                  <c:v>73.253333333333288</c:v>
                </c:pt>
              </c:numCache>
            </c:numRef>
          </c:yVal>
        </c:ser>
        <c:axId val="95626752"/>
        <c:axId val="95628672"/>
      </c:scatterChart>
      <c:scatterChart>
        <c:scatterStyle val="lineMarker"/>
        <c:ser>
          <c:idx val="1"/>
          <c:order val="1"/>
          <c:tx>
            <c:strRef>
              <c:f>Sheet1!$E$199</c:f>
              <c:strCache>
                <c:ptCount val="1"/>
                <c:pt idx="0">
                  <c:v>PSB</c:v>
                </c:pt>
              </c:strCache>
            </c:strRef>
          </c:tx>
          <c:spPr>
            <a:ln w="38100">
              <a:solidFill>
                <a:srgbClr val="FF00FF"/>
              </a:solidFill>
            </a:ln>
          </c:spPr>
          <c:marker>
            <c:spPr>
              <a:solidFill>
                <a:srgbClr val="FF00FF"/>
              </a:solidFill>
              <a:ln w="38100">
                <a:solidFill>
                  <a:srgbClr val="FF00FF"/>
                </a:solidFill>
              </a:ln>
            </c:spPr>
          </c:marker>
          <c:xVal>
            <c:numRef>
              <c:f>Sheet1!$C$200:$C$208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xVal>
          <c:yVal>
            <c:numRef>
              <c:f>Sheet1!$E$200:$E$208</c:f>
              <c:numCache>
                <c:formatCode>General</c:formatCode>
                <c:ptCount val="9"/>
                <c:pt idx="0">
                  <c:v>7.5999999999999988</c:v>
                </c:pt>
                <c:pt idx="1">
                  <c:v>6.8</c:v>
                </c:pt>
                <c:pt idx="2">
                  <c:v>7.5666666666666664</c:v>
                </c:pt>
                <c:pt idx="3">
                  <c:v>7.2333333333333583</c:v>
                </c:pt>
                <c:pt idx="4">
                  <c:v>5.4333333333333638</c:v>
                </c:pt>
                <c:pt idx="5">
                  <c:v>4.7666666666666684</c:v>
                </c:pt>
                <c:pt idx="6">
                  <c:v>4.4000000000000004</c:v>
                </c:pt>
                <c:pt idx="7">
                  <c:v>3.8666666666666667</c:v>
                </c:pt>
                <c:pt idx="8">
                  <c:v>3.9333333333333336</c:v>
                </c:pt>
              </c:numCache>
            </c:numRef>
          </c:yVal>
        </c:ser>
        <c:axId val="95644288"/>
        <c:axId val="95642752"/>
      </c:scatterChart>
      <c:valAx>
        <c:axId val="95626752"/>
        <c:scaling>
          <c:orientation val="minMax"/>
        </c:scaling>
        <c:axPos val="b"/>
        <c:numFmt formatCode="General" sourceLinked="1"/>
        <c:tickLblPos val="nextTo"/>
        <c:crossAx val="95628672"/>
        <c:crosses val="autoZero"/>
        <c:crossBetween val="midCat"/>
      </c:valAx>
      <c:valAx>
        <c:axId val="95628672"/>
        <c:scaling>
          <c:orientation val="minMax"/>
          <c:max val="100"/>
          <c:min val="0"/>
        </c:scaling>
        <c:axPos val="l"/>
        <c:majorGridlines/>
        <c:numFmt formatCode="General" sourceLinked="1"/>
        <c:tickLblPos val="nextTo"/>
        <c:crossAx val="95626752"/>
        <c:crosses val="autoZero"/>
        <c:crossBetween val="midCat"/>
        <c:majorUnit val="10"/>
        <c:minorUnit val="0.4"/>
      </c:valAx>
      <c:valAx>
        <c:axId val="95642752"/>
        <c:scaling>
          <c:orientation val="minMax"/>
        </c:scaling>
        <c:axPos val="r"/>
        <c:numFmt formatCode="General" sourceLinked="1"/>
        <c:tickLblPos val="nextTo"/>
        <c:crossAx val="95644288"/>
        <c:crosses val="max"/>
        <c:crossBetween val="midCat"/>
      </c:valAx>
      <c:valAx>
        <c:axId val="95644288"/>
        <c:scaling>
          <c:orientation val="minMax"/>
        </c:scaling>
        <c:delete val="1"/>
        <c:axPos val="b"/>
        <c:numFmt formatCode="General" sourceLinked="1"/>
        <c:tickLblPos val="none"/>
        <c:crossAx val="95642752"/>
        <c:crosses val="autoZero"/>
        <c:crossBetween val="midCat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2400" b="1">
          <a:latin typeface="Angsana New" pitchFamily="18" charset="-34"/>
          <a:cs typeface="Angsana New" pitchFamily="18" charset="-34"/>
        </a:defRPr>
      </a:pPr>
      <a:endParaRPr lang="th-TH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>
        <c:manualLayout>
          <c:layoutTarget val="inner"/>
          <c:xMode val="edge"/>
          <c:yMode val="edge"/>
          <c:x val="4.2865987959473509E-2"/>
          <c:y val="2.7324819933935353E-2"/>
          <c:w val="0.8630679848580165"/>
          <c:h val="0.71265540510719605"/>
        </c:manualLayout>
      </c:layout>
      <c:barChart>
        <c:barDir val="col"/>
        <c:grouping val="clustered"/>
        <c:ser>
          <c:idx val="0"/>
          <c:order val="0"/>
          <c:tx>
            <c:strRef>
              <c:f>Sheet1!$A$3</c:f>
              <c:strCache>
                <c:ptCount val="1"/>
                <c:pt idx="0">
                  <c:v>(T1) control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d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d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Sheet1!$B$2:$E$2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1.86</c:v>
                </c:pt>
                <c:pt idx="1">
                  <c:v>0.17700000000000018</c:v>
                </c:pt>
                <c:pt idx="2">
                  <c:v>0.15000000000000019</c:v>
                </c:pt>
                <c:pt idx="3">
                  <c:v>2.19</c:v>
                </c:pt>
              </c:numCache>
            </c:numRef>
          </c:val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(T2) AMF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bcd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bc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Sheet1!$B$2:$E$2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2.1800000000000002</c:v>
                </c:pt>
                <c:pt idx="1">
                  <c:v>0.20700000000000018</c:v>
                </c:pt>
                <c:pt idx="2">
                  <c:v>0.18000000000000019</c:v>
                </c:pt>
                <c:pt idx="3">
                  <c:v>2.56</c:v>
                </c:pt>
              </c:numCache>
            </c:numRef>
          </c:val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(T3) AMF+50%F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Sheet1!$B$2:$E$2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Sheet1!$B$5:$E$5</c:f>
              <c:numCache>
                <c:formatCode>General</c:formatCode>
                <c:ptCount val="4"/>
                <c:pt idx="0">
                  <c:v>2.63</c:v>
                </c:pt>
                <c:pt idx="1">
                  <c:v>0.20700000000000018</c:v>
                </c:pt>
                <c:pt idx="2">
                  <c:v>0.19</c:v>
                </c:pt>
                <c:pt idx="3">
                  <c:v>3.03</c:v>
                </c:pt>
              </c:numCache>
            </c:numRef>
          </c:val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(T4) Fertilizer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ab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Sheet1!$B$2:$E$2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Sheet1!$B$6:$E$6</c:f>
              <c:numCache>
                <c:formatCode>General</c:formatCode>
                <c:ptCount val="4"/>
                <c:pt idx="0">
                  <c:v>2.42</c:v>
                </c:pt>
                <c:pt idx="1">
                  <c:v>0.20700000000000018</c:v>
                </c:pt>
                <c:pt idx="2">
                  <c:v>0.21000000000000019</c:v>
                </c:pt>
                <c:pt idx="3">
                  <c:v>2.8299999999999987</c:v>
                </c:pt>
              </c:numCache>
            </c:numRef>
          </c:val>
        </c:ser>
        <c:ser>
          <c:idx val="4"/>
          <c:order val="4"/>
          <c:tx>
            <c:strRef>
              <c:f>Sheet1!$A$7</c:f>
              <c:strCache>
                <c:ptCount val="1"/>
                <c:pt idx="0">
                  <c:v>(T5) AMF+RP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abc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abc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Sheet1!$B$2:$E$2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Sheet1!$B$7:$E$7</c:f>
              <c:numCache>
                <c:formatCode>General</c:formatCode>
                <c:ptCount val="4"/>
                <c:pt idx="0">
                  <c:v>2.2999999999999998</c:v>
                </c:pt>
                <c:pt idx="1">
                  <c:v>0.20700000000000018</c:v>
                </c:pt>
                <c:pt idx="2">
                  <c:v>0.19</c:v>
                </c:pt>
                <c:pt idx="3">
                  <c:v>2.71</c:v>
                </c:pt>
              </c:numCache>
            </c:numRef>
          </c:val>
        </c:ser>
        <c:ser>
          <c:idx val="5"/>
          <c:order val="5"/>
          <c:tx>
            <c:strRef>
              <c:f>Sheet1!$A$8</c:f>
              <c:strCache>
                <c:ptCount val="1"/>
                <c:pt idx="0">
                  <c:v>(T6) RP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cd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cd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Sheet1!$B$2:$E$2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Sheet1!$B$8:$E$8</c:f>
              <c:numCache>
                <c:formatCode>General</c:formatCode>
                <c:ptCount val="4"/>
                <c:pt idx="0">
                  <c:v>2.04</c:v>
                </c:pt>
                <c:pt idx="1">
                  <c:v>0.20700000000000018</c:v>
                </c:pt>
                <c:pt idx="2">
                  <c:v>0.18000000000000019</c:v>
                </c:pt>
                <c:pt idx="3">
                  <c:v>2.4099999999999997</c:v>
                </c:pt>
              </c:numCache>
            </c:numRef>
          </c:val>
        </c:ser>
        <c:dLbls>
          <c:showVal val="1"/>
        </c:dLbls>
        <c:axId val="97462528"/>
        <c:axId val="97497088"/>
      </c:barChart>
      <c:catAx>
        <c:axId val="9746252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th-TH"/>
          </a:p>
        </c:txPr>
        <c:crossAx val="97497088"/>
        <c:crosses val="autoZero"/>
        <c:auto val="1"/>
        <c:lblAlgn val="ctr"/>
        <c:lblOffset val="100"/>
      </c:catAx>
      <c:valAx>
        <c:axId val="97497088"/>
        <c:scaling>
          <c:orientation val="minMax"/>
        </c:scaling>
        <c:axPos val="l"/>
        <c:majorGridlines/>
        <c:numFmt formatCode="General" sourceLinked="1"/>
        <c:tickLblPos val="nextTo"/>
        <c:crossAx val="97462528"/>
        <c:crosses val="autoZero"/>
        <c:crossBetween val="between"/>
        <c:majorUnit val="0.25"/>
      </c:valAx>
    </c:plotArea>
    <c:legend>
      <c:legendPos val="r"/>
      <c:layout>
        <c:manualLayout>
          <c:xMode val="edge"/>
          <c:yMode val="edge"/>
          <c:x val="7.8198693162351424E-2"/>
          <c:y val="0.85871992313843148"/>
          <c:w val="0.82700663207870506"/>
          <c:h val="0.11395525692763411"/>
        </c:manualLayout>
      </c:layout>
      <c:txPr>
        <a:bodyPr/>
        <a:lstStyle/>
        <a:p>
          <a:pPr>
            <a:defRPr sz="1600"/>
          </a:pPr>
          <a:endParaRPr lang="th-TH"/>
        </a:p>
      </c:txPr>
    </c:legend>
    <c:plotVisOnly val="1"/>
    <c:dispBlanksAs val="gap"/>
  </c:chart>
  <c:spPr>
    <a:solidFill>
      <a:schemeClr val="bg1"/>
    </a:solidFill>
  </c:spPr>
  <c:txPr>
    <a:bodyPr/>
    <a:lstStyle/>
    <a:p>
      <a:pPr>
        <a:defRPr sz="1400"/>
      </a:pPr>
      <a:endParaRPr lang="th-TH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>
        <c:manualLayout>
          <c:layoutTarget val="inner"/>
          <c:xMode val="edge"/>
          <c:yMode val="edge"/>
          <c:x val="4.249158945069198E-2"/>
          <c:y val="2.6945308545964098E-2"/>
          <c:w val="0.84425134622359999"/>
          <c:h val="0.65324261810416251"/>
        </c:manualLayout>
      </c:layout>
      <c:barChart>
        <c:barDir val="col"/>
        <c:grouping val="clustered"/>
        <c:ser>
          <c:idx val="0"/>
          <c:order val="0"/>
          <c:tx>
            <c:strRef>
              <c:f>Sheet1!$A$11</c:f>
              <c:strCache>
                <c:ptCount val="1"/>
                <c:pt idx="0">
                  <c:v>(T1) control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Sheet1!$B$10:$E$10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Sheet1!$B$11:$E$11</c:f>
              <c:numCache>
                <c:formatCode>General</c:formatCode>
                <c:ptCount val="4"/>
                <c:pt idx="0">
                  <c:v>0.54</c:v>
                </c:pt>
                <c:pt idx="1">
                  <c:v>0.38000000000000045</c:v>
                </c:pt>
                <c:pt idx="2">
                  <c:v>0.60000000000000064</c:v>
                </c:pt>
                <c:pt idx="3">
                  <c:v>1.52</c:v>
                </c:pt>
              </c:numCache>
            </c:numRef>
          </c:val>
        </c:ser>
        <c:ser>
          <c:idx val="1"/>
          <c:order val="1"/>
          <c:tx>
            <c:strRef>
              <c:f>Sheet1!$A$12</c:f>
              <c:strCache>
                <c:ptCount val="1"/>
                <c:pt idx="0">
                  <c:v>(T2) AMF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Sheet1!$B$10:$E$10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Sheet1!$B$12:$E$12</c:f>
              <c:numCache>
                <c:formatCode>General</c:formatCode>
                <c:ptCount val="4"/>
                <c:pt idx="0">
                  <c:v>0.73000000000000065</c:v>
                </c:pt>
                <c:pt idx="1">
                  <c:v>0.47000000000000008</c:v>
                </c:pt>
                <c:pt idx="2">
                  <c:v>0.62000000000000077</c:v>
                </c:pt>
                <c:pt idx="3">
                  <c:v>1.82</c:v>
                </c:pt>
              </c:numCache>
            </c:numRef>
          </c:val>
        </c:ser>
        <c:ser>
          <c:idx val="2"/>
          <c:order val="2"/>
          <c:tx>
            <c:strRef>
              <c:f>Sheet1!$A$13</c:f>
              <c:strCache>
                <c:ptCount val="1"/>
                <c:pt idx="0">
                  <c:v>(T3) AMF+50%F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Sheet1!$B$10:$E$10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Sheet1!$B$13:$E$13</c:f>
              <c:numCache>
                <c:formatCode>General</c:formatCode>
                <c:ptCount val="4"/>
                <c:pt idx="0">
                  <c:v>0.82000000000000062</c:v>
                </c:pt>
                <c:pt idx="1">
                  <c:v>0.46</c:v>
                </c:pt>
                <c:pt idx="2">
                  <c:v>0.71000000000000063</c:v>
                </c:pt>
                <c:pt idx="3">
                  <c:v>2</c:v>
                </c:pt>
              </c:numCache>
            </c:numRef>
          </c:val>
        </c:ser>
        <c:ser>
          <c:idx val="3"/>
          <c:order val="3"/>
          <c:tx>
            <c:strRef>
              <c:f>Sheet1!$A$14</c:f>
              <c:strCache>
                <c:ptCount val="1"/>
                <c:pt idx="0">
                  <c:v>(T4) Fertilizer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Sheet1!$B$10:$E$10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Sheet1!$B$14:$E$14</c:f>
              <c:numCache>
                <c:formatCode>General</c:formatCode>
                <c:ptCount val="4"/>
                <c:pt idx="0">
                  <c:v>0.81</c:v>
                </c:pt>
                <c:pt idx="1">
                  <c:v>0.44</c:v>
                </c:pt>
                <c:pt idx="2">
                  <c:v>0.82000000000000062</c:v>
                </c:pt>
                <c:pt idx="3">
                  <c:v>2.06</c:v>
                </c:pt>
              </c:numCache>
            </c:numRef>
          </c:val>
        </c:ser>
        <c:ser>
          <c:idx val="4"/>
          <c:order val="4"/>
          <c:tx>
            <c:strRef>
              <c:f>Sheet1!$A$15</c:f>
              <c:strCache>
                <c:ptCount val="1"/>
                <c:pt idx="0">
                  <c:v>(T5) AMF+RP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Sheet1!$B$10:$E$10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Sheet1!$B$15:$E$15</c:f>
              <c:numCache>
                <c:formatCode>General</c:formatCode>
                <c:ptCount val="4"/>
                <c:pt idx="0">
                  <c:v>0.74000000000000077</c:v>
                </c:pt>
                <c:pt idx="1">
                  <c:v>0.46</c:v>
                </c:pt>
                <c:pt idx="2">
                  <c:v>0.71000000000000063</c:v>
                </c:pt>
                <c:pt idx="3">
                  <c:v>1.9100000000000001</c:v>
                </c:pt>
              </c:numCache>
            </c:numRef>
          </c:val>
        </c:ser>
        <c:ser>
          <c:idx val="5"/>
          <c:order val="5"/>
          <c:tx>
            <c:strRef>
              <c:f>Sheet1!$A$16</c:f>
              <c:strCache>
                <c:ptCount val="1"/>
                <c:pt idx="0">
                  <c:v>(T6) RP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bc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Sheet1!$B$10:$E$10</c:f>
              <c:strCache>
                <c:ptCount val="4"/>
                <c:pt idx="0">
                  <c:v>ลำต้น</c:v>
                </c:pt>
                <c:pt idx="1">
                  <c:v>ใบ</c:v>
                </c:pt>
                <c:pt idx="2">
                  <c:v>ยอด</c:v>
                </c:pt>
                <c:pt idx="3">
                  <c:v>รวม</c:v>
                </c:pt>
              </c:strCache>
            </c:strRef>
          </c:cat>
          <c:val>
            <c:numRef>
              <c:f>Sheet1!$B$16:$E$16</c:f>
              <c:numCache>
                <c:formatCode>General</c:formatCode>
                <c:ptCount val="4"/>
                <c:pt idx="0">
                  <c:v>0.63000000000000089</c:v>
                </c:pt>
                <c:pt idx="1">
                  <c:v>0.45</c:v>
                </c:pt>
                <c:pt idx="2">
                  <c:v>0.68</c:v>
                </c:pt>
                <c:pt idx="3">
                  <c:v>1.75</c:v>
                </c:pt>
              </c:numCache>
            </c:numRef>
          </c:val>
        </c:ser>
        <c:dLbls>
          <c:showVal val="1"/>
        </c:dLbls>
        <c:axId val="97689984"/>
        <c:axId val="97691520"/>
      </c:barChart>
      <c:catAx>
        <c:axId val="9768998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97691520"/>
        <c:crosses val="autoZero"/>
        <c:auto val="1"/>
        <c:lblAlgn val="ctr"/>
        <c:lblOffset val="100"/>
      </c:catAx>
      <c:valAx>
        <c:axId val="97691520"/>
        <c:scaling>
          <c:orientation val="minMax"/>
        </c:scaling>
        <c:axPos val="l"/>
        <c:majorGridlines/>
        <c:numFmt formatCode="General" sourceLinked="1"/>
        <c:tickLblPos val="nextTo"/>
        <c:crossAx val="97689984"/>
        <c:crosses val="autoZero"/>
        <c:crossBetween val="between"/>
        <c:majorUnit val="0.25"/>
      </c:valAx>
    </c:plotArea>
    <c:legend>
      <c:legendPos val="r"/>
      <c:layout>
        <c:manualLayout>
          <c:xMode val="edge"/>
          <c:yMode val="edge"/>
          <c:x val="7.9690379224317803E-3"/>
          <c:y val="0.76316867570269953"/>
          <c:w val="0.96943649562224388"/>
          <c:h val="0.23683132429730044"/>
        </c:manualLayout>
      </c:layout>
    </c:legend>
    <c:plotVisOnly val="1"/>
    <c:dispBlanksAs val="gap"/>
  </c:chart>
  <c:spPr>
    <a:solidFill>
      <a:schemeClr val="bg1"/>
    </a:solidFill>
  </c:spPr>
  <c:txPr>
    <a:bodyPr/>
    <a:lstStyle/>
    <a:p>
      <a:pPr>
        <a:defRPr sz="1800"/>
      </a:pPr>
      <a:endParaRPr lang="th-TH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/>
      <c:barChart>
        <c:barDir val="col"/>
        <c:grouping val="clustered"/>
        <c:ser>
          <c:idx val="0"/>
          <c:order val="0"/>
          <c:tx>
            <c:strRef>
              <c:f>สรุป!$A$21</c:f>
              <c:strCache>
                <c:ptCount val="1"/>
                <c:pt idx="0">
                  <c:v>(T1) control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d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สรุป!$B$20:$E$20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สรุป!$B$21:$E$21</c:f>
              <c:numCache>
                <c:formatCode>0.00</c:formatCode>
                <c:ptCount val="4"/>
                <c:pt idx="0">
                  <c:v>14.79166666666667</c:v>
                </c:pt>
                <c:pt idx="1">
                  <c:v>16.149999999999999</c:v>
                </c:pt>
                <c:pt idx="2">
                  <c:v>17.974999999999987</c:v>
                </c:pt>
                <c:pt idx="3">
                  <c:v>20.024999999999999</c:v>
                </c:pt>
              </c:numCache>
            </c:numRef>
          </c:val>
        </c:ser>
        <c:ser>
          <c:idx val="1"/>
          <c:order val="1"/>
          <c:tx>
            <c:strRef>
              <c:f>สรุป!$A$22</c:f>
              <c:strCache>
                <c:ptCount val="1"/>
                <c:pt idx="0">
                  <c:v>(T2) AMF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bc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สรุป!$B$20:$E$20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สรุป!$B$22:$E$22</c:f>
              <c:numCache>
                <c:formatCode>0.00</c:formatCode>
                <c:ptCount val="4"/>
                <c:pt idx="0">
                  <c:v>17.083333333333265</c:v>
                </c:pt>
                <c:pt idx="1">
                  <c:v>17.841666666666665</c:v>
                </c:pt>
                <c:pt idx="2">
                  <c:v>20.516666666666691</c:v>
                </c:pt>
                <c:pt idx="3">
                  <c:v>21.6</c:v>
                </c:pt>
              </c:numCache>
            </c:numRef>
          </c:val>
        </c:ser>
        <c:ser>
          <c:idx val="2"/>
          <c:order val="2"/>
          <c:tx>
            <c:strRef>
              <c:f>สรุป!$A$23</c:f>
              <c:strCache>
                <c:ptCount val="1"/>
                <c:pt idx="0">
                  <c:v>(T3) AMF+50%F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ab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สรุป!$B$20:$E$20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สรุป!$B$23:$E$23</c:f>
              <c:numCache>
                <c:formatCode>0.00</c:formatCode>
                <c:ptCount val="4"/>
                <c:pt idx="0">
                  <c:v>17.600000000000001</c:v>
                </c:pt>
                <c:pt idx="1">
                  <c:v>19.06666666666667</c:v>
                </c:pt>
                <c:pt idx="2">
                  <c:v>21.150000000000023</c:v>
                </c:pt>
                <c:pt idx="3">
                  <c:v>22.675000000000001</c:v>
                </c:pt>
              </c:numCache>
            </c:numRef>
          </c:val>
        </c:ser>
        <c:ser>
          <c:idx val="3"/>
          <c:order val="3"/>
          <c:tx>
            <c:strRef>
              <c:f>สรุป!$A$24</c:f>
              <c:strCache>
                <c:ptCount val="1"/>
                <c:pt idx="0">
                  <c:v>(T4) Fertilizer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ab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abc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สรุป!$B$20:$E$20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สรุป!$B$24:$E$24</c:f>
              <c:numCache>
                <c:formatCode>0.00</c:formatCode>
                <c:ptCount val="4"/>
                <c:pt idx="0">
                  <c:v>17.616666666666692</c:v>
                </c:pt>
                <c:pt idx="1">
                  <c:v>18.524999999999999</c:v>
                </c:pt>
                <c:pt idx="2">
                  <c:v>21.233333333333277</c:v>
                </c:pt>
                <c:pt idx="3">
                  <c:v>22.625</c:v>
                </c:pt>
              </c:numCache>
            </c:numRef>
          </c:val>
        </c:ser>
        <c:ser>
          <c:idx val="4"/>
          <c:order val="4"/>
          <c:tx>
            <c:strRef>
              <c:f>สรุป!$A$25</c:f>
              <c:strCache>
                <c:ptCount val="1"/>
                <c:pt idx="0">
                  <c:v>(T5) AMF+RP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สรุป!$B$20:$E$20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สรุป!$B$25:$E$25</c:f>
              <c:numCache>
                <c:formatCode>0.00</c:formatCode>
                <c:ptCount val="4"/>
                <c:pt idx="0">
                  <c:v>18.09166666666669</c:v>
                </c:pt>
                <c:pt idx="1">
                  <c:v>18.641666666666691</c:v>
                </c:pt>
                <c:pt idx="2">
                  <c:v>20.866666666666667</c:v>
                </c:pt>
                <c:pt idx="3">
                  <c:v>22.924999999999986</c:v>
                </c:pt>
              </c:numCache>
            </c:numRef>
          </c:val>
        </c:ser>
        <c:ser>
          <c:idx val="5"/>
          <c:order val="5"/>
          <c:tx>
            <c:strRef>
              <c:f>สรุป!$A$26</c:f>
              <c:strCache>
                <c:ptCount val="1"/>
                <c:pt idx="0">
                  <c:v>(T6) RP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bc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bc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c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สรุป!$B$20:$E$20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สรุป!$B$26:$E$26</c:f>
              <c:numCache>
                <c:formatCode>0.00</c:formatCode>
                <c:ptCount val="4"/>
                <c:pt idx="0">
                  <c:v>16.308333333333277</c:v>
                </c:pt>
                <c:pt idx="1">
                  <c:v>16.94166666666667</c:v>
                </c:pt>
                <c:pt idx="2">
                  <c:v>19.224999999999987</c:v>
                </c:pt>
                <c:pt idx="3">
                  <c:v>21.533333333333278</c:v>
                </c:pt>
              </c:numCache>
            </c:numRef>
          </c:val>
        </c:ser>
        <c:dLbls>
          <c:showVal val="1"/>
        </c:dLbls>
        <c:gapWidth val="75"/>
        <c:axId val="96044928"/>
        <c:axId val="96046464"/>
      </c:barChart>
      <c:catAx>
        <c:axId val="96044928"/>
        <c:scaling>
          <c:orientation val="minMax"/>
        </c:scaling>
        <c:axPos val="b"/>
        <c:majorTickMark val="none"/>
        <c:tickLblPos val="nextTo"/>
        <c:crossAx val="96046464"/>
        <c:crosses val="autoZero"/>
        <c:auto val="1"/>
        <c:lblAlgn val="ctr"/>
        <c:lblOffset val="100"/>
      </c:catAx>
      <c:valAx>
        <c:axId val="96046464"/>
        <c:scaling>
          <c:orientation val="minMax"/>
          <c:max val="25"/>
          <c:min val="0"/>
        </c:scaling>
        <c:axPos val="l"/>
        <c:majorGridlines/>
        <c:numFmt formatCode="0.00" sourceLinked="1"/>
        <c:majorTickMark val="none"/>
        <c:tickLblPos val="nextTo"/>
        <c:crossAx val="96044928"/>
        <c:crosses val="autoZero"/>
        <c:crossBetween val="between"/>
        <c:majorUnit val="3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chart>
    <c:plotArea>
      <c:layout/>
      <c:barChart>
        <c:barDir val="col"/>
        <c:grouping val="clustered"/>
        <c:ser>
          <c:idx val="0"/>
          <c:order val="0"/>
          <c:tx>
            <c:strRef>
              <c:f>สรุป!$A$3</c:f>
              <c:strCache>
                <c:ptCount val="1"/>
                <c:pt idx="0">
                  <c:v>(T1) control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สรุป!$B$2:$E$2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สรุป!$B$3:$E$3</c:f>
              <c:numCache>
                <c:formatCode>0.00</c:formatCode>
                <c:ptCount val="4"/>
                <c:pt idx="0">
                  <c:v>3.0266666666666668</c:v>
                </c:pt>
                <c:pt idx="1">
                  <c:v>3.2600000000000002</c:v>
                </c:pt>
                <c:pt idx="2">
                  <c:v>3.2850000000000001</c:v>
                </c:pt>
                <c:pt idx="3">
                  <c:v>3.291666666666667</c:v>
                </c:pt>
              </c:numCache>
            </c:numRef>
          </c:val>
        </c:ser>
        <c:ser>
          <c:idx val="1"/>
          <c:order val="1"/>
          <c:tx>
            <c:strRef>
              <c:f>สรุป!$A$4</c:f>
              <c:strCache>
                <c:ptCount val="1"/>
                <c:pt idx="0">
                  <c:v>(T2) AMF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สรุป!$B$2:$E$2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สรุป!$B$4:$E$4</c:f>
              <c:numCache>
                <c:formatCode>0.00</c:formatCode>
                <c:ptCount val="4"/>
                <c:pt idx="0">
                  <c:v>3.3508333333333327</c:v>
                </c:pt>
                <c:pt idx="1">
                  <c:v>3.58</c:v>
                </c:pt>
                <c:pt idx="2">
                  <c:v>3.4683333333333342</c:v>
                </c:pt>
                <c:pt idx="3">
                  <c:v>3.5491666666666672</c:v>
                </c:pt>
              </c:numCache>
            </c:numRef>
          </c:val>
        </c:ser>
        <c:ser>
          <c:idx val="2"/>
          <c:order val="2"/>
          <c:tx>
            <c:strRef>
              <c:f>สรุป!$A$5</c:f>
              <c:strCache>
                <c:ptCount val="1"/>
                <c:pt idx="0">
                  <c:v>(T3) AMF+50%F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สรุป!$B$2:$E$2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สรุป!$B$5:$E$5</c:f>
              <c:numCache>
                <c:formatCode>0.00</c:formatCode>
                <c:ptCount val="4"/>
                <c:pt idx="0">
                  <c:v>3.5649999999999999</c:v>
                </c:pt>
                <c:pt idx="1">
                  <c:v>3.5891666666666682</c:v>
                </c:pt>
                <c:pt idx="2">
                  <c:v>3.5333333333333332</c:v>
                </c:pt>
                <c:pt idx="3">
                  <c:v>3.6508333333333338</c:v>
                </c:pt>
              </c:numCache>
            </c:numRef>
          </c:val>
        </c:ser>
        <c:ser>
          <c:idx val="3"/>
          <c:order val="3"/>
          <c:tx>
            <c:strRef>
              <c:f>สรุป!$A$6</c:f>
              <c:strCache>
                <c:ptCount val="1"/>
                <c:pt idx="0">
                  <c:v>(T4) Fertilizer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สรุป!$B$2:$E$2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สรุป!$B$6:$E$6</c:f>
              <c:numCache>
                <c:formatCode>0.00</c:formatCode>
                <c:ptCount val="4"/>
                <c:pt idx="0">
                  <c:v>3.5166666666666635</c:v>
                </c:pt>
                <c:pt idx="1">
                  <c:v>3.4208333333333334</c:v>
                </c:pt>
                <c:pt idx="2">
                  <c:v>3.4874999999999998</c:v>
                </c:pt>
                <c:pt idx="3">
                  <c:v>3.5516666666666667</c:v>
                </c:pt>
              </c:numCache>
            </c:numRef>
          </c:val>
        </c:ser>
        <c:ser>
          <c:idx val="4"/>
          <c:order val="4"/>
          <c:tx>
            <c:strRef>
              <c:f>สรุป!$A$7</c:f>
              <c:strCache>
                <c:ptCount val="1"/>
                <c:pt idx="0">
                  <c:v>(T5) AMF+RP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สรุป!$B$2:$E$2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สรุป!$B$7:$E$7</c:f>
              <c:numCache>
                <c:formatCode>0.00</c:formatCode>
                <c:ptCount val="4"/>
                <c:pt idx="0">
                  <c:v>3.5933333333333342</c:v>
                </c:pt>
                <c:pt idx="1">
                  <c:v>3.4625000000000004</c:v>
                </c:pt>
                <c:pt idx="2">
                  <c:v>3.5041666666666682</c:v>
                </c:pt>
                <c:pt idx="3">
                  <c:v>3.5091666666666672</c:v>
                </c:pt>
              </c:numCache>
            </c:numRef>
          </c:val>
        </c:ser>
        <c:ser>
          <c:idx val="5"/>
          <c:order val="5"/>
          <c:tx>
            <c:strRef>
              <c:f>สรุป!$A$8</c:f>
              <c:strCache>
                <c:ptCount val="1"/>
                <c:pt idx="0">
                  <c:v>(T6) RP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bc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สรุป!$B$2:$E$2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สรุป!$B$8:$E$8</c:f>
              <c:numCache>
                <c:formatCode>0.00</c:formatCode>
                <c:ptCount val="4"/>
                <c:pt idx="0">
                  <c:v>3.3216666666666668</c:v>
                </c:pt>
                <c:pt idx="1">
                  <c:v>3.333333333333333</c:v>
                </c:pt>
                <c:pt idx="2">
                  <c:v>3.3574999999999977</c:v>
                </c:pt>
                <c:pt idx="3">
                  <c:v>3.3049999999999997</c:v>
                </c:pt>
              </c:numCache>
            </c:numRef>
          </c:val>
        </c:ser>
        <c:dLbls>
          <c:showVal val="1"/>
        </c:dLbls>
        <c:gapWidth val="75"/>
        <c:axId val="96320896"/>
        <c:axId val="96347264"/>
      </c:barChart>
      <c:catAx>
        <c:axId val="96320896"/>
        <c:scaling>
          <c:orientation val="minMax"/>
        </c:scaling>
        <c:axPos val="b"/>
        <c:majorTickMark val="none"/>
        <c:tickLblPos val="nextTo"/>
        <c:crossAx val="96347264"/>
        <c:crosses val="autoZero"/>
        <c:auto val="1"/>
        <c:lblAlgn val="ctr"/>
        <c:lblOffset val="100"/>
      </c:catAx>
      <c:valAx>
        <c:axId val="96347264"/>
        <c:scaling>
          <c:orientation val="minMax"/>
        </c:scaling>
        <c:axPos val="l"/>
        <c:majorGridlines/>
        <c:numFmt formatCode="0.00" sourceLinked="1"/>
        <c:majorTickMark val="none"/>
        <c:tickLblPos val="nextTo"/>
        <c:crossAx val="96320896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/>
      <c:barChart>
        <c:barDir val="col"/>
        <c:grouping val="clustered"/>
        <c:ser>
          <c:idx val="0"/>
          <c:order val="0"/>
          <c:tx>
            <c:strRef>
              <c:f>สรุป!$A$12</c:f>
              <c:strCache>
                <c:ptCount val="1"/>
                <c:pt idx="0">
                  <c:v>(T1) control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d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d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สรุป!$B$11:$E$11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สรุป!$B$12:$E$12</c:f>
              <c:numCache>
                <c:formatCode>0.00</c:formatCode>
                <c:ptCount val="4"/>
                <c:pt idx="0">
                  <c:v>155.27749999999997</c:v>
                </c:pt>
                <c:pt idx="1">
                  <c:v>257.08333333333331</c:v>
                </c:pt>
                <c:pt idx="2">
                  <c:v>266.66666666666708</c:v>
                </c:pt>
                <c:pt idx="3">
                  <c:v>265</c:v>
                </c:pt>
              </c:numCache>
            </c:numRef>
          </c:val>
        </c:ser>
        <c:ser>
          <c:idx val="1"/>
          <c:order val="1"/>
          <c:tx>
            <c:strRef>
              <c:f>สรุป!$A$13</c:f>
              <c:strCache>
                <c:ptCount val="1"/>
                <c:pt idx="0">
                  <c:v>(T2) AMF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bc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abc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err="1" smtClean="0"/>
                      <a:t>bc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สรุป!$B$11:$E$11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สรุป!$B$13:$E$13</c:f>
              <c:numCache>
                <c:formatCode>0.00</c:formatCode>
                <c:ptCount val="4"/>
                <c:pt idx="0">
                  <c:v>175.27833333333351</c:v>
                </c:pt>
                <c:pt idx="1">
                  <c:v>274.16666666666708</c:v>
                </c:pt>
                <c:pt idx="2">
                  <c:v>295</c:v>
                </c:pt>
                <c:pt idx="3">
                  <c:v>284.16666666666708</c:v>
                </c:pt>
              </c:numCache>
            </c:numRef>
          </c:val>
        </c:ser>
        <c:ser>
          <c:idx val="2"/>
          <c:order val="2"/>
          <c:tx>
            <c:strRef>
              <c:f>สรุป!$A$14</c:f>
              <c:strCache>
                <c:ptCount val="1"/>
                <c:pt idx="0">
                  <c:v>(T3) AMF+50%F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สรุป!$B$11:$E$11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สรุป!$B$14:$E$14</c:f>
              <c:numCache>
                <c:formatCode>0.00</c:formatCode>
                <c:ptCount val="4"/>
                <c:pt idx="0">
                  <c:v>186.94500000000002</c:v>
                </c:pt>
                <c:pt idx="1">
                  <c:v>282.5</c:v>
                </c:pt>
                <c:pt idx="2">
                  <c:v>300</c:v>
                </c:pt>
                <c:pt idx="3">
                  <c:v>302.50000000000006</c:v>
                </c:pt>
              </c:numCache>
            </c:numRef>
          </c:val>
        </c:ser>
        <c:ser>
          <c:idx val="3"/>
          <c:order val="3"/>
          <c:tx>
            <c:strRef>
              <c:f>สรุป!$A$15</c:f>
              <c:strCache>
                <c:ptCount val="1"/>
                <c:pt idx="0">
                  <c:v>(T4) Fertilizer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สรุป!$B$11:$E$11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สรุป!$B$15:$E$15</c:f>
              <c:numCache>
                <c:formatCode>0.00</c:formatCode>
                <c:ptCount val="4"/>
                <c:pt idx="0">
                  <c:v>194.16666666666652</c:v>
                </c:pt>
                <c:pt idx="1">
                  <c:v>281.25000000000006</c:v>
                </c:pt>
                <c:pt idx="2">
                  <c:v>299.16666666666708</c:v>
                </c:pt>
                <c:pt idx="3">
                  <c:v>305.83333333333331</c:v>
                </c:pt>
              </c:numCache>
            </c:numRef>
          </c:val>
        </c:ser>
        <c:ser>
          <c:idx val="4"/>
          <c:order val="4"/>
          <c:tx>
            <c:strRef>
              <c:f>สรุป!$A$16</c:f>
              <c:strCache>
                <c:ptCount val="1"/>
                <c:pt idx="0">
                  <c:v>(T5) AMF+RP 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ab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สรุป!$B$11:$E$11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สรุป!$B$16:$E$16</c:f>
              <c:numCache>
                <c:formatCode>0.00</c:formatCode>
                <c:ptCount val="4"/>
                <c:pt idx="0">
                  <c:v>197.2225</c:v>
                </c:pt>
                <c:pt idx="1">
                  <c:v>294.58333333333331</c:v>
                </c:pt>
                <c:pt idx="2">
                  <c:v>306.66666666666708</c:v>
                </c:pt>
                <c:pt idx="3">
                  <c:v>295.83333333333337</c:v>
                </c:pt>
              </c:numCache>
            </c:numRef>
          </c:val>
        </c:ser>
        <c:ser>
          <c:idx val="5"/>
          <c:order val="5"/>
          <c:tx>
            <c:strRef>
              <c:f>สรุป!$A$17</c:f>
              <c:strCache>
                <c:ptCount val="1"/>
                <c:pt idx="0">
                  <c:v>(T6) RP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bc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bc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cd</a:t>
                    </a:r>
                    <a:endParaRPr lang="en-US"/>
                  </a:p>
                </c:rich>
              </c:tx>
              <c:dLblPos val="outEnd"/>
              <c:showVal val="1"/>
            </c:dLbl>
            <c:dLblPos val="outEnd"/>
            <c:showVal val="1"/>
          </c:dLbls>
          <c:cat>
            <c:strRef>
              <c:f>สรุป!$B$11:$E$11</c:f>
              <c:strCache>
                <c:ptCount val="4"/>
                <c:pt idx="0">
                  <c:v>September</c:v>
                </c:pt>
                <c:pt idx="1">
                  <c:v>October</c:v>
                </c:pt>
                <c:pt idx="2">
                  <c:v>November</c:v>
                </c:pt>
                <c:pt idx="3">
                  <c:v>December</c:v>
                </c:pt>
              </c:strCache>
            </c:strRef>
          </c:cat>
          <c:val>
            <c:numRef>
              <c:f>สรุป!$B$17:$E$17</c:f>
              <c:numCache>
                <c:formatCode>0.00</c:formatCode>
                <c:ptCount val="4"/>
                <c:pt idx="0">
                  <c:v>173.77833333333353</c:v>
                </c:pt>
                <c:pt idx="1">
                  <c:v>269.16666666666708</c:v>
                </c:pt>
                <c:pt idx="2">
                  <c:v>271.66666666666708</c:v>
                </c:pt>
                <c:pt idx="3">
                  <c:v>276.66666666666708</c:v>
                </c:pt>
              </c:numCache>
            </c:numRef>
          </c:val>
        </c:ser>
        <c:dLbls>
          <c:showVal val="1"/>
        </c:dLbls>
        <c:gapWidth val="75"/>
        <c:axId val="96568448"/>
        <c:axId val="96569984"/>
      </c:barChart>
      <c:catAx>
        <c:axId val="96568448"/>
        <c:scaling>
          <c:orientation val="minMax"/>
        </c:scaling>
        <c:axPos val="b"/>
        <c:majorTickMark val="none"/>
        <c:tickLblPos val="nextTo"/>
        <c:crossAx val="96569984"/>
        <c:crosses val="autoZero"/>
        <c:auto val="1"/>
        <c:lblAlgn val="ctr"/>
        <c:lblOffset val="100"/>
      </c:catAx>
      <c:valAx>
        <c:axId val="96569984"/>
        <c:scaling>
          <c:orientation val="minMax"/>
        </c:scaling>
        <c:axPos val="l"/>
        <c:majorGridlines/>
        <c:numFmt formatCode="0.00" sourceLinked="1"/>
        <c:majorTickMark val="none"/>
        <c:tickLblPos val="nextTo"/>
        <c:crossAx val="96568448"/>
        <c:crosses val="autoZero"/>
        <c:crossBetween val="between"/>
      </c:valAx>
    </c:plotArea>
    <c:legend>
      <c:legendPos val="b"/>
      <c:layout/>
    </c:legend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ลำต่อกอ!$M$1</c:f>
              <c:strCache>
                <c:ptCount val="1"/>
                <c:pt idx="0">
                  <c:v>ลำต่อกอ</c:v>
                </c:pt>
              </c:strCache>
            </c:strRef>
          </c:tx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rgbClr val="0070C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D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BC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AB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CD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ลำต่อกอ!$L$2:$L$7</c:f>
              <c:strCache>
                <c:ptCount val="6"/>
                <c:pt idx="0">
                  <c:v>CT</c:v>
                </c:pt>
                <c:pt idx="1">
                  <c:v>AMF</c:v>
                </c:pt>
                <c:pt idx="2">
                  <c:v>AMF+1/2F</c:v>
                </c:pt>
                <c:pt idx="3">
                  <c:v>F</c:v>
                </c:pt>
                <c:pt idx="4">
                  <c:v>AMF+RP </c:v>
                </c:pt>
                <c:pt idx="5">
                  <c:v>RP</c:v>
                </c:pt>
              </c:strCache>
            </c:strRef>
          </c:cat>
          <c:val>
            <c:numRef>
              <c:f>ลำต่อกอ!$M$2:$M$7</c:f>
              <c:numCache>
                <c:formatCode>0.00</c:formatCode>
                <c:ptCount val="6"/>
                <c:pt idx="0">
                  <c:v>5.166666666666667</c:v>
                </c:pt>
                <c:pt idx="1">
                  <c:v>5.9166666666666714</c:v>
                </c:pt>
                <c:pt idx="2">
                  <c:v>6.5833333333333419</c:v>
                </c:pt>
                <c:pt idx="3">
                  <c:v>6.59</c:v>
                </c:pt>
                <c:pt idx="4">
                  <c:v>6.25</c:v>
                </c:pt>
                <c:pt idx="5">
                  <c:v>5.5833333333333419</c:v>
                </c:pt>
              </c:numCache>
            </c:numRef>
          </c:val>
        </c:ser>
        <c:dLbls>
          <c:showVal val="1"/>
        </c:dLbls>
        <c:gapWidth val="75"/>
        <c:axId val="95513216"/>
        <c:axId val="95515392"/>
      </c:barChart>
      <c:catAx>
        <c:axId val="9551321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th-TH" sz="2800" dirty="0" smtClean="0"/>
                  <a:t>ตำรับการทดลอง</a:t>
                </a:r>
                <a:endParaRPr lang="th-TH" sz="2800" dirty="0"/>
              </a:p>
            </c:rich>
          </c:tx>
          <c:layout/>
        </c:title>
        <c:majorTickMark val="none"/>
        <c:tickLblPos val="nextTo"/>
        <c:crossAx val="95515392"/>
        <c:crosses val="autoZero"/>
        <c:auto val="1"/>
        <c:lblAlgn val="ctr"/>
        <c:lblOffset val="100"/>
      </c:catAx>
      <c:valAx>
        <c:axId val="955153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th-TH" sz="2800" dirty="0" smtClean="0"/>
                  <a:t>จำนวนลำต่อกอ</a:t>
                </a:r>
                <a:r>
                  <a:rPr lang="th-TH" sz="2800" baseline="0" dirty="0" smtClean="0"/>
                  <a:t> (ลำ)</a:t>
                </a:r>
                <a:endParaRPr lang="th-TH" sz="2800" dirty="0"/>
              </a:p>
            </c:rich>
          </c:tx>
          <c:layout/>
        </c:title>
        <c:numFmt formatCode="0" sourceLinked="0"/>
        <c:majorTickMark val="none"/>
        <c:tickLblPos val="nextTo"/>
        <c:crossAx val="955132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2000"/>
      </a:pPr>
      <a:endParaRPr lang="th-TH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th-TH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กอต่อไร่!$O$2</c:f>
              <c:strCache>
                <c:ptCount val="1"/>
                <c:pt idx="0">
                  <c:v>จำนวนกอต่อไร่</c:v>
                </c:pt>
              </c:strCache>
            </c:strRef>
          </c:tx>
          <c:spPr>
            <a:solidFill>
              <a:srgbClr val="00B0F0"/>
            </a:solidFill>
          </c:spPr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rgbClr val="0070C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กอต่อไร่!$N$3:$N$8</c:f>
              <c:strCache>
                <c:ptCount val="6"/>
                <c:pt idx="0">
                  <c:v>CT</c:v>
                </c:pt>
                <c:pt idx="1">
                  <c:v>AMF</c:v>
                </c:pt>
                <c:pt idx="2">
                  <c:v>AMF+1/2F</c:v>
                </c:pt>
                <c:pt idx="3">
                  <c:v>F</c:v>
                </c:pt>
                <c:pt idx="4">
                  <c:v>AMF+RP </c:v>
                </c:pt>
                <c:pt idx="5">
                  <c:v>RP</c:v>
                </c:pt>
              </c:strCache>
            </c:strRef>
          </c:cat>
          <c:val>
            <c:numRef>
              <c:f>กอต่อไร่!$O$3:$O$8</c:f>
              <c:numCache>
                <c:formatCode>0.00</c:formatCode>
                <c:ptCount val="6"/>
                <c:pt idx="0">
                  <c:v>916.66666666666663</c:v>
                </c:pt>
                <c:pt idx="1">
                  <c:v>1009.2592592592591</c:v>
                </c:pt>
                <c:pt idx="2">
                  <c:v>925.92592592592462</c:v>
                </c:pt>
                <c:pt idx="3">
                  <c:v>1018.5185185185185</c:v>
                </c:pt>
                <c:pt idx="4">
                  <c:v>1027.7777777777806</c:v>
                </c:pt>
                <c:pt idx="5">
                  <c:v>1018.5185185185185</c:v>
                </c:pt>
              </c:numCache>
            </c:numRef>
          </c:val>
        </c:ser>
        <c:dLbls>
          <c:showVal val="1"/>
        </c:dLbls>
        <c:gapWidth val="75"/>
        <c:axId val="96826112"/>
        <c:axId val="96828032"/>
      </c:barChart>
      <c:catAx>
        <c:axId val="968261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th-TH" sz="2400" dirty="0" smtClean="0"/>
                  <a:t>ตำรับการทดลอง</a:t>
                </a:r>
                <a:endParaRPr lang="th-TH" sz="2400" dirty="0"/>
              </a:p>
            </c:rich>
          </c:tx>
          <c:layout/>
        </c:title>
        <c:majorTickMark val="none"/>
        <c:tickLblPos val="nextTo"/>
        <c:crossAx val="96828032"/>
        <c:crosses val="autoZero"/>
        <c:auto val="1"/>
        <c:lblAlgn val="ctr"/>
        <c:lblOffset val="100"/>
      </c:catAx>
      <c:valAx>
        <c:axId val="96828032"/>
        <c:scaling>
          <c:orientation val="minMax"/>
          <c:max val="1100"/>
          <c:min val="10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th-TH" sz="2400" dirty="0" smtClean="0"/>
                  <a:t>จำนวนกอต่อไร่</a:t>
                </a:r>
                <a:r>
                  <a:rPr lang="th-TH" sz="2400" baseline="0" dirty="0" smtClean="0"/>
                  <a:t> (กอ)</a:t>
                </a:r>
                <a:endParaRPr lang="th-TH" sz="2400" dirty="0"/>
              </a:p>
            </c:rich>
          </c:tx>
          <c:layout/>
        </c:title>
        <c:numFmt formatCode="0" sourceLinked="0"/>
        <c:majorTickMark val="none"/>
        <c:tickLblPos val="nextTo"/>
        <c:crossAx val="96826112"/>
        <c:crosses val="autoZero"/>
        <c:crossBetween val="between"/>
        <c:majorUnit val="100"/>
        <c:minorUnit val="4"/>
      </c:valAx>
    </c:plotArea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กอต่อไร่!$O$28</c:f>
              <c:strCache>
                <c:ptCount val="1"/>
                <c:pt idx="0">
                  <c:v>จำนวนกอต่อไร่</c:v>
                </c:pt>
              </c:strCache>
            </c:strRef>
          </c:tx>
          <c:spPr>
            <a:solidFill>
              <a:srgbClr val="00B0F0"/>
            </a:solidFill>
          </c:spPr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rgbClr val="C00000"/>
              </a:solidFill>
              <a:ln>
                <a:noFill/>
              </a:ln>
            </c:spPr>
          </c:dPt>
          <c:dPt>
            <c:idx val="5"/>
            <c:spPr>
              <a:solidFill>
                <a:srgbClr val="0070C0"/>
              </a:solidFill>
              <a:ln>
                <a:noFill/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AB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AB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กอต่อไร่!$N$29:$N$34</c:f>
              <c:strCache>
                <c:ptCount val="6"/>
                <c:pt idx="0">
                  <c:v>CT</c:v>
                </c:pt>
                <c:pt idx="1">
                  <c:v>AMF</c:v>
                </c:pt>
                <c:pt idx="2">
                  <c:v>AMF+1/2F</c:v>
                </c:pt>
                <c:pt idx="3">
                  <c:v>F</c:v>
                </c:pt>
                <c:pt idx="4">
                  <c:v>AMF+RP </c:v>
                </c:pt>
                <c:pt idx="5">
                  <c:v>RP</c:v>
                </c:pt>
              </c:strCache>
            </c:strRef>
          </c:cat>
          <c:val>
            <c:numRef>
              <c:f>กอต่อไร่!$O$29:$O$34</c:f>
              <c:numCache>
                <c:formatCode>0.00</c:formatCode>
                <c:ptCount val="6"/>
                <c:pt idx="0">
                  <c:v>4722.2222222222244</c:v>
                </c:pt>
                <c:pt idx="1">
                  <c:v>5978.3950617283954</c:v>
                </c:pt>
                <c:pt idx="2">
                  <c:v>6101.8518518518586</c:v>
                </c:pt>
                <c:pt idx="3">
                  <c:v>6697.5308641975334</c:v>
                </c:pt>
                <c:pt idx="4">
                  <c:v>6404.3209876543224</c:v>
                </c:pt>
                <c:pt idx="5">
                  <c:v>5663.5802469135824</c:v>
                </c:pt>
              </c:numCache>
            </c:numRef>
          </c:val>
        </c:ser>
        <c:dLbls>
          <c:showVal val="1"/>
        </c:dLbls>
        <c:gapWidth val="75"/>
        <c:axId val="96729728"/>
        <c:axId val="96932608"/>
      </c:barChart>
      <c:catAx>
        <c:axId val="967297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th-TH" sz="2400" dirty="0" smtClean="0"/>
                  <a:t>ตำรับการทดลอง</a:t>
                </a:r>
                <a:endParaRPr lang="th-TH" sz="2400" dirty="0"/>
              </a:p>
            </c:rich>
          </c:tx>
          <c:layout/>
        </c:title>
        <c:majorTickMark val="none"/>
        <c:tickLblPos val="nextTo"/>
        <c:crossAx val="96932608"/>
        <c:crosses val="autoZero"/>
        <c:auto val="1"/>
        <c:lblAlgn val="ctr"/>
        <c:lblOffset val="100"/>
      </c:catAx>
      <c:valAx>
        <c:axId val="96932608"/>
        <c:scaling>
          <c:orientation val="minMax"/>
          <c:max val="7500"/>
          <c:min val="50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th-TH" sz="2800" dirty="0" smtClean="0"/>
                  <a:t>จำนวนลำต่อไร่ (ลำ)</a:t>
                </a:r>
                <a:endParaRPr lang="th-TH" sz="2800" dirty="0"/>
              </a:p>
            </c:rich>
          </c:tx>
          <c:layout/>
        </c:title>
        <c:numFmt formatCode="0" sourceLinked="0"/>
        <c:majorTickMark val="none"/>
        <c:tickLblPos val="nextTo"/>
        <c:crossAx val="96729728"/>
        <c:crosses val="autoZero"/>
        <c:crossBetween val="between"/>
        <c:majorUnit val="1000"/>
        <c:minorUnit val="200"/>
      </c:valAx>
    </c:plotArea>
    <c:plotVisOnly val="1"/>
    <c:dispBlanksAs val="gap"/>
  </c:chart>
  <c:txPr>
    <a:bodyPr/>
    <a:lstStyle/>
    <a:p>
      <a:pPr>
        <a:defRPr sz="2000"/>
      </a:pPr>
      <a:endParaRPr lang="th-TH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00B0F0"/>
            </a:solidFill>
          </c:spPr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rgbClr val="0070C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c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ab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a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a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ab</a:t>
                    </a:r>
                    <a:endParaRPr lang="en-US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bc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/>
                </a:pPr>
                <a:endParaRPr lang="th-TH"/>
              </a:p>
            </c:txPr>
            <c:showVal val="1"/>
          </c:dLbls>
          <c:cat>
            <c:strRef>
              <c:f>Sheet1!$A$27:$A$32</c:f>
              <c:strCache>
                <c:ptCount val="6"/>
                <c:pt idx="0">
                  <c:v>(T1) control</c:v>
                </c:pt>
                <c:pt idx="1">
                  <c:v>(T2) AMF</c:v>
                </c:pt>
                <c:pt idx="2">
                  <c:v>(T3) AMF+50%F</c:v>
                </c:pt>
                <c:pt idx="3">
                  <c:v>(T4) Fertilizer</c:v>
                </c:pt>
                <c:pt idx="4">
                  <c:v>(T5) AMF+RP </c:v>
                </c:pt>
                <c:pt idx="5">
                  <c:v>(T6) RP</c:v>
                </c:pt>
              </c:strCache>
            </c:strRef>
          </c:cat>
          <c:val>
            <c:numRef>
              <c:f>Sheet1!$B$27:$B$32</c:f>
              <c:numCache>
                <c:formatCode>General</c:formatCode>
                <c:ptCount val="6"/>
                <c:pt idx="0">
                  <c:v>8.83</c:v>
                </c:pt>
                <c:pt idx="1">
                  <c:v>13.17</c:v>
                </c:pt>
                <c:pt idx="2">
                  <c:v>16.21</c:v>
                </c:pt>
                <c:pt idx="3">
                  <c:v>16.23</c:v>
                </c:pt>
                <c:pt idx="4">
                  <c:v>14.719999999999999</c:v>
                </c:pt>
                <c:pt idx="5">
                  <c:v>11.55</c:v>
                </c:pt>
              </c:numCache>
            </c:numRef>
          </c:val>
        </c:ser>
        <c:dLbls>
          <c:showVal val="1"/>
        </c:dLbls>
        <c:gapWidth val="75"/>
        <c:axId val="96901376"/>
        <c:axId val="96911744"/>
      </c:barChart>
      <c:catAx>
        <c:axId val="969013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th-TH" sz="2400" dirty="0" smtClean="0"/>
                  <a:t>ตำรับการทดลอง</a:t>
                </a:r>
                <a:endParaRPr lang="th-TH" sz="2400" dirty="0"/>
              </a:p>
            </c:rich>
          </c:tx>
          <c:layout>
            <c:manualLayout>
              <c:xMode val="edge"/>
              <c:yMode val="edge"/>
              <c:x val="0.45564807234020288"/>
              <c:y val="0.9191640743621079"/>
            </c:manualLayout>
          </c:layout>
        </c:title>
        <c:majorTickMark val="none"/>
        <c:tickLblPos val="nextTo"/>
        <c:crossAx val="96911744"/>
        <c:crosses val="autoZero"/>
        <c:auto val="1"/>
        <c:lblAlgn val="ctr"/>
        <c:lblOffset val="100"/>
      </c:catAx>
      <c:valAx>
        <c:axId val="969117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th-TH" sz="2400" dirty="0" smtClean="0"/>
                  <a:t>ผลผลิตอ้อย (ตันต่อไร่)</a:t>
                </a:r>
                <a:endParaRPr lang="th-TH" sz="2400" dirty="0"/>
              </a:p>
            </c:rich>
          </c:tx>
          <c:layout/>
        </c:title>
        <c:numFmt formatCode="General" sourceLinked="1"/>
        <c:majorTickMark val="none"/>
        <c:tickLblPos val="nextTo"/>
        <c:crossAx val="969013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style val="8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00B0F0"/>
            </a:solidFill>
          </c:spPr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rgbClr val="C00000"/>
              </a:solidFill>
            </c:spPr>
          </c:dPt>
          <c:dPt>
            <c:idx val="5"/>
            <c:spPr>
              <a:solidFill>
                <a:srgbClr val="0070C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b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400" dirty="0" smtClean="0"/>
                      <a:t>a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a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a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a</a:t>
                    </a:r>
                    <a:endParaRPr lang="en-US"/>
                  </a:p>
                </c:rich>
              </c:tx>
              <c:showVal val="1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2400" smtClean="0"/>
                      <a:t>ab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400"/>
                </a:pPr>
                <a:endParaRPr lang="th-TH"/>
              </a:p>
            </c:txPr>
            <c:showVal val="1"/>
          </c:dLbls>
          <c:cat>
            <c:strRef>
              <c:f>Sheet1!$A$19:$A$24</c:f>
              <c:strCache>
                <c:ptCount val="6"/>
                <c:pt idx="0">
                  <c:v>(T1) control</c:v>
                </c:pt>
                <c:pt idx="1">
                  <c:v>(T2) AMF</c:v>
                </c:pt>
                <c:pt idx="2">
                  <c:v>(T3) AMF+50%F</c:v>
                </c:pt>
                <c:pt idx="3">
                  <c:v>(T4) Fertilizer</c:v>
                </c:pt>
                <c:pt idx="4">
                  <c:v>(T5) AMF+RP </c:v>
                </c:pt>
                <c:pt idx="5">
                  <c:v>(T6) RP</c:v>
                </c:pt>
              </c:strCache>
            </c:strRef>
          </c:cat>
          <c:val>
            <c:numRef>
              <c:f>Sheet1!$B$19:$B$24</c:f>
              <c:numCache>
                <c:formatCode>General</c:formatCode>
                <c:ptCount val="6"/>
                <c:pt idx="0">
                  <c:v>12.4</c:v>
                </c:pt>
                <c:pt idx="1">
                  <c:v>13.58</c:v>
                </c:pt>
                <c:pt idx="2">
                  <c:v>13.629999999999999</c:v>
                </c:pt>
                <c:pt idx="3">
                  <c:v>13.75</c:v>
                </c:pt>
                <c:pt idx="4">
                  <c:v>13.58</c:v>
                </c:pt>
                <c:pt idx="5">
                  <c:v>13.129999999999999</c:v>
                </c:pt>
              </c:numCache>
            </c:numRef>
          </c:val>
        </c:ser>
        <c:dLbls>
          <c:showVal val="1"/>
        </c:dLbls>
        <c:gapWidth val="75"/>
        <c:axId val="97034624"/>
        <c:axId val="97036544"/>
      </c:barChart>
      <c:catAx>
        <c:axId val="970346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400" b="1"/>
                </a:pPr>
                <a:r>
                  <a:rPr lang="th-TH" sz="2400" b="1" dirty="0" smtClean="0"/>
                  <a:t>ตำรับการทดลอง</a:t>
                </a:r>
                <a:endParaRPr lang="th-TH" sz="2400" b="1" dirty="0"/>
              </a:p>
            </c:rich>
          </c:tx>
          <c:layout/>
        </c:title>
        <c:majorTickMark val="none"/>
        <c:tickLblPos val="nextTo"/>
        <c:crossAx val="97036544"/>
        <c:crosses val="autoZero"/>
        <c:auto val="1"/>
        <c:lblAlgn val="ctr"/>
        <c:lblOffset val="100"/>
      </c:catAx>
      <c:valAx>
        <c:axId val="970365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b="1">
                    <a:latin typeface="Cordia New (เนื้อความ)"/>
                  </a:defRPr>
                </a:pPr>
                <a:r>
                  <a:rPr lang="en-US" sz="1800" b="1" i="0" u="none" strike="noStrike" baseline="0" dirty="0" smtClean="0">
                    <a:effectLst/>
                    <a:latin typeface="Cordia New (เนื้อความ)"/>
                  </a:rPr>
                  <a:t>Commercial Cane Sugar (CCS)</a:t>
                </a:r>
                <a:endParaRPr lang="th-TH" b="1" dirty="0">
                  <a:latin typeface="Cordia New (เนื้อความ)"/>
                </a:endParaRPr>
              </a:p>
            </c:rich>
          </c:tx>
          <c:layout/>
        </c:title>
        <c:numFmt formatCode="General" sourceLinked="1"/>
        <c:majorTickMark val="none"/>
        <c:tickLblPos val="nextTo"/>
        <c:crossAx val="97034624"/>
        <c:crosses val="autoZero"/>
        <c:crossBetween val="between"/>
        <c:majorUnit val="0.25"/>
      </c:valAx>
    </c:plotArea>
    <c:plotVisOnly val="1"/>
    <c:dispBlanksAs val="gap"/>
  </c:chart>
  <c:txPr>
    <a:bodyPr/>
    <a:lstStyle/>
    <a:p>
      <a:pPr>
        <a:defRPr sz="1800"/>
      </a:pPr>
      <a:endParaRPr lang="th-TH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F3061-3CDF-4B30-8110-0D398DDF8869}" type="datetimeFigureOut">
              <a:rPr lang="th-TH" smtClean="0"/>
              <a:pPr/>
              <a:t>26/04/58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41D27-A731-4E19-8F48-EE267A8EB0B4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44BDE-4D73-4CC4-A0A2-D5911A7F8F33}" type="datetimeFigureOut">
              <a:rPr lang="th-TH" smtClean="0"/>
              <a:pPr/>
              <a:t>26/04/58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595BF-91E3-4296-A6DB-7F9E1706BDC0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102718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th-TH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595BF-91E3-4296-A6DB-7F9E1706BDC0}" type="slidenum">
              <a:rPr lang="th-TH" smtClean="0"/>
              <a:pPr/>
              <a:t>2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595BF-91E3-4296-A6DB-7F9E1706BDC0}" type="slidenum">
              <a:rPr lang="th-TH" smtClean="0"/>
              <a:pPr/>
              <a:t>3</a:t>
            </a:fld>
            <a:endParaRPr lang="th-T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595BF-91E3-4296-A6DB-7F9E1706BDC0}" type="slidenum">
              <a:rPr lang="th-TH" smtClean="0"/>
              <a:pPr/>
              <a:t>4</a:t>
            </a:fld>
            <a:endParaRPr lang="th-T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595BF-91E3-4296-A6DB-7F9E1706BDC0}" type="slidenum">
              <a:rPr lang="th-TH" smtClean="0"/>
              <a:pPr/>
              <a:t>27</a:t>
            </a:fld>
            <a:endParaRPr lang="th-TH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595BF-91E3-4296-A6DB-7F9E1706BDC0}" type="slidenum">
              <a:rPr lang="th-TH" smtClean="0"/>
              <a:pPr/>
              <a:t>29</a:t>
            </a:fld>
            <a:endParaRPr lang="th-TH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595BF-91E3-4296-A6DB-7F9E1706BDC0}" type="slidenum">
              <a:rPr lang="th-TH" smtClean="0"/>
              <a:pPr/>
              <a:t>30</a:t>
            </a:fld>
            <a:endParaRPr lang="th-TH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595BF-91E3-4296-A6DB-7F9E1706BDC0}" type="slidenum">
              <a:rPr lang="th-TH" smtClean="0"/>
              <a:pPr/>
              <a:t>33</a:t>
            </a:fld>
            <a:endParaRPr lang="th-TH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ตัวยึดบันทึกย่อ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endParaRPr lang="th-TH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DCA1F0-3902-43E7-AB14-0E4593E5E3AD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1" name="Picture 2" descr="E:\tor\รูป\337pxemblemofkkuqe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000504"/>
            <a:ext cx="1143008" cy="2031639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EC32C9-71ED-41E0-B835-6A70983BB15C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4060CD-B50A-47A5-A70B-F6E77A24759D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8312CA-22DC-483C-BA6D-054C531B77BB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2" descr="E:\tor\รูป\337pxemblemofkkuqe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1143008" cy="207170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1FA338-ABD5-44C2-9517-D667F8B75BC0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09C5BB-D0EC-42E5-813E-B502FFC154F6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69C802-2098-4A46-9858-E3AF175CD976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E59B986-098E-4002-BE0E-CB5DB10E6157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FDBEDD0-B1DF-465A-82BD-F1D1FD214661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571776" cy="476250"/>
          </a:xfrm>
        </p:spPr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8214" y="6317355"/>
            <a:ext cx="747149" cy="476250"/>
          </a:xfrm>
        </p:spPr>
        <p:txBody>
          <a:bodyPr/>
          <a:lstStyle>
            <a:lvl1pPr>
              <a:defRPr sz="2000" b="1"/>
            </a:lvl1pPr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7" name="Picture 2" descr="E:\tor\รูป\337pxemblemofkkuqe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2" y="214290"/>
            <a:ext cx="1071538" cy="2031639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ADBB845-6F7E-4A72-B154-5097ED9D0F26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CA2E256-C2AE-4873-A4A7-9EF1B389D168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4A992D8-8F10-4198-81F6-DD2653BB2ADF}" type="datetime1">
              <a:rPr lang="th-TH" smtClean="0"/>
              <a:pPr/>
              <a:t>26/04/58</a:t>
            </a:fld>
            <a:endParaRPr lang="th-TH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h-TH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F8FE324F-F35D-424B-A849-E36290BBE815}" type="slidenum">
              <a:rPr lang="th-TH" smtClean="0"/>
              <a:pPr/>
              <a:t>‹#›</a:t>
            </a:fld>
            <a:endParaRPr lang="th-TH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สี่เหลี่ยมผืนผ้า 41"/>
          <p:cNvSpPr/>
          <p:nvPr/>
        </p:nvSpPr>
        <p:spPr>
          <a:xfrm>
            <a:off x="0" y="0"/>
            <a:ext cx="18573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3" name="กลุ่ม 87"/>
          <p:cNvGrpSpPr/>
          <p:nvPr/>
        </p:nvGrpSpPr>
        <p:grpSpPr>
          <a:xfrm>
            <a:off x="1043608" y="0"/>
            <a:ext cx="8100392" cy="692696"/>
            <a:chOff x="3762242" y="-1240110"/>
            <a:chExt cx="8411410" cy="2876550"/>
          </a:xfrm>
          <a:gradFill flip="none" rotWithShape="1">
            <a:gsLst>
              <a:gs pos="100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3500000" scaled="1"/>
            <a:tileRect/>
          </a:gradFill>
        </p:grpSpPr>
        <p:sp>
          <p:nvSpPr>
            <p:cNvPr id="44" name="AutoShape 3"/>
            <p:cNvSpPr>
              <a:spLocks/>
            </p:cNvSpPr>
            <p:nvPr/>
          </p:nvSpPr>
          <p:spPr bwMode="auto">
            <a:xfrm flipV="1">
              <a:off x="3762242" y="-1240110"/>
              <a:ext cx="3711438" cy="28765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  <a:gd name="connsiteX0" fmla="*/ 1546 w 17505"/>
                <a:gd name="connsiteY0" fmla="*/ 0 h 21600"/>
                <a:gd name="connsiteX1" fmla="*/ 0 w 17505"/>
                <a:gd name="connsiteY1" fmla="*/ 21600 h 21600"/>
                <a:gd name="connsiteX2" fmla="*/ 11864 w 17505"/>
                <a:gd name="connsiteY2" fmla="*/ 21600 h 21600"/>
                <a:gd name="connsiteX3" fmla="*/ 17505 w 17505"/>
                <a:gd name="connsiteY3" fmla="*/ 0 h 21600"/>
                <a:gd name="connsiteX4" fmla="*/ 1546 w 17505"/>
                <a:gd name="connsiteY4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05" h="21600">
                  <a:moveTo>
                    <a:pt x="1546" y="0"/>
                  </a:moveTo>
                  <a:lnTo>
                    <a:pt x="0" y="21600"/>
                  </a:lnTo>
                  <a:lnTo>
                    <a:pt x="11864" y="21600"/>
                  </a:lnTo>
                  <a:lnTo>
                    <a:pt x="17505" y="0"/>
                  </a:lnTo>
                  <a:lnTo>
                    <a:pt x="1546" y="0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72248" tIns="72248" rIns="72248" bIns="72248" anchor="ctr"/>
            <a:lstStyle/>
            <a:p>
              <a:pPr algn="ctr" hangingPunct="0">
                <a:defRPr/>
              </a:pPr>
              <a:endParaRPr lang="th-TH"/>
            </a:p>
          </p:txBody>
        </p:sp>
        <p:sp>
          <p:nvSpPr>
            <p:cNvPr id="45" name="AutoShape 4"/>
            <p:cNvSpPr>
              <a:spLocks/>
            </p:cNvSpPr>
            <p:nvPr/>
          </p:nvSpPr>
          <p:spPr bwMode="auto">
            <a:xfrm rot="10800000" flipV="1">
              <a:off x="5998344" y="-1240110"/>
              <a:ext cx="4693841" cy="28765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72248" tIns="72248" rIns="72248" bIns="72248" anchor="ctr"/>
            <a:lstStyle/>
            <a:p>
              <a:pPr algn="ctr" hangingPunct="0">
                <a:defRPr/>
              </a:pPr>
              <a:endParaRPr lang="th-TH"/>
            </a:p>
          </p:txBody>
        </p:sp>
        <p:sp>
          <p:nvSpPr>
            <p:cNvPr id="46" name="AutoShape 5"/>
            <p:cNvSpPr>
              <a:spLocks/>
            </p:cNvSpPr>
            <p:nvPr/>
          </p:nvSpPr>
          <p:spPr bwMode="auto">
            <a:xfrm flipV="1">
              <a:off x="9382720" y="-1227438"/>
              <a:ext cx="2790932" cy="28638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853" y="21582"/>
                  </a:lnTo>
                  <a:lnTo>
                    <a:pt x="21600" y="21600"/>
                  </a:lnTo>
                  <a:lnTo>
                    <a:pt x="21548" y="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72248" tIns="72248" rIns="72248" bIns="72248" anchor="ctr"/>
            <a:lstStyle/>
            <a:p>
              <a:pPr algn="ctr" hangingPunct="0">
                <a:defRPr/>
              </a:pPr>
              <a:endParaRPr lang="th-TH"/>
            </a:p>
          </p:txBody>
        </p:sp>
      </p:grpSp>
      <p:cxnSp>
        <p:nvCxnSpPr>
          <p:cNvPr id="47" name="ตัวเชื่อมต่อตรง 74"/>
          <p:cNvCxnSpPr>
            <a:cxnSpLocks noChangeShapeType="1"/>
          </p:cNvCxnSpPr>
          <p:nvPr/>
        </p:nvCxnSpPr>
        <p:spPr bwMode="auto">
          <a:xfrm>
            <a:off x="1178991" y="476672"/>
            <a:ext cx="7965009" cy="0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sp>
        <p:nvSpPr>
          <p:cNvPr id="48" name="Rectangle 10"/>
          <p:cNvSpPr txBox="1">
            <a:spLocks/>
          </p:cNvSpPr>
          <p:nvPr/>
        </p:nvSpPr>
        <p:spPr bwMode="auto">
          <a:xfrm>
            <a:off x="0" y="1571612"/>
            <a:ext cx="9144000" cy="3139099"/>
          </a:xfrm>
          <a:prstGeom prst="rect">
            <a:avLst/>
          </a:prstGeom>
          <a:noFill/>
          <a:ln w="12700"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marL="27905" algn="ctr" defTabSz="914145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</a:pPr>
            <a:r>
              <a:rPr lang="th-TH" sz="4800" b="1" kern="0" dirty="0" smtClean="0"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>ความหลากหลายของเชื้อรา</a:t>
            </a:r>
            <a:r>
              <a:rPr lang="th-TH" sz="4800" b="1" kern="0" dirty="0" err="1" smtClean="0"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>อาร์</a:t>
            </a:r>
            <a:r>
              <a:rPr lang="th-TH" sz="4800" b="1" kern="0" dirty="0" smtClean="0"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>บัสคู</a:t>
            </a:r>
            <a:r>
              <a:rPr lang="th-TH" sz="4800" b="1" kern="0" dirty="0" err="1" smtClean="0"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>ลาร์</a:t>
            </a:r>
            <a:r>
              <a:rPr lang="th-TH" sz="4800" b="1" kern="0" dirty="0" smtClean="0"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> ไม</a:t>
            </a:r>
            <a:r>
              <a:rPr lang="th-TH" sz="4800" b="1" kern="0" dirty="0" err="1" smtClean="0"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>คอร์</a:t>
            </a:r>
            <a:r>
              <a:rPr lang="th-TH" sz="4800" b="1" kern="0" dirty="0" smtClean="0"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>ไรซาและการใช้ประโยชน์สำหรับการเพาะปลูกอ้อย</a:t>
            </a:r>
            <a:r>
              <a:rPr lang="en-US" sz="1600" kern="0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> </a:t>
            </a:r>
            <a:br>
              <a:rPr lang="en-US" sz="1600" kern="0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</a:br>
            <a:r>
              <a:rPr lang="en-US" sz="1800" b="1" kern="0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> </a:t>
            </a:r>
            <a:r>
              <a:rPr lang="th-TH" sz="1800" b="1" kern="0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/>
            </a:r>
            <a:br>
              <a:rPr lang="th-TH" sz="1800" b="1" kern="0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</a:br>
            <a:r>
              <a:rPr lang="th-TH" sz="1600" b="1" kern="0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  <a:t/>
            </a:r>
            <a:br>
              <a:rPr lang="th-TH" sz="1600" b="1" kern="0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ea typeface="+mj-ea"/>
                <a:cs typeface="Angsana New" pitchFamily="18" charset="-34"/>
                <a:sym typeface="Helvetica Light" charset="0"/>
              </a:rPr>
            </a:br>
            <a:endParaRPr lang="th-TH" sz="1600" kern="0" dirty="0" smtClean="0">
              <a:solidFill>
                <a:schemeClr val="accent2">
                  <a:lumMod val="50000"/>
                </a:schemeClr>
              </a:solidFill>
              <a:latin typeface="Angsana New" pitchFamily="18" charset="-34"/>
              <a:ea typeface="+mj-ea"/>
              <a:cs typeface="Angsana New" pitchFamily="18" charset="-34"/>
              <a:sym typeface="Helvetica Light" charset="0"/>
            </a:endParaRPr>
          </a:p>
        </p:txBody>
      </p:sp>
      <p:sp>
        <p:nvSpPr>
          <p:cNvPr id="49" name="สี่เหลี่ยมผืนผ้า 48"/>
          <p:cNvSpPr/>
          <p:nvPr/>
        </p:nvSpPr>
        <p:spPr>
          <a:xfrm>
            <a:off x="0" y="0"/>
            <a:ext cx="9144000" cy="8572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0" name="สี่เหลี่ยมผืนผ้า 49"/>
          <p:cNvSpPr/>
          <p:nvPr/>
        </p:nvSpPr>
        <p:spPr>
          <a:xfrm>
            <a:off x="0" y="500042"/>
            <a:ext cx="9144032" cy="2143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" name="Picture 4" descr="E:\วิจัย มข ป.โท\amspor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66356"/>
            <a:ext cx="714380" cy="714380"/>
          </a:xfrm>
          <a:prstGeom prst="rect">
            <a:avLst/>
          </a:prstGeom>
          <a:noFill/>
        </p:spPr>
      </p:pic>
      <p:pic>
        <p:nvPicPr>
          <p:cNvPr id="52" name="Picture 5" descr="E:\วิจัย มข ป.โท\comscop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71414"/>
            <a:ext cx="714380" cy="714380"/>
          </a:xfrm>
          <a:prstGeom prst="rect">
            <a:avLst/>
          </a:prstGeom>
          <a:noFill/>
        </p:spPr>
      </p:pic>
      <p:pic>
        <p:nvPicPr>
          <p:cNvPr id="54" name="รูปภาพ 53" descr="KKU 100X1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2360" y="61229"/>
            <a:ext cx="1008112" cy="1791392"/>
          </a:xfrm>
          <a:prstGeom prst="rect">
            <a:avLst/>
          </a:prstGeom>
        </p:spPr>
      </p:pic>
      <p:sp>
        <p:nvSpPr>
          <p:cNvPr id="55" name="Rectangle 1"/>
          <p:cNvSpPr>
            <a:spLocks/>
          </p:cNvSpPr>
          <p:nvPr/>
        </p:nvSpPr>
        <p:spPr bwMode="auto">
          <a:xfrm>
            <a:off x="10046" y="4838582"/>
            <a:ext cx="9144000" cy="2008064"/>
          </a:xfrm>
          <a:prstGeom prst="rect">
            <a:avLst/>
          </a:prstGeom>
          <a:solidFill>
            <a:srgbClr val="969696">
              <a:alpha val="45882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grpSp>
        <p:nvGrpSpPr>
          <p:cNvPr id="56" name="Group 2"/>
          <p:cNvGrpSpPr>
            <a:grpSpLocks/>
          </p:cNvGrpSpPr>
          <p:nvPr/>
        </p:nvGrpSpPr>
        <p:grpSpPr bwMode="auto">
          <a:xfrm>
            <a:off x="2051720" y="4390982"/>
            <a:ext cx="7111256" cy="2022574"/>
            <a:chOff x="0" y="0"/>
            <a:chExt cx="797" cy="227"/>
          </a:xfrm>
        </p:grpSpPr>
        <p:sp>
          <p:nvSpPr>
            <p:cNvPr id="57" name="AutoShape 3"/>
            <p:cNvSpPr>
              <a:spLocks/>
            </p:cNvSpPr>
            <p:nvPr/>
          </p:nvSpPr>
          <p:spPr bwMode="auto">
            <a:xfrm>
              <a:off x="0" y="0"/>
              <a:ext cx="361" cy="227"/>
            </a:xfrm>
            <a:custGeom>
              <a:avLst/>
              <a:gdLst>
                <a:gd name="T0" fmla="*/ 3 w 21600"/>
                <a:gd name="T1" fmla="*/ 1 h 21600"/>
                <a:gd name="T2" fmla="*/ 3 w 21600"/>
                <a:gd name="T3" fmla="*/ 1 h 21600"/>
                <a:gd name="T4" fmla="*/ 3 w 21600"/>
                <a:gd name="T5" fmla="*/ 1 h 21600"/>
                <a:gd name="T6" fmla="*/ 3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641" y="0"/>
                  </a:moveTo>
                  <a:lnTo>
                    <a:pt x="0" y="21600"/>
                  </a:lnTo>
                  <a:lnTo>
                    <a:pt x="1595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69696">
                <a:alpha val="45882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</p:spPr>
          <p:txBody>
            <a:bodyPr lIns="72248" tIns="72248" rIns="72248" bIns="72248" anchor="ctr"/>
            <a:lstStyle/>
            <a:p>
              <a:endParaRPr lang="th-TH"/>
            </a:p>
          </p:txBody>
        </p:sp>
        <p:sp>
          <p:nvSpPr>
            <p:cNvPr id="58" name="AutoShape 4"/>
            <p:cNvSpPr>
              <a:spLocks/>
            </p:cNvSpPr>
            <p:nvPr/>
          </p:nvSpPr>
          <p:spPr bwMode="auto">
            <a:xfrm rot="10800000">
              <a:off x="284" y="0"/>
              <a:ext cx="370" cy="227"/>
            </a:xfrm>
            <a:custGeom>
              <a:avLst/>
              <a:gdLst>
                <a:gd name="T0" fmla="*/ 3 w 21600"/>
                <a:gd name="T1" fmla="*/ 1 h 21600"/>
                <a:gd name="T2" fmla="*/ 3 w 21600"/>
                <a:gd name="T3" fmla="*/ 1 h 21600"/>
                <a:gd name="T4" fmla="*/ 3 w 21600"/>
                <a:gd name="T5" fmla="*/ 1 h 21600"/>
                <a:gd name="T6" fmla="*/ 3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>
                <a:alpha val="45882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</p:spPr>
          <p:txBody>
            <a:bodyPr lIns="72248" tIns="72248" rIns="72248" bIns="72248" anchor="ctr"/>
            <a:lstStyle/>
            <a:p>
              <a:endParaRPr lang="th-TH"/>
            </a:p>
          </p:txBody>
        </p:sp>
        <p:sp>
          <p:nvSpPr>
            <p:cNvPr id="59" name="AutoShape 5"/>
            <p:cNvSpPr>
              <a:spLocks/>
            </p:cNvSpPr>
            <p:nvPr/>
          </p:nvSpPr>
          <p:spPr bwMode="auto">
            <a:xfrm>
              <a:off x="577" y="0"/>
              <a:ext cx="220" cy="226"/>
            </a:xfrm>
            <a:custGeom>
              <a:avLst/>
              <a:gdLst>
                <a:gd name="T0" fmla="*/ 1 w 21600"/>
                <a:gd name="T1" fmla="*/ 1 h 21600"/>
                <a:gd name="T2" fmla="*/ 1 w 21600"/>
                <a:gd name="T3" fmla="*/ 1 h 21600"/>
                <a:gd name="T4" fmla="*/ 1 w 21600"/>
                <a:gd name="T5" fmla="*/ 1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853" y="21582"/>
                  </a:lnTo>
                  <a:lnTo>
                    <a:pt x="21600" y="21600"/>
                  </a:lnTo>
                  <a:lnTo>
                    <a:pt x="2154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>
                <a:alpha val="45882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lIns="72248" tIns="72248" rIns="72248" bIns="72248" anchor="ctr"/>
            <a:lstStyle/>
            <a:p>
              <a:endParaRPr lang="th-TH"/>
            </a:p>
          </p:txBody>
        </p:sp>
      </p:grpSp>
      <p:sp>
        <p:nvSpPr>
          <p:cNvPr id="60" name="Rectangle 6"/>
          <p:cNvSpPr>
            <a:spLocks/>
          </p:cNvSpPr>
          <p:nvPr/>
        </p:nvSpPr>
        <p:spPr bwMode="auto">
          <a:xfrm>
            <a:off x="10046" y="4664453"/>
            <a:ext cx="9144000" cy="2008064"/>
          </a:xfrm>
          <a:prstGeom prst="rect">
            <a:avLst/>
          </a:prstGeom>
          <a:solidFill>
            <a:srgbClr val="D94C1F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50798" tIns="50798" rIns="50798" bIns="50798" anchor="ctr"/>
          <a:lstStyle/>
          <a:p>
            <a:pPr algn="ctr" hangingPunct="0">
              <a:defRPr/>
            </a:pPr>
            <a:endParaRPr lang="th-TH"/>
          </a:p>
        </p:txBody>
      </p:sp>
      <p:pic>
        <p:nvPicPr>
          <p:cNvPr id="61" name="รูปภาพ 17" descr="kku0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1587" y="4664453"/>
            <a:ext cx="3465835" cy="208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2" name="Straight Connector 13"/>
          <p:cNvCxnSpPr>
            <a:cxnSpLocks noChangeShapeType="1"/>
          </p:cNvCxnSpPr>
          <p:nvPr/>
        </p:nvCxnSpPr>
        <p:spPr bwMode="auto">
          <a:xfrm>
            <a:off x="10046" y="6688144"/>
            <a:ext cx="9144000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pic>
        <p:nvPicPr>
          <p:cNvPr id="63" name="รูปภาพ 18" descr="kku033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93980" y="4678964"/>
            <a:ext cx="1974577" cy="200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รูปภาพ 14" descr="Untitled-1.png"/>
          <p:cNvPicPr>
            <a:picLocks noChangeAspect="1"/>
          </p:cNvPicPr>
          <p:nvPr/>
        </p:nvPicPr>
        <p:blipFill>
          <a:blip r:embed="rId8" cstate="print">
            <a:lum contrast="-40000"/>
          </a:blip>
          <a:srcRect l="59760" t="45537" b="17334"/>
          <a:stretch>
            <a:fillRect/>
          </a:stretch>
        </p:blipFill>
        <p:spPr bwMode="auto">
          <a:xfrm>
            <a:off x="0" y="4664454"/>
            <a:ext cx="2359670" cy="217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สี่เหลี่ยมผืนผ้า 64"/>
          <p:cNvSpPr/>
          <p:nvPr/>
        </p:nvSpPr>
        <p:spPr>
          <a:xfrm>
            <a:off x="35496" y="4795921"/>
            <a:ext cx="504056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05" defTabSz="914145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</a:pPr>
            <a:r>
              <a:rPr lang="th-TH" sz="4000" b="1" kern="0" dirty="0" smtClean="0">
                <a:latin typeface="Angsana New" pitchFamily="18" charset="-34"/>
                <a:cs typeface="Angsana New" pitchFamily="18" charset="-34"/>
                <a:sym typeface="Helvetica Light" charset="0"/>
              </a:rPr>
              <a:t>รอง</a:t>
            </a:r>
            <a:r>
              <a:rPr lang="th-TH" sz="4000" b="1" kern="0" dirty="0" smtClean="0">
                <a:latin typeface="Angsana New" pitchFamily="18" charset="-34"/>
                <a:cs typeface="Angsana New" pitchFamily="18" charset="-34"/>
                <a:sym typeface="Helvetica Light" charset="0"/>
              </a:rPr>
              <a:t>ศาสตราจารย์ ดร. โสภณ บุญลื</a:t>
            </a:r>
            <a:r>
              <a:rPr lang="th-TH" sz="3200" b="1" kern="0" dirty="0" smtClean="0">
                <a:latin typeface="Angsana New" pitchFamily="18" charset="-34"/>
                <a:cs typeface="Angsana New" pitchFamily="18" charset="-34"/>
                <a:sym typeface="Helvetica Light" charset="0"/>
              </a:rPr>
              <a:t>อ</a:t>
            </a:r>
          </a:p>
          <a:p>
            <a:pPr marL="27905" defTabSz="914145" fontAlgn="base" hangingPunct="0">
              <a:spcBef>
                <a:spcPct val="0"/>
              </a:spcBef>
              <a:spcAft>
                <a:spcPct val="0"/>
              </a:spcAft>
              <a:buClr>
                <a:srgbClr val="000066"/>
              </a:buClr>
            </a:pPr>
            <a:r>
              <a:rPr lang="th-TH" sz="3200" b="1" kern="0" dirty="0" smtClean="0">
                <a:latin typeface="Angsana New" pitchFamily="18" charset="-34"/>
                <a:cs typeface="Angsana New" pitchFamily="18" charset="-34"/>
                <a:sym typeface="Helvetica Light" charset="0"/>
              </a:rPr>
              <a:t>ภาควิชาจุลชีววิทยา คณะวิทยาศาสตร์ มหาวิทยาลัยขอนแก่น</a:t>
            </a:r>
            <a:r>
              <a:rPr lang="en-US" sz="3200" b="1" kern="0" dirty="0" smtClean="0">
                <a:latin typeface="Angsana New" pitchFamily="18" charset="-34"/>
                <a:cs typeface="Angsana New" pitchFamily="18" charset="-34"/>
                <a:sym typeface="Helvetica Light" charset="0"/>
              </a:rPr>
              <a:t/>
            </a:r>
            <a:br>
              <a:rPr lang="en-US" sz="3200" b="1" kern="0" dirty="0" smtClean="0">
                <a:latin typeface="Angsana New" pitchFamily="18" charset="-34"/>
                <a:cs typeface="Angsana New" pitchFamily="18" charset="-34"/>
                <a:sym typeface="Helvetica Light" charset="0"/>
              </a:rPr>
            </a:br>
            <a:endParaRPr lang="th-TH"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z="2800" smtClean="0">
                <a:solidFill>
                  <a:schemeClr val="tx1"/>
                </a:solidFill>
              </a:rPr>
              <a:pPr/>
              <a:t>10</a:t>
            </a:fld>
            <a:endParaRPr lang="th-TH" sz="2800" dirty="0">
              <a:solidFill>
                <a:schemeClr val="tx1"/>
              </a:solidFill>
            </a:endParaRPr>
          </a:p>
        </p:txBody>
      </p:sp>
      <p:grpSp>
        <p:nvGrpSpPr>
          <p:cNvPr id="6" name="Group 25"/>
          <p:cNvGrpSpPr/>
          <p:nvPr/>
        </p:nvGrpSpPr>
        <p:grpSpPr>
          <a:xfrm>
            <a:off x="1817444" y="406405"/>
            <a:ext cx="5865332" cy="5974923"/>
            <a:chOff x="1817444" y="188640"/>
            <a:chExt cx="5865332" cy="5974923"/>
          </a:xfrm>
        </p:grpSpPr>
        <p:pic>
          <p:nvPicPr>
            <p:cNvPr id="7" name="รูปภาพ 14" descr="e.colom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5696" y="188640"/>
              <a:ext cx="5847080" cy="532447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817444" y="5517232"/>
              <a:ext cx="56348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i="1" dirty="0" err="1" smtClean="0">
                  <a:latin typeface="Times New Roman" pitchFamily="18" charset="0"/>
                  <a:cs typeface="Times New Roman" pitchFamily="18" charset="0"/>
                </a:rPr>
                <a:t>Entrophospora</a:t>
              </a:r>
              <a:r>
                <a:rPr lang="en-US" sz="3600" b="1" i="1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600" b="1" i="1" dirty="0" err="1" smtClean="0">
                  <a:latin typeface="Times New Roman" pitchFamily="18" charset="0"/>
                  <a:cs typeface="Times New Roman" pitchFamily="18" charset="0"/>
                </a:rPr>
                <a:t>colombiana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th-TH" sz="3600" b="1" dirty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z="2800" smtClean="0">
                <a:solidFill>
                  <a:schemeClr val="tx1"/>
                </a:solidFill>
              </a:rPr>
              <a:pPr/>
              <a:t>11</a:t>
            </a:fld>
            <a:endParaRPr lang="th-TH" sz="2800" dirty="0">
              <a:solidFill>
                <a:schemeClr val="tx1"/>
              </a:solidFill>
            </a:endParaRPr>
          </a:p>
        </p:txBody>
      </p:sp>
      <p:grpSp>
        <p:nvGrpSpPr>
          <p:cNvPr id="6" name="Group 25"/>
          <p:cNvGrpSpPr/>
          <p:nvPr/>
        </p:nvGrpSpPr>
        <p:grpSpPr>
          <a:xfrm>
            <a:off x="1269512" y="459256"/>
            <a:ext cx="6912768" cy="5748446"/>
            <a:chOff x="1187624" y="404664"/>
            <a:chExt cx="6912768" cy="5748446"/>
          </a:xfrm>
        </p:grpSpPr>
        <p:pic>
          <p:nvPicPr>
            <p:cNvPr id="9" name="รูปภาพ 0" descr="g.cla2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7624" y="404664"/>
              <a:ext cx="6912768" cy="48965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051720" y="5445224"/>
              <a:ext cx="444705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i="1" dirty="0" err="1" smtClean="0">
                  <a:latin typeface="Times New Roman" pitchFamily="18" charset="0"/>
                  <a:cs typeface="Times New Roman" pitchFamily="18" charset="0"/>
                </a:rPr>
                <a:t>Glomus</a:t>
              </a:r>
              <a:r>
                <a:rPr lang="en-US" sz="40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 smtClean="0">
                  <a:latin typeface="Times New Roman" pitchFamily="18" charset="0"/>
                  <a:cs typeface="Times New Roman" pitchFamily="18" charset="0"/>
                </a:rPr>
                <a:t>claroideum</a:t>
              </a:r>
              <a:r>
                <a:rPr lang="th-TH" sz="4000" b="1" i="1" dirty="0" smtClean="0">
                  <a:latin typeface="Times New Roman" pitchFamily="18" charset="0"/>
                </a:rPr>
                <a:t> </a:t>
              </a:r>
              <a:endParaRPr lang="th-TH" sz="4000" b="1" dirty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z="2800" smtClean="0">
                <a:solidFill>
                  <a:schemeClr val="tx1"/>
                </a:solidFill>
              </a:rPr>
              <a:pPr/>
              <a:t>12</a:t>
            </a:fld>
            <a:endParaRPr lang="th-TH" sz="2800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55776" y="240704"/>
            <a:ext cx="5747624" cy="6315969"/>
            <a:chOff x="2555776" y="240704"/>
            <a:chExt cx="5747624" cy="6315969"/>
          </a:xfrm>
        </p:grpSpPr>
        <p:pic>
          <p:nvPicPr>
            <p:cNvPr id="7" name="รูปภาพ 17" descr="g.ger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5776" y="260648"/>
              <a:ext cx="5472608" cy="62960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775008" y="240704"/>
              <a:ext cx="352839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 err="1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Glomus</a:t>
              </a:r>
              <a:r>
                <a:rPr lang="en-US" b="1" i="1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dirty="0" err="1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gerdemanii</a:t>
              </a:r>
              <a:r>
                <a:rPr lang="en-US" b="1" i="1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th-TH" b="1" dirty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13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graphicFrame>
        <p:nvGraphicFramePr>
          <p:cNvPr id="4" name="ตาราง 28"/>
          <p:cNvGraphicFramePr>
            <a:graphicFrameLocks noGrp="1"/>
          </p:cNvGraphicFramePr>
          <p:nvPr/>
        </p:nvGraphicFramePr>
        <p:xfrm>
          <a:off x="-1" y="1772816"/>
          <a:ext cx="9144002" cy="4211841"/>
        </p:xfrm>
        <a:graphic>
          <a:graphicData uri="http://schemas.openxmlformats.org/drawingml/2006/table">
            <a:tbl>
              <a:tblPr/>
              <a:tblGrid>
                <a:gridCol w="1275086"/>
                <a:gridCol w="1004846"/>
                <a:gridCol w="1003519"/>
                <a:gridCol w="923238"/>
                <a:gridCol w="963378"/>
                <a:gridCol w="923238"/>
                <a:gridCol w="1043659"/>
                <a:gridCol w="962208"/>
                <a:gridCol w="1044830"/>
              </a:tblGrid>
              <a:tr h="935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Treatment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Height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(CM )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SFW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(g)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SDW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(g)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RFW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(g)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RDW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(g)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Total N (%)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Total P (%)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Total K (%)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9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Control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42.100  c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 71.67    e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12.930  c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80.26    c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12.253  b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0.6070  b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0.0553  b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2.0487  d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679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KSN-KKU 9.1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52.200  b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121.64  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cd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22.107  b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110.01  b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16.217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1.0287  a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0.1050  a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2.9117 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abc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9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KSN-KKU 10.2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58.267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159.75 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32.710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120.13  </a:t>
                      </a:r>
                      <a:r>
                        <a:rPr lang="en-US" sz="2300" b="1" dirty="0" err="1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ab</a:t>
                      </a:r>
                      <a:endParaRPr lang="en-US" sz="2300" b="1" dirty="0">
                        <a:solidFill>
                          <a:srgbClr val="FF0000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16.857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1.0857  a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0.1110  a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3.0020  </a:t>
                      </a:r>
                      <a:r>
                        <a:rPr lang="en-US" sz="2300" b="1" dirty="0" err="1">
                          <a:solidFill>
                            <a:srgbClr val="FF0000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ab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9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KWP-KKU 1.2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53.533 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ab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105.21   d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21.673  b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122.24 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ab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16.350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1.0150  a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0.0963  a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2.7387  c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9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KWP-KKU 4.1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55.800  ab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141.34   b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28.900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118.37  ab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16.570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1.0333  a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0.1087  a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3.0887  a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9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KWP-KKU 4.2 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54.333 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ab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139.18   bc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29.687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128.21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17.620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0.9697  a</a:t>
                      </a:r>
                      <a:endParaRPr lang="en-US" sz="1700" b="1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0.0987  a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2.8180  </a:t>
                      </a:r>
                      <a:r>
                        <a:rPr lang="en-US" sz="2300" b="1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bc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79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u="none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KWP-KKU </a:t>
                      </a:r>
                      <a:r>
                        <a:rPr lang="en-US" sz="20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13.1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56.300  </a:t>
                      </a:r>
                      <a:r>
                        <a:rPr lang="en-US" sz="2300" b="1" u="none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ab</a:t>
                      </a:r>
                      <a:endParaRPr lang="en-US" sz="2300" b="1" u="none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124.32   </a:t>
                      </a:r>
                      <a:r>
                        <a:rPr lang="en-US" sz="2300" b="1" u="none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bc</a:t>
                      </a:r>
                      <a:endParaRPr lang="en-US" sz="2300" b="1" u="none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29.303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116.09  </a:t>
                      </a:r>
                      <a:r>
                        <a:rPr lang="en-US" sz="2300" b="1" u="none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ab</a:t>
                      </a:r>
                      <a:endParaRPr lang="en-US" sz="2300" b="1" u="none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16.973  a</a:t>
                      </a: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0.9127  a</a:t>
                      </a:r>
                      <a:endParaRPr lang="en-US" sz="1700" b="1" u="none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0.1067  a</a:t>
                      </a:r>
                      <a:endParaRPr lang="en-US" sz="1700" b="1" u="none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3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2.9190  </a:t>
                      </a:r>
                      <a:r>
                        <a:rPr lang="en-US" sz="2300" b="1" u="none" dirty="0" err="1">
                          <a:solidFill>
                            <a:schemeClr val="tx1"/>
                          </a:solidFill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abc</a:t>
                      </a:r>
                      <a:endParaRPr lang="en-US" sz="1700" b="1" u="none" dirty="0">
                        <a:solidFill>
                          <a:schemeClr val="tx1"/>
                        </a:solidFill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48220" marR="4822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25"/>
          <p:cNvSpPr txBox="1">
            <a:spLocks noChangeArrowheads="1"/>
          </p:cNvSpPr>
          <p:nvPr/>
        </p:nvSpPr>
        <p:spPr bwMode="auto">
          <a:xfrm>
            <a:off x="395536" y="360420"/>
            <a:ext cx="8496944" cy="117291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Growth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parameter and 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major plant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nutrient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(N P K) in the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shoot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of  120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days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old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sugarcane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400" b="1" i="1" dirty="0" err="1">
                <a:latin typeface="Times New Roman" pitchFamily="18" charset="0"/>
                <a:cs typeface="Times New Roman" pitchFamily="18" charset="0"/>
              </a:rPr>
              <a:t>Saccharum</a:t>
            </a:r>
            <a:r>
              <a:rPr lang="fr-FR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i="1" dirty="0" err="1">
                <a:latin typeface="Times New Roman" pitchFamily="18" charset="0"/>
                <a:cs typeface="Times New Roman" pitchFamily="18" charset="0"/>
              </a:rPr>
              <a:t>officinarum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Linn.)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inoculated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various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species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of 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MF</a:t>
            </a:r>
            <a:r>
              <a:rPr lang="th-TH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6021288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In a column, mean followed by a common letter are not significantly different by DMRT</a:t>
            </a:r>
            <a:r>
              <a:rPr lang="en-US" sz="1600" b="1" baseline="-25000" dirty="0" smtClean="0">
                <a:latin typeface="Times New Roman" pitchFamily="18" charset="0"/>
                <a:cs typeface="Times New Roman" pitchFamily="18" charset="0"/>
              </a:rPr>
              <a:t>0.05</a:t>
            </a:r>
            <a:endParaRPr lang="th-TH" sz="16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187624" y="2852936"/>
            <a:ext cx="3096344" cy="612648"/>
          </a:xfrm>
          <a:prstGeom prst="wedgeEllipseCallout">
            <a:avLst>
              <a:gd name="adj1" fmla="val -60616"/>
              <a:gd name="adj2" fmla="val 11214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/>
              <a:t>Acaulospora</a:t>
            </a:r>
            <a:r>
              <a:rPr lang="en-US" sz="2000" b="1" i="1" dirty="0" smtClean="0"/>
              <a:t> </a:t>
            </a:r>
            <a:r>
              <a:rPr lang="en-US" sz="2000" b="1" dirty="0" smtClean="0"/>
              <a:t>sp.2</a:t>
            </a:r>
            <a:endParaRPr lang="th-TH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14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236738" y="1407368"/>
            <a:ext cx="7477125" cy="3967163"/>
            <a:chOff x="0" y="0"/>
            <a:chExt cx="589" cy="313"/>
          </a:xfrm>
        </p:grpSpPr>
        <p:sp>
          <p:nvSpPr>
            <p:cNvPr id="13" name="AutoShape 2"/>
            <p:cNvSpPr>
              <a:spLocks/>
            </p:cNvSpPr>
            <p:nvPr/>
          </p:nvSpPr>
          <p:spPr bwMode="auto">
            <a:xfrm>
              <a:off x="87" y="165"/>
              <a:ext cx="502" cy="148"/>
            </a:xfrm>
            <a:custGeom>
              <a:avLst/>
              <a:gdLst>
                <a:gd name="T0" fmla="*/ 10800 w 21600"/>
                <a:gd name="T1" fmla="*/ 9986 h 19973"/>
                <a:gd name="T2" fmla="*/ 10800 w 21600"/>
                <a:gd name="T3" fmla="*/ 9986 h 19973"/>
                <a:gd name="T4" fmla="*/ 10800 w 21600"/>
                <a:gd name="T5" fmla="*/ 9986 h 19973"/>
                <a:gd name="T6" fmla="*/ 10800 w 21600"/>
                <a:gd name="T7" fmla="*/ 9986 h 19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9973">
                  <a:moveTo>
                    <a:pt x="4991" y="8663"/>
                  </a:moveTo>
                  <a:cubicBezTo>
                    <a:pt x="5855" y="9264"/>
                    <a:pt x="6297" y="10246"/>
                    <a:pt x="9390" y="9743"/>
                  </a:cubicBezTo>
                  <a:cubicBezTo>
                    <a:pt x="12491" y="9239"/>
                    <a:pt x="14033" y="5591"/>
                    <a:pt x="14539" y="4512"/>
                  </a:cubicBezTo>
                  <a:lnTo>
                    <a:pt x="12454" y="3143"/>
                  </a:lnTo>
                  <a:lnTo>
                    <a:pt x="18845" y="0"/>
                  </a:lnTo>
                  <a:lnTo>
                    <a:pt x="21600" y="10199"/>
                  </a:lnTo>
                  <a:lnTo>
                    <a:pt x="19306" y="8159"/>
                  </a:lnTo>
                  <a:cubicBezTo>
                    <a:pt x="18178" y="10944"/>
                    <a:pt x="16674" y="17568"/>
                    <a:pt x="10527" y="19583"/>
                  </a:cubicBezTo>
                  <a:cubicBezTo>
                    <a:pt x="4380" y="21600"/>
                    <a:pt x="1117" y="15190"/>
                    <a:pt x="0" y="14590"/>
                  </a:cubicBezTo>
                  <a:lnTo>
                    <a:pt x="3769" y="15190"/>
                  </a:lnTo>
                  <a:lnTo>
                    <a:pt x="4991" y="8663"/>
                  </a:lnTo>
                  <a:close/>
                </a:path>
              </a:pathLst>
            </a:custGeom>
            <a:solidFill>
              <a:srgbClr val="C0C0C0">
                <a:alpha val="58038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th-TH"/>
            </a:p>
          </p:txBody>
        </p:sp>
        <p:sp>
          <p:nvSpPr>
            <p:cNvPr id="14" name="AutoShape 3"/>
            <p:cNvSpPr>
              <a:spLocks/>
            </p:cNvSpPr>
            <p:nvPr/>
          </p:nvSpPr>
          <p:spPr bwMode="auto">
            <a:xfrm>
              <a:off x="181" y="0"/>
              <a:ext cx="395" cy="201"/>
            </a:xfrm>
            <a:custGeom>
              <a:avLst/>
              <a:gdLst>
                <a:gd name="T0" fmla="*/ 10471 w 20942"/>
                <a:gd name="T1" fmla="*/ 10800 h 21600"/>
                <a:gd name="T2" fmla="*/ 10471 w 20942"/>
                <a:gd name="T3" fmla="*/ 10800 h 21600"/>
                <a:gd name="T4" fmla="*/ 10471 w 20942"/>
                <a:gd name="T5" fmla="*/ 10800 h 21600"/>
                <a:gd name="T6" fmla="*/ 10471 w 2094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42" h="21600">
                  <a:moveTo>
                    <a:pt x="5495" y="3983"/>
                  </a:moveTo>
                  <a:lnTo>
                    <a:pt x="5368" y="0"/>
                  </a:lnTo>
                  <a:lnTo>
                    <a:pt x="0" y="7627"/>
                  </a:lnTo>
                  <a:lnTo>
                    <a:pt x="5773" y="15388"/>
                  </a:lnTo>
                  <a:lnTo>
                    <a:pt x="5681" y="10951"/>
                  </a:lnTo>
                  <a:cubicBezTo>
                    <a:pt x="6689" y="10479"/>
                    <a:pt x="10457" y="11253"/>
                    <a:pt x="11826" y="12518"/>
                  </a:cubicBezTo>
                  <a:cubicBezTo>
                    <a:pt x="14365" y="14651"/>
                    <a:pt x="13785" y="18201"/>
                    <a:pt x="13913" y="18541"/>
                  </a:cubicBezTo>
                  <a:lnTo>
                    <a:pt x="18643" y="17200"/>
                  </a:lnTo>
                  <a:lnTo>
                    <a:pt x="20428" y="21600"/>
                  </a:lnTo>
                  <a:cubicBezTo>
                    <a:pt x="20672" y="20939"/>
                    <a:pt x="21600" y="17257"/>
                    <a:pt x="20162" y="13235"/>
                  </a:cubicBezTo>
                  <a:cubicBezTo>
                    <a:pt x="18724" y="9213"/>
                    <a:pt x="17298" y="7665"/>
                    <a:pt x="13865" y="5588"/>
                  </a:cubicBezTo>
                  <a:cubicBezTo>
                    <a:pt x="10434" y="3511"/>
                    <a:pt x="5495" y="3983"/>
                    <a:pt x="5495" y="3983"/>
                  </a:cubicBezTo>
                  <a:close/>
                </a:path>
              </a:pathLst>
            </a:custGeom>
            <a:solidFill>
              <a:srgbClr val="C0C0C0">
                <a:alpha val="58038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th-TH"/>
            </a:p>
          </p:txBody>
        </p:sp>
        <p:sp>
          <p:nvSpPr>
            <p:cNvPr id="15" name="AutoShape 4"/>
            <p:cNvSpPr>
              <a:spLocks/>
            </p:cNvSpPr>
            <p:nvPr/>
          </p:nvSpPr>
          <p:spPr bwMode="auto">
            <a:xfrm>
              <a:off x="0" y="43"/>
              <a:ext cx="222" cy="2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0443"/>
                  </a:moveTo>
                  <a:lnTo>
                    <a:pt x="16422" y="21600"/>
                  </a:lnTo>
                  <a:lnTo>
                    <a:pt x="20496" y="14511"/>
                  </a:lnTo>
                  <a:lnTo>
                    <a:pt x="15551" y="15667"/>
                  </a:lnTo>
                  <a:cubicBezTo>
                    <a:pt x="14258" y="15014"/>
                    <a:pt x="11712" y="13388"/>
                    <a:pt x="12773" y="10540"/>
                  </a:cubicBezTo>
                  <a:cubicBezTo>
                    <a:pt x="13855" y="7673"/>
                    <a:pt x="20878" y="5781"/>
                    <a:pt x="21600" y="5797"/>
                  </a:cubicBezTo>
                  <a:lnTo>
                    <a:pt x="16486" y="2614"/>
                  </a:lnTo>
                  <a:lnTo>
                    <a:pt x="20708" y="0"/>
                  </a:lnTo>
                  <a:cubicBezTo>
                    <a:pt x="15425" y="686"/>
                    <a:pt x="10651" y="2061"/>
                    <a:pt x="7341" y="3904"/>
                  </a:cubicBezTo>
                  <a:cubicBezTo>
                    <a:pt x="4010" y="5747"/>
                    <a:pt x="933" y="8663"/>
                    <a:pt x="445" y="11210"/>
                  </a:cubicBezTo>
                  <a:cubicBezTo>
                    <a:pt x="148" y="13640"/>
                    <a:pt x="1315" y="16924"/>
                    <a:pt x="4434" y="19086"/>
                  </a:cubicBezTo>
                  <a:lnTo>
                    <a:pt x="0" y="20443"/>
                  </a:lnTo>
                  <a:close/>
                </a:path>
              </a:pathLst>
            </a:custGeom>
            <a:solidFill>
              <a:srgbClr val="C0C0C0">
                <a:alpha val="58038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th-TH"/>
            </a:p>
          </p:txBody>
        </p:sp>
      </p:grp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128788" y="1299418"/>
            <a:ext cx="7585075" cy="3862388"/>
            <a:chOff x="0" y="0"/>
            <a:chExt cx="598" cy="305"/>
          </a:xfrm>
        </p:grpSpPr>
        <p:sp>
          <p:nvSpPr>
            <p:cNvPr id="17" name="AutoShape 6"/>
            <p:cNvSpPr>
              <a:spLocks/>
            </p:cNvSpPr>
            <p:nvPr/>
          </p:nvSpPr>
          <p:spPr bwMode="auto">
            <a:xfrm>
              <a:off x="89" y="161"/>
              <a:ext cx="509" cy="144"/>
            </a:xfrm>
            <a:custGeom>
              <a:avLst/>
              <a:gdLst>
                <a:gd name="T0" fmla="*/ 10800 w 21600"/>
                <a:gd name="T1" fmla="*/ 9986 h 19973"/>
                <a:gd name="T2" fmla="*/ 10800 w 21600"/>
                <a:gd name="T3" fmla="*/ 9986 h 19973"/>
                <a:gd name="T4" fmla="*/ 10800 w 21600"/>
                <a:gd name="T5" fmla="*/ 9986 h 19973"/>
                <a:gd name="T6" fmla="*/ 10800 w 21600"/>
                <a:gd name="T7" fmla="*/ 9986 h 19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9973">
                  <a:moveTo>
                    <a:pt x="4991" y="8662"/>
                  </a:moveTo>
                  <a:cubicBezTo>
                    <a:pt x="5854" y="9263"/>
                    <a:pt x="6297" y="10247"/>
                    <a:pt x="9390" y="9744"/>
                  </a:cubicBezTo>
                  <a:cubicBezTo>
                    <a:pt x="12491" y="9239"/>
                    <a:pt x="14033" y="5590"/>
                    <a:pt x="14540" y="4510"/>
                  </a:cubicBezTo>
                  <a:lnTo>
                    <a:pt x="12454" y="3142"/>
                  </a:lnTo>
                  <a:lnTo>
                    <a:pt x="18845" y="0"/>
                  </a:lnTo>
                  <a:lnTo>
                    <a:pt x="21600" y="10200"/>
                  </a:lnTo>
                  <a:lnTo>
                    <a:pt x="19306" y="8158"/>
                  </a:lnTo>
                  <a:cubicBezTo>
                    <a:pt x="18178" y="10942"/>
                    <a:pt x="16674" y="17567"/>
                    <a:pt x="10527" y="19584"/>
                  </a:cubicBezTo>
                  <a:cubicBezTo>
                    <a:pt x="4380" y="21600"/>
                    <a:pt x="1117" y="15190"/>
                    <a:pt x="0" y="14590"/>
                  </a:cubicBezTo>
                  <a:lnTo>
                    <a:pt x="3769" y="15190"/>
                  </a:lnTo>
                  <a:lnTo>
                    <a:pt x="4991" y="8662"/>
                  </a:lnTo>
                  <a:close/>
                </a:path>
              </a:pathLst>
            </a:custGeom>
            <a:solidFill>
              <a:srgbClr val="705032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th-TH"/>
            </a:p>
          </p:txBody>
        </p:sp>
        <p:sp>
          <p:nvSpPr>
            <p:cNvPr id="18" name="AutoShape 7"/>
            <p:cNvSpPr>
              <a:spLocks/>
            </p:cNvSpPr>
            <p:nvPr/>
          </p:nvSpPr>
          <p:spPr bwMode="auto">
            <a:xfrm>
              <a:off x="183" y="0"/>
              <a:ext cx="401" cy="195"/>
            </a:xfrm>
            <a:custGeom>
              <a:avLst/>
              <a:gdLst>
                <a:gd name="T0" fmla="*/ 10471 w 20942"/>
                <a:gd name="T1" fmla="*/ 10800 h 21600"/>
                <a:gd name="T2" fmla="*/ 10471 w 20942"/>
                <a:gd name="T3" fmla="*/ 10800 h 21600"/>
                <a:gd name="T4" fmla="*/ 10471 w 20942"/>
                <a:gd name="T5" fmla="*/ 10800 h 21600"/>
                <a:gd name="T6" fmla="*/ 10471 w 2094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42" h="21600">
                  <a:moveTo>
                    <a:pt x="5495" y="3983"/>
                  </a:moveTo>
                  <a:lnTo>
                    <a:pt x="5368" y="0"/>
                  </a:lnTo>
                  <a:lnTo>
                    <a:pt x="0" y="7627"/>
                  </a:lnTo>
                  <a:lnTo>
                    <a:pt x="5773" y="15387"/>
                  </a:lnTo>
                  <a:lnTo>
                    <a:pt x="5681" y="10951"/>
                  </a:lnTo>
                  <a:cubicBezTo>
                    <a:pt x="6689" y="10479"/>
                    <a:pt x="10457" y="11253"/>
                    <a:pt x="11826" y="12518"/>
                  </a:cubicBezTo>
                  <a:cubicBezTo>
                    <a:pt x="14364" y="14651"/>
                    <a:pt x="13784" y="18201"/>
                    <a:pt x="13913" y="18541"/>
                  </a:cubicBezTo>
                  <a:lnTo>
                    <a:pt x="18643" y="17200"/>
                  </a:lnTo>
                  <a:lnTo>
                    <a:pt x="20428" y="21600"/>
                  </a:lnTo>
                  <a:cubicBezTo>
                    <a:pt x="20672" y="20939"/>
                    <a:pt x="21600" y="17257"/>
                    <a:pt x="20162" y="13235"/>
                  </a:cubicBezTo>
                  <a:cubicBezTo>
                    <a:pt x="18724" y="9213"/>
                    <a:pt x="17298" y="7665"/>
                    <a:pt x="13865" y="5588"/>
                  </a:cubicBezTo>
                  <a:cubicBezTo>
                    <a:pt x="10434" y="3511"/>
                    <a:pt x="5495" y="3983"/>
                    <a:pt x="5495" y="3983"/>
                  </a:cubicBezTo>
                  <a:close/>
                </a:path>
              </a:pathLst>
            </a:custGeom>
            <a:solidFill>
              <a:srgbClr val="D94C1F"/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th-TH"/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0" y="42"/>
              <a:ext cx="225" cy="2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0443"/>
                  </a:moveTo>
                  <a:lnTo>
                    <a:pt x="16422" y="21600"/>
                  </a:lnTo>
                  <a:lnTo>
                    <a:pt x="20496" y="14511"/>
                  </a:lnTo>
                  <a:lnTo>
                    <a:pt x="15551" y="15667"/>
                  </a:lnTo>
                  <a:cubicBezTo>
                    <a:pt x="14258" y="15014"/>
                    <a:pt x="11712" y="13388"/>
                    <a:pt x="12773" y="10540"/>
                  </a:cubicBezTo>
                  <a:cubicBezTo>
                    <a:pt x="13855" y="7674"/>
                    <a:pt x="20878" y="5781"/>
                    <a:pt x="21600" y="5797"/>
                  </a:cubicBezTo>
                  <a:lnTo>
                    <a:pt x="16486" y="2614"/>
                  </a:lnTo>
                  <a:lnTo>
                    <a:pt x="20708" y="0"/>
                  </a:lnTo>
                  <a:cubicBezTo>
                    <a:pt x="15424" y="687"/>
                    <a:pt x="10651" y="2061"/>
                    <a:pt x="7341" y="3904"/>
                  </a:cubicBezTo>
                  <a:cubicBezTo>
                    <a:pt x="4010" y="5747"/>
                    <a:pt x="933" y="8663"/>
                    <a:pt x="445" y="11210"/>
                  </a:cubicBezTo>
                  <a:cubicBezTo>
                    <a:pt x="148" y="13640"/>
                    <a:pt x="1315" y="16924"/>
                    <a:pt x="4434" y="19086"/>
                  </a:cubicBezTo>
                  <a:lnTo>
                    <a:pt x="0" y="20443"/>
                  </a:lnTo>
                  <a:close/>
                </a:path>
              </a:pathLst>
            </a:custGeom>
            <a:gradFill rotWithShape="0">
              <a:gsLst>
                <a:gs pos="0">
                  <a:srgbClr val="7FAF45"/>
                </a:gs>
                <a:gs pos="100000">
                  <a:srgbClr val="A2C578"/>
                </a:gs>
              </a:gsLst>
              <a:lin ang="5400000"/>
            </a:gra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th-TH"/>
            </a:p>
          </p:txBody>
        </p:sp>
      </p:grp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5478539" y="2859"/>
            <a:ext cx="3201129" cy="2110947"/>
            <a:chOff x="0" y="-19"/>
            <a:chExt cx="415" cy="168"/>
          </a:xfrm>
        </p:grpSpPr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0" y="12"/>
              <a:ext cx="84" cy="1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7920" y="0"/>
                  </a:lnTo>
                  <a:lnTo>
                    <a:pt x="2160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3546" cap="flat" cmpd="sng">
              <a:solidFill>
                <a:srgbClr val="BF4D00"/>
              </a:solidFill>
              <a:prstDash val="solid"/>
              <a:miter lim="0"/>
              <a:headEnd type="stealth" w="med" len="med"/>
              <a:tailEnd type="stealth" w="med" len="med"/>
            </a:ln>
            <a:effectLst/>
          </p:spPr>
          <p:txBody>
            <a:bodyPr lIns="0" tIns="0" rIns="0" bIns="0" anchor="ctr"/>
            <a:lstStyle/>
            <a:p>
              <a:endParaRPr lang="th-TH" sz="4000" b="1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82" y="0"/>
              <a:ext cx="2" cy="104"/>
            </a:xfrm>
            <a:prstGeom prst="line">
              <a:avLst/>
            </a:prstGeom>
            <a:noFill/>
            <a:ln w="13546" cap="flat" cmpd="sng">
              <a:solidFill>
                <a:srgbClr val="BF4D00"/>
              </a:solidFill>
              <a:prstDash val="solid"/>
              <a:miter lim="0"/>
              <a:headEnd/>
              <a:tailEnd/>
            </a:ln>
            <a:effectLst/>
          </p:spPr>
          <p:txBody>
            <a:bodyPr/>
            <a:lstStyle/>
            <a:p>
              <a:endParaRPr lang="th-TH" sz="4000" b="1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3" name="Rectangle 12"/>
            <p:cNvSpPr>
              <a:spLocks/>
            </p:cNvSpPr>
            <p:nvPr/>
          </p:nvSpPr>
          <p:spPr bwMode="auto">
            <a:xfrm>
              <a:off x="87" y="-19"/>
              <a:ext cx="328" cy="14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76200" tIns="76200" rIns="76200" bIns="76200" anchor="ctr"/>
            <a:lstStyle/>
            <a:p>
              <a:pPr marL="39688" algn="l" defTabSz="1300163"/>
              <a:r>
                <a:rPr lang="th-TH" sz="3200" b="1" dirty="0" smtClean="0">
                  <a:latin typeface="Angsana New" pitchFamily="18" charset="-34"/>
                  <a:cs typeface="Angsana New" pitchFamily="18" charset="-34"/>
                  <a:sym typeface="Arial" pitchFamily="34" charset="0"/>
                </a:rPr>
                <a:t>ปุ๋ยอินทรีย์ชีวภาพ เสริมจุลินท</a:t>
              </a:r>
              <a:r>
                <a:rPr lang="th-TH" sz="3200" b="1" dirty="0" err="1" smtClean="0">
                  <a:latin typeface="Angsana New" pitchFamily="18" charset="-34"/>
                  <a:cs typeface="Angsana New" pitchFamily="18" charset="-34"/>
                  <a:sym typeface="Arial" pitchFamily="34" charset="0"/>
                </a:rPr>
                <a:t>รีย์</a:t>
              </a:r>
              <a:r>
                <a:rPr lang="th-TH" sz="3200" b="1" dirty="0" smtClean="0">
                  <a:latin typeface="Angsana New" pitchFamily="18" charset="-34"/>
                  <a:cs typeface="Angsana New" pitchFamily="18" charset="-34"/>
                  <a:sym typeface="Arial" pitchFamily="34" charset="0"/>
                </a:rPr>
                <a:t>ดูดซับและลายฟอสฟอรัส</a:t>
              </a:r>
              <a:endParaRPr lang="th-TH" sz="4400" b="1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24" name="Group 13"/>
          <p:cNvGrpSpPr>
            <a:grpSpLocks/>
          </p:cNvGrpSpPr>
          <p:nvPr/>
        </p:nvGrpSpPr>
        <p:grpSpPr bwMode="auto">
          <a:xfrm>
            <a:off x="4497463" y="5072608"/>
            <a:ext cx="3530921" cy="1596752"/>
            <a:chOff x="0" y="0"/>
            <a:chExt cx="392" cy="152"/>
          </a:xfrm>
        </p:grpSpPr>
        <p:sp>
          <p:nvSpPr>
            <p:cNvPr id="25" name="AutoShape 14"/>
            <p:cNvSpPr>
              <a:spLocks/>
            </p:cNvSpPr>
            <p:nvPr/>
          </p:nvSpPr>
          <p:spPr bwMode="auto">
            <a:xfrm>
              <a:off x="0" y="0"/>
              <a:ext cx="42" cy="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3546" cap="flat" cmpd="sng">
              <a:solidFill>
                <a:srgbClr val="705032"/>
              </a:solidFill>
              <a:prstDash val="solid"/>
              <a:miter lim="0"/>
              <a:headEnd type="stealth" w="med" len="med"/>
              <a:tailEnd type="stealth" w="med" len="med"/>
            </a:ln>
            <a:effectLst/>
          </p:spPr>
          <p:txBody>
            <a:bodyPr lIns="0" tIns="0" rIns="0" bIns="0" anchor="ctr"/>
            <a:lstStyle/>
            <a:p>
              <a:endParaRPr lang="th-TH"/>
            </a:p>
          </p:txBody>
        </p:sp>
        <p:sp>
          <p:nvSpPr>
            <p:cNvPr id="26" name="Line 15"/>
            <p:cNvSpPr>
              <a:spLocks noChangeShapeType="1"/>
            </p:cNvSpPr>
            <p:nvPr/>
          </p:nvSpPr>
          <p:spPr bwMode="auto">
            <a:xfrm>
              <a:off x="40" y="54"/>
              <a:ext cx="2" cy="98"/>
            </a:xfrm>
            <a:prstGeom prst="line">
              <a:avLst/>
            </a:prstGeom>
            <a:noFill/>
            <a:ln w="13546" cap="flat" cmpd="sng">
              <a:solidFill>
                <a:srgbClr val="705032"/>
              </a:solidFill>
              <a:prstDash val="solid"/>
              <a:miter lim="0"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27" name="Rectangle 16"/>
            <p:cNvSpPr>
              <a:spLocks/>
            </p:cNvSpPr>
            <p:nvPr/>
          </p:nvSpPr>
          <p:spPr bwMode="auto">
            <a:xfrm>
              <a:off x="49" y="34"/>
              <a:ext cx="343" cy="107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76200" tIns="76200" rIns="76200" bIns="76200" anchor="ctr"/>
            <a:lstStyle/>
            <a:p>
              <a:pPr marL="39688" algn="l" defTabSz="1300163"/>
              <a:r>
                <a:rPr lang="th-TH" sz="3600" b="1" dirty="0" smtClean="0">
                  <a:latin typeface="Angsana New" pitchFamily="18" charset="-34"/>
                  <a:cs typeface="Angsana New" pitchFamily="18" charset="-34"/>
                  <a:sym typeface="Arial" pitchFamily="34" charset="0"/>
                </a:rPr>
                <a:t>ควบคุมโรคพืช  หรือทำให้พืชทนเค็ม ทนแล้ง และโลหะหนัก</a:t>
              </a:r>
              <a:endParaRPr lang="th-TH" sz="3600" b="1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  <p:grpSp>
        <p:nvGrpSpPr>
          <p:cNvPr id="28" name="Group 17"/>
          <p:cNvGrpSpPr>
            <a:grpSpLocks/>
          </p:cNvGrpSpPr>
          <p:nvPr/>
        </p:nvGrpSpPr>
        <p:grpSpPr bwMode="auto">
          <a:xfrm>
            <a:off x="937692" y="404664"/>
            <a:ext cx="2004021" cy="1798043"/>
            <a:chOff x="0" y="0"/>
            <a:chExt cx="294" cy="149"/>
          </a:xfrm>
        </p:grpSpPr>
        <p:sp>
          <p:nvSpPr>
            <p:cNvPr id="29" name="AutoShape 18"/>
            <p:cNvSpPr>
              <a:spLocks/>
            </p:cNvSpPr>
            <p:nvPr/>
          </p:nvSpPr>
          <p:spPr bwMode="auto">
            <a:xfrm>
              <a:off x="253" y="12"/>
              <a:ext cx="41" cy="13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13100" y="0"/>
                  </a:lnTo>
                  <a:lnTo>
                    <a:pt x="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3546" cap="flat" cmpd="sng">
              <a:solidFill>
                <a:srgbClr val="6F9500"/>
              </a:solidFill>
              <a:prstDash val="solid"/>
              <a:miter lim="0"/>
              <a:headEnd type="stealth" w="med" len="med"/>
              <a:tailEnd type="stealth" w="med" len="med"/>
            </a:ln>
            <a:effectLst/>
          </p:spPr>
          <p:txBody>
            <a:bodyPr lIns="0" tIns="0" rIns="0" bIns="0" anchor="ctr"/>
            <a:lstStyle/>
            <a:p>
              <a:endParaRPr lang="th-TH"/>
            </a:p>
          </p:txBody>
        </p:sp>
        <p:sp>
          <p:nvSpPr>
            <p:cNvPr id="30" name="Line 19"/>
            <p:cNvSpPr>
              <a:spLocks noChangeShapeType="1"/>
            </p:cNvSpPr>
            <p:nvPr/>
          </p:nvSpPr>
          <p:spPr bwMode="auto">
            <a:xfrm>
              <a:off x="253" y="0"/>
              <a:ext cx="2" cy="110"/>
            </a:xfrm>
            <a:prstGeom prst="line">
              <a:avLst/>
            </a:prstGeom>
            <a:noFill/>
            <a:ln w="13546" cap="flat" cmpd="sng">
              <a:solidFill>
                <a:srgbClr val="6F9500"/>
              </a:solidFill>
              <a:prstDash val="solid"/>
              <a:miter lim="0"/>
              <a:headEnd/>
              <a:tailEnd/>
            </a:ln>
            <a:effectLst/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Rectangle 20"/>
            <p:cNvSpPr>
              <a:spLocks/>
            </p:cNvSpPr>
            <p:nvPr/>
          </p:nvSpPr>
          <p:spPr bwMode="auto">
            <a:xfrm>
              <a:off x="0" y="36"/>
              <a:ext cx="250" cy="67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76200" tIns="76200" rIns="76200" bIns="76200" anchor="ctr"/>
            <a:lstStyle/>
            <a:p>
              <a:pPr algn="ctr"/>
              <a:r>
                <a:rPr lang="th-TH" sz="3600" b="1" dirty="0" smtClean="0">
                  <a:latin typeface="Angsana New" pitchFamily="18" charset="-34"/>
                  <a:cs typeface="Angsana New" pitchFamily="18" charset="-34"/>
                </a:rPr>
                <a:t>ปุ๋ยชีวภาพ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987824" y="2780928"/>
            <a:ext cx="35069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เชื้อรา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ที่มีศักยภาพใน</a:t>
            </a:r>
          </a:p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การส่งเสริมการเจริญเติบโตของพืช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508104" y="0"/>
            <a:ext cx="3240360" cy="1772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Rounded Rectangle 32"/>
          <p:cNvSpPr/>
          <p:nvPr/>
        </p:nvSpPr>
        <p:spPr>
          <a:xfrm>
            <a:off x="971600" y="260648"/>
            <a:ext cx="1656184" cy="1728192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15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sp>
        <p:nvSpPr>
          <p:cNvPr id="28" name="Bevel 27"/>
          <p:cNvSpPr/>
          <p:nvPr/>
        </p:nvSpPr>
        <p:spPr>
          <a:xfrm>
            <a:off x="1259632" y="1124744"/>
            <a:ext cx="7344816" cy="3816424"/>
          </a:xfrm>
          <a:prstGeom prst="beve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Rectangle 33"/>
          <p:cNvSpPr/>
          <p:nvPr/>
        </p:nvSpPr>
        <p:spPr>
          <a:xfrm>
            <a:off x="1907704" y="1772816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การผลิตปุ๋ยอินทรีย์ชีวภาพเสริมเชื้อรา</a:t>
            </a:r>
            <a:r>
              <a:rPr lang="th-TH" sz="4800" b="1" dirty="0" err="1" smtClean="0">
                <a:latin typeface="Angsana New" pitchFamily="18" charset="-34"/>
                <a:cs typeface="Angsana New" pitchFamily="18" charset="-34"/>
              </a:rPr>
              <a:t>อาร์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บัสคู</a:t>
            </a:r>
            <a:r>
              <a:rPr lang="th-TH" sz="4800" b="1" dirty="0" err="1" smtClean="0">
                <a:latin typeface="Angsana New" pitchFamily="18" charset="-34"/>
                <a:cs typeface="Angsana New" pitchFamily="18" charset="-34"/>
              </a:rPr>
              <a:t>ลาร์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 ไม</a:t>
            </a:r>
            <a:r>
              <a:rPr lang="th-TH" sz="4800" b="1" dirty="0" err="1" smtClean="0">
                <a:latin typeface="Angsana New" pitchFamily="18" charset="-34"/>
                <a:cs typeface="Angsana New" pitchFamily="18" charset="-34"/>
              </a:rPr>
              <a:t>คอร์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ไรซา และแบคทีเรียละลายฟอสเฟต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16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grpSp>
        <p:nvGrpSpPr>
          <p:cNvPr id="4" name="Group 3"/>
          <p:cNvGrpSpPr/>
          <p:nvPr/>
        </p:nvGrpSpPr>
        <p:grpSpPr>
          <a:xfrm>
            <a:off x="899592" y="332657"/>
            <a:ext cx="8110724" cy="6179803"/>
            <a:chOff x="251520" y="157108"/>
            <a:chExt cx="8777737" cy="6653168"/>
          </a:xfrm>
        </p:grpSpPr>
        <p:sp>
          <p:nvSpPr>
            <p:cNvPr id="5" name="Explosion 1 4"/>
            <p:cNvSpPr/>
            <p:nvPr/>
          </p:nvSpPr>
          <p:spPr>
            <a:xfrm>
              <a:off x="5546458" y="3053194"/>
              <a:ext cx="3168352" cy="1944216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6" name="Group 33"/>
            <p:cNvGrpSpPr/>
            <p:nvPr/>
          </p:nvGrpSpPr>
          <p:grpSpPr>
            <a:xfrm>
              <a:off x="323528" y="157108"/>
              <a:ext cx="8387451" cy="3340028"/>
              <a:chOff x="323528" y="157108"/>
              <a:chExt cx="8387451" cy="3340028"/>
            </a:xfrm>
          </p:grpSpPr>
          <p:grpSp>
            <p:nvGrpSpPr>
              <p:cNvPr id="18" name="Group 19"/>
              <p:cNvGrpSpPr/>
              <p:nvPr/>
            </p:nvGrpSpPr>
            <p:grpSpPr>
              <a:xfrm>
                <a:off x="971600" y="958140"/>
                <a:ext cx="7373426" cy="1336883"/>
                <a:chOff x="971600" y="1052736"/>
                <a:chExt cx="7373426" cy="1336883"/>
              </a:xfrm>
            </p:grpSpPr>
            <p:sp>
              <p:nvSpPr>
                <p:cNvPr id="21" name="TextBox 3"/>
                <p:cNvSpPr txBox="1"/>
                <p:nvPr/>
              </p:nvSpPr>
              <p:spPr>
                <a:xfrm>
                  <a:off x="3131840" y="1412776"/>
                  <a:ext cx="1844473" cy="8946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4800" b="1" dirty="0" smtClean="0">
                      <a:latin typeface="Angsana New" pitchFamily="18" charset="-34"/>
                      <a:cs typeface="Angsana New" pitchFamily="18" charset="-34"/>
                    </a:rPr>
                    <a:t>วัสดุหมัก</a:t>
                  </a:r>
                  <a:endParaRPr lang="th-TH" sz="4800" b="1" dirty="0"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2" name="Curved Down Arrow 21"/>
                <p:cNvSpPr/>
                <p:nvPr/>
              </p:nvSpPr>
              <p:spPr>
                <a:xfrm>
                  <a:off x="2411760" y="1052736"/>
                  <a:ext cx="1656184" cy="360040"/>
                </a:xfrm>
                <a:prstGeom prst="curved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solidFill>
                      <a:schemeClr val="tx1"/>
                    </a:solidFill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971600" y="1484784"/>
                  <a:ext cx="1820186" cy="8946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4800" b="1" dirty="0" smtClean="0">
                      <a:latin typeface="Angsana New" pitchFamily="18" charset="-34"/>
                      <a:cs typeface="Angsana New" pitchFamily="18" charset="-34"/>
                    </a:rPr>
                    <a:t>ใส่หัวเชื้อ</a:t>
                  </a:r>
                  <a:endParaRPr lang="th-TH" sz="4800" b="1" dirty="0"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4" name="Right Arrow 23"/>
                <p:cNvSpPr/>
                <p:nvPr/>
              </p:nvSpPr>
              <p:spPr>
                <a:xfrm>
                  <a:off x="4860032" y="1844824"/>
                  <a:ext cx="1224136" cy="7200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6228184" y="1196752"/>
                  <a:ext cx="2116842" cy="1192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h-TH" sz="6600" b="1" dirty="0" smtClean="0">
                      <a:latin typeface="Angsana New" pitchFamily="18" charset="-34"/>
                      <a:cs typeface="Angsana New" pitchFamily="18" charset="-34"/>
                    </a:rPr>
                    <a:t>ปุ๋ยหมัก</a:t>
                  </a:r>
                  <a:endParaRPr lang="th-TH" sz="6600" b="1" dirty="0">
                    <a:latin typeface="Angsana New" pitchFamily="18" charset="-34"/>
                    <a:cs typeface="Angsana New" pitchFamily="18" charset="-34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323528" y="157108"/>
                <a:ext cx="3195907" cy="762109"/>
              </a:xfrm>
              <a:prstGeom prst="rect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txBody>
              <a:bodyPr wrap="none" rtlCol="0">
                <a:spAutoFit/>
              </a:bodyPr>
              <a:lstStyle/>
              <a:p>
                <a:r>
                  <a:rPr lang="th-TH" sz="4000" b="1" dirty="0" smtClean="0">
                    <a:latin typeface="Angsana New" pitchFamily="18" charset="-34"/>
                    <a:cs typeface="Angsana New" pitchFamily="18" charset="-34"/>
                  </a:rPr>
                  <a:t>วิธีทั่วไปที่ใช้ผลิตปุ๋ย</a:t>
                </a:r>
                <a:endParaRPr lang="th-TH" sz="40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83568" y="2204864"/>
                <a:ext cx="8027411" cy="12922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3600" b="1" dirty="0" smtClean="0">
                    <a:latin typeface="Angsana New" pitchFamily="18" charset="-34"/>
                    <a:cs typeface="Angsana New" pitchFamily="18" charset="-34"/>
                  </a:rPr>
                  <a:t>ปัญหา</a:t>
                </a:r>
                <a:r>
                  <a:rPr lang="en-US" sz="3600" b="1" dirty="0" smtClean="0">
                    <a:latin typeface="Angsana New" pitchFamily="18" charset="-34"/>
                    <a:cs typeface="Angsana New" pitchFamily="18" charset="-34"/>
                  </a:rPr>
                  <a:t>: -</a:t>
                </a:r>
                <a:r>
                  <a:rPr lang="th-TH" sz="3600" b="1" dirty="0" smtClean="0">
                    <a:latin typeface="Angsana New" pitchFamily="18" charset="-34"/>
                    <a:cs typeface="Angsana New" pitchFamily="18" charset="-34"/>
                  </a:rPr>
                  <a:t>เชื้อจุลินทรีย์ที่เป็นประโยชน์ตาย หรือลดลงมาก</a:t>
                </a:r>
                <a:endParaRPr lang="en-US" sz="3600" b="1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r>
                  <a:rPr lang="en-US" sz="3600" b="1" dirty="0" smtClean="0">
                    <a:latin typeface="Angsana New" pitchFamily="18" charset="-34"/>
                    <a:cs typeface="Angsana New" pitchFamily="18" charset="-34"/>
                  </a:rPr>
                  <a:t>             -</a:t>
                </a:r>
                <a:r>
                  <a:rPr lang="th-TH" sz="3600" b="1" dirty="0" smtClean="0">
                    <a:latin typeface="Angsana New" pitchFamily="18" charset="-34"/>
                    <a:cs typeface="Angsana New" pitchFamily="18" charset="-34"/>
                  </a:rPr>
                  <a:t>ถ้าหัวเชื้อไม่มีประสิทธิภาพ ทำให้การย่อยสลายช้า</a:t>
                </a:r>
                <a:r>
                  <a:rPr lang="en-US" sz="3600" b="1" dirty="0" smtClean="0">
                    <a:latin typeface="Angsana New" pitchFamily="18" charset="-34"/>
                    <a:cs typeface="Angsana New" pitchFamily="18" charset="-34"/>
                  </a:rPr>
                  <a:t> </a:t>
                </a:r>
                <a:endParaRPr lang="th-TH" sz="36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51520" y="3717032"/>
              <a:ext cx="3086612" cy="762109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none" rtlCol="0">
              <a:spAutoFit/>
            </a:bodyPr>
            <a:lstStyle/>
            <a:p>
              <a:r>
                <a:rPr lang="th-TH" sz="4000" b="1" dirty="0" smtClean="0">
                  <a:latin typeface="Angsana New" pitchFamily="18" charset="-34"/>
                  <a:cs typeface="Angsana New" pitchFamily="18" charset="-34"/>
                </a:rPr>
                <a:t>วิธีใหม่ในงานวิจัยนี้</a:t>
              </a:r>
              <a:endParaRPr lang="th-TH" sz="4000" b="1" dirty="0"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8" name="Group 20"/>
            <p:cNvGrpSpPr/>
            <p:nvPr/>
          </p:nvGrpSpPr>
          <p:grpSpPr>
            <a:xfrm>
              <a:off x="683568" y="4581128"/>
              <a:ext cx="7589450" cy="1326698"/>
              <a:chOff x="683568" y="1052736"/>
              <a:chExt cx="7589450" cy="132669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131840" y="1412776"/>
                <a:ext cx="1844473" cy="8946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4800" b="1" dirty="0" smtClean="0">
                    <a:latin typeface="Angsana New" pitchFamily="18" charset="-34"/>
                    <a:cs typeface="Angsana New" pitchFamily="18" charset="-34"/>
                  </a:rPr>
                  <a:t>วัสดุหมัก</a:t>
                </a:r>
                <a:endParaRPr lang="th-TH" sz="48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14" name="Curved Down Arrow 13"/>
              <p:cNvSpPr/>
              <p:nvPr/>
            </p:nvSpPr>
            <p:spPr>
              <a:xfrm>
                <a:off x="2411760" y="1052736"/>
                <a:ext cx="1656184" cy="360040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83568" y="1484784"/>
                <a:ext cx="2384006" cy="8946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tint val="66000"/>
                      <a:satMod val="160000"/>
                    </a:schemeClr>
                  </a:gs>
                  <a:gs pos="50000">
                    <a:schemeClr val="accent6">
                      <a:lumMod val="75000"/>
                      <a:tint val="44500"/>
                      <a:satMod val="160000"/>
                    </a:schemeClr>
                  </a:gs>
                  <a:gs pos="100000">
                    <a:schemeClr val="accent6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txBody>
              <a:bodyPr wrap="none" rtlCol="0">
                <a:spAutoFit/>
              </a:bodyPr>
              <a:lstStyle/>
              <a:p>
                <a:r>
                  <a:rPr lang="th-TH" sz="4800" b="1" dirty="0" smtClean="0">
                    <a:latin typeface="Angsana New" pitchFamily="18" charset="-34"/>
                    <a:cs typeface="Angsana New" pitchFamily="18" charset="-34"/>
                  </a:rPr>
                  <a:t>ใส่หัวเชื้อเร่ง</a:t>
                </a:r>
                <a:endParaRPr lang="th-TH" sz="48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16" name="Right Arrow 15"/>
              <p:cNvSpPr/>
              <p:nvPr/>
            </p:nvSpPr>
            <p:spPr>
              <a:xfrm>
                <a:off x="4860032" y="1340768"/>
                <a:ext cx="1224136" cy="57606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156176" y="1129444"/>
                <a:ext cx="2116842" cy="11928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h-TH" sz="6600" b="1" dirty="0" smtClean="0">
                    <a:latin typeface="Angsana New" pitchFamily="18" charset="-34"/>
                    <a:cs typeface="Angsana New" pitchFamily="18" charset="-34"/>
                  </a:rPr>
                  <a:t>ปุ๋ยหมัก</a:t>
                </a:r>
                <a:endParaRPr lang="th-TH" sz="66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9" name="Down Arrow 8"/>
            <p:cNvSpPr/>
            <p:nvPr/>
          </p:nvSpPr>
          <p:spPr>
            <a:xfrm>
              <a:off x="6732240" y="5474634"/>
              <a:ext cx="720080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42907" y="3415749"/>
              <a:ext cx="1847943" cy="1159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เติมเชื้อที่</a:t>
              </a:r>
            </a:p>
            <a:p>
              <a:pPr algn="ctr"/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เป็นประโยชน์</a:t>
              </a:r>
              <a:endParaRPr lang="th-TH" sz="32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32110" y="5915626"/>
              <a:ext cx="3397147" cy="894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 smtClean="0">
                  <a:latin typeface="Angsana New" pitchFamily="18" charset="-34"/>
                  <a:cs typeface="Angsana New" pitchFamily="18" charset="-34"/>
                </a:rPr>
                <a:t>ปุ๋ยอินทรีย์ชีวภาพ</a:t>
              </a:r>
              <a:endParaRPr lang="th-TH" sz="48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2" name="Curved Left Arrow 11"/>
            <p:cNvSpPr/>
            <p:nvPr/>
          </p:nvSpPr>
          <p:spPr>
            <a:xfrm>
              <a:off x="8161318" y="4207854"/>
              <a:ext cx="751612" cy="1152128"/>
            </a:xfrm>
            <a:prstGeom prst="curvedLeftArrow">
              <a:avLst>
                <a:gd name="adj1" fmla="val 26742"/>
                <a:gd name="adj2" fmla="val 26742"/>
                <a:gd name="adj3" fmla="val 3129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17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sp>
        <p:nvSpPr>
          <p:cNvPr id="26" name="ชื่อเรื่อง 1"/>
          <p:cNvSpPr txBox="1">
            <a:spLocks/>
          </p:cNvSpPr>
          <p:nvPr/>
        </p:nvSpPr>
        <p:spPr>
          <a:xfrm>
            <a:off x="886938" y="8351"/>
            <a:ext cx="7943717" cy="85087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แผนการวิจัย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ngsana New" pitchFamily="18" charset="-34"/>
              <a:ea typeface="+mj-ea"/>
              <a:cs typeface="Angsana New" pitchFamily="18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87624" y="692696"/>
            <a:ext cx="7859938" cy="5688632"/>
            <a:chOff x="-24430" y="785794"/>
            <a:chExt cx="9047562" cy="5541714"/>
          </a:xfrm>
        </p:grpSpPr>
        <p:grpSp>
          <p:nvGrpSpPr>
            <p:cNvPr id="28" name="Group 34"/>
            <p:cNvGrpSpPr/>
            <p:nvPr/>
          </p:nvGrpSpPr>
          <p:grpSpPr>
            <a:xfrm>
              <a:off x="-24430" y="857802"/>
              <a:ext cx="4283968" cy="2834446"/>
              <a:chOff x="-55962" y="857802"/>
              <a:chExt cx="4283968" cy="2834446"/>
            </a:xfrm>
          </p:grpSpPr>
          <p:sp>
            <p:nvSpPr>
              <p:cNvPr id="41" name="สี่เหลี่ยมมุมมน 35"/>
              <p:cNvSpPr/>
              <p:nvPr/>
            </p:nvSpPr>
            <p:spPr>
              <a:xfrm>
                <a:off x="-55962" y="857802"/>
                <a:ext cx="4283968" cy="27146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/>
              </a:p>
            </p:txBody>
          </p:sp>
          <p:sp>
            <p:nvSpPr>
              <p:cNvPr id="42" name="TextBox 3"/>
              <p:cNvSpPr txBox="1"/>
              <p:nvPr/>
            </p:nvSpPr>
            <p:spPr>
              <a:xfrm>
                <a:off x="771622" y="945418"/>
                <a:ext cx="2519287" cy="707886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b="1" dirty="0" smtClean="0">
                    <a:latin typeface="Angsana New" pitchFamily="18" charset="-34"/>
                    <a:cs typeface="Angsana New" pitchFamily="18" charset="-34"/>
                  </a:rPr>
                  <a:t>แยกเชื้อ </a:t>
                </a:r>
                <a:r>
                  <a:rPr lang="en-US" sz="4000" b="1" dirty="0" smtClean="0">
                    <a:latin typeface="Angsana New" pitchFamily="18" charset="-34"/>
                    <a:cs typeface="Angsana New" pitchFamily="18" charset="-34"/>
                  </a:rPr>
                  <a:t>PSB</a:t>
                </a:r>
                <a:endParaRPr lang="th-TH" sz="40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-2949" y="1937922"/>
                <a:ext cx="4158947" cy="1754326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600" b="1" dirty="0" smtClean="0">
                    <a:latin typeface="Angsana New" pitchFamily="18" charset="-34"/>
                    <a:cs typeface="Angsana New" pitchFamily="18" charset="-34"/>
                  </a:rPr>
                  <a:t>ทดสอบผลของเชื้อ </a:t>
                </a:r>
                <a:r>
                  <a:rPr lang="en-US" sz="3600" b="1" dirty="0" smtClean="0">
                    <a:latin typeface="Angsana New" pitchFamily="18" charset="-34"/>
                    <a:cs typeface="Angsana New" pitchFamily="18" charset="-34"/>
                  </a:rPr>
                  <a:t>PSB </a:t>
                </a:r>
                <a:r>
                  <a:rPr lang="th-TH" sz="3600" b="1" dirty="0" smtClean="0">
                    <a:latin typeface="Angsana New" pitchFamily="18" charset="-34"/>
                    <a:cs typeface="Angsana New" pitchFamily="18" charset="-34"/>
                  </a:rPr>
                  <a:t>ต่อการเจริญเติบโตของอ้อย ในสภาพเรือนทดลอง</a:t>
                </a:r>
              </a:p>
            </p:txBody>
          </p:sp>
          <p:sp>
            <p:nvSpPr>
              <p:cNvPr id="44" name="ลูกศรลง 18"/>
              <p:cNvSpPr/>
              <p:nvPr/>
            </p:nvSpPr>
            <p:spPr>
              <a:xfrm>
                <a:off x="1635718" y="1577882"/>
                <a:ext cx="720080" cy="360040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2800" b="1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29" name="Group 33"/>
            <p:cNvGrpSpPr/>
            <p:nvPr/>
          </p:nvGrpSpPr>
          <p:grpSpPr>
            <a:xfrm>
              <a:off x="4763594" y="785794"/>
              <a:ext cx="4259538" cy="3003247"/>
              <a:chOff x="4851368" y="785794"/>
              <a:chExt cx="4259538" cy="3003247"/>
            </a:xfrm>
          </p:grpSpPr>
          <p:sp>
            <p:nvSpPr>
              <p:cNvPr id="37" name="สี่เหลี่ยมมุมมน 36"/>
              <p:cNvSpPr/>
              <p:nvPr/>
            </p:nvSpPr>
            <p:spPr>
              <a:xfrm>
                <a:off x="4851368" y="785794"/>
                <a:ext cx="4259538" cy="3003247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995384" y="1937922"/>
                <a:ext cx="4065822" cy="1754326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600" b="1" dirty="0" smtClean="0">
                    <a:latin typeface="Angsana New" pitchFamily="18" charset="-34"/>
                    <a:cs typeface="Angsana New" pitchFamily="18" charset="-34"/>
                  </a:rPr>
                  <a:t>ทดสอบผลของเชื้อ </a:t>
                </a:r>
                <a:r>
                  <a:rPr lang="en-US" sz="3600" b="1" dirty="0" smtClean="0">
                    <a:latin typeface="Angsana New" pitchFamily="18" charset="-34"/>
                    <a:cs typeface="Angsana New" pitchFamily="18" charset="-34"/>
                  </a:rPr>
                  <a:t>AMF </a:t>
                </a:r>
                <a:r>
                  <a:rPr lang="th-TH" sz="3600" b="1" dirty="0" smtClean="0">
                    <a:latin typeface="Angsana New" pitchFamily="18" charset="-34"/>
                    <a:cs typeface="Angsana New" pitchFamily="18" charset="-34"/>
                  </a:rPr>
                  <a:t>ต่อการเจริญเติบโตของอ้อยในสภาพเรือนทดลอง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355424" y="818308"/>
                <a:ext cx="2992270" cy="707886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4000" b="1" dirty="0" smtClean="0">
                    <a:latin typeface="Angsana New" pitchFamily="18" charset="-34"/>
                    <a:cs typeface="Angsana New" pitchFamily="18" charset="-34"/>
                  </a:rPr>
                  <a:t>แยกเชื้อ </a:t>
                </a:r>
                <a:r>
                  <a:rPr lang="en-US" sz="4000" b="1" dirty="0" smtClean="0">
                    <a:latin typeface="Angsana New" pitchFamily="18" charset="-34"/>
                    <a:cs typeface="Angsana New" pitchFamily="18" charset="-34"/>
                  </a:rPr>
                  <a:t>AMF</a:t>
                </a:r>
                <a:endParaRPr lang="th-TH" sz="40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40" name="ลูกศรลง 21"/>
              <p:cNvSpPr/>
              <p:nvPr/>
            </p:nvSpPr>
            <p:spPr>
              <a:xfrm>
                <a:off x="6651568" y="1508159"/>
                <a:ext cx="720080" cy="357755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2800" b="1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24235" y="4035564"/>
              <a:ext cx="8454606" cy="2291944"/>
              <a:chOff x="-86385" y="4067096"/>
              <a:chExt cx="8454606" cy="2291944"/>
            </a:xfrm>
          </p:grpSpPr>
          <p:sp>
            <p:nvSpPr>
              <p:cNvPr id="33" name="สี่เหลี่ยมมุมมน 37"/>
              <p:cNvSpPr/>
              <p:nvPr/>
            </p:nvSpPr>
            <p:spPr>
              <a:xfrm>
                <a:off x="-86385" y="4067096"/>
                <a:ext cx="8454606" cy="2222838"/>
              </a:xfrm>
              <a:prstGeom prst="roundRect">
                <a:avLst/>
              </a:prstGeom>
              <a:solidFill>
                <a:srgbClr val="55D94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b="1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4051" y="4262175"/>
                <a:ext cx="5966684" cy="608164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 smtClean="0">
                    <a:latin typeface="Angsana New" pitchFamily="18" charset="-34"/>
                    <a:cs typeface="Angsana New" pitchFamily="18" charset="-34"/>
                  </a:rPr>
                  <a:t>ผลิตปุ๋ยอินทรีย์ชีวภาพในระดับขยายขนาด</a:t>
                </a:r>
                <a:endParaRPr lang="th-TH" sz="32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80566" y="5281822"/>
                <a:ext cx="6768752" cy="1077218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h-TH" sz="3200" b="1" dirty="0" smtClean="0">
                    <a:latin typeface="Angsana New" pitchFamily="18" charset="-34"/>
                    <a:cs typeface="Angsana New" pitchFamily="18" charset="-34"/>
                  </a:rPr>
                  <a:t>ทดสอบผลของปุ๋ยอินทรีย์ชีวภาพต่อการเจริญของอ้อยในสภาพเรือนทดลอง</a:t>
                </a:r>
                <a:endParaRPr lang="th-TH" sz="32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36" name="ลูกศรลง 27"/>
              <p:cNvSpPr/>
              <p:nvPr/>
            </p:nvSpPr>
            <p:spPr>
              <a:xfrm>
                <a:off x="4020926" y="4842009"/>
                <a:ext cx="648072" cy="360041"/>
              </a:xfrm>
              <a:prstGeom prst="downArrow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th-TH" sz="2800" b="1">
                  <a:latin typeface="Angsana New" pitchFamily="18" charset="-34"/>
                  <a:cs typeface="Angsana New" pitchFamily="18" charset="-34"/>
                </a:endParaRPr>
              </a:p>
            </p:txBody>
          </p:sp>
        </p:grpSp>
        <p:sp>
          <p:nvSpPr>
            <p:cNvPr id="31" name="ลูกศรลง 38"/>
            <p:cNvSpPr/>
            <p:nvPr/>
          </p:nvSpPr>
          <p:spPr>
            <a:xfrm>
              <a:off x="4187530" y="2740270"/>
              <a:ext cx="642942" cy="1285884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800" b="1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2" name="กากบาท 39"/>
            <p:cNvSpPr/>
            <p:nvPr/>
          </p:nvSpPr>
          <p:spPr>
            <a:xfrm>
              <a:off x="4291070" y="1700808"/>
              <a:ext cx="432048" cy="504056"/>
            </a:xfrm>
            <a:prstGeom prst="plus">
              <a:avLst>
                <a:gd name="adj" fmla="val 36576"/>
              </a:avLst>
            </a:prstGeom>
            <a:solidFill>
              <a:schemeClr val="accent4">
                <a:lumMod val="75000"/>
              </a:schemeClr>
            </a:solidFill>
            <a:ln w="476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6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18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sp>
        <p:nvSpPr>
          <p:cNvPr id="23" name="TextBox 22"/>
          <p:cNvSpPr txBox="1"/>
          <p:nvPr/>
        </p:nvSpPr>
        <p:spPr>
          <a:xfrm>
            <a:off x="38100" y="14317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การแยกแบคทีเรีย </a:t>
            </a:r>
            <a:r>
              <a:rPr lang="fr-FR" sz="4800" b="1" dirty="0" smtClean="0">
                <a:latin typeface="Angsana New" pitchFamily="18" charset="-34"/>
                <a:cs typeface="Angsana New" pitchFamily="18" charset="-34"/>
              </a:rPr>
              <a:t>PSB</a:t>
            </a:r>
            <a:endParaRPr lang="th-TH" sz="4800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24" name="Group 11"/>
          <p:cNvGrpSpPr/>
          <p:nvPr/>
        </p:nvGrpSpPr>
        <p:grpSpPr>
          <a:xfrm>
            <a:off x="1240582" y="951012"/>
            <a:ext cx="7632848" cy="5256584"/>
            <a:chOff x="251520" y="836712"/>
            <a:chExt cx="8892480" cy="5848876"/>
          </a:xfrm>
        </p:grpSpPr>
        <p:pic>
          <p:nvPicPr>
            <p:cNvPr id="25" name="วัตถุ 7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9633" y="3640968"/>
              <a:ext cx="6624737" cy="3044620"/>
            </a:xfrm>
            <a:prstGeom prst="rect">
              <a:avLst/>
            </a:prstGeom>
            <a:noFill/>
          </p:spPr>
        </p:pic>
        <p:grpSp>
          <p:nvGrpSpPr>
            <p:cNvPr id="27" name="Group 7"/>
            <p:cNvGrpSpPr/>
            <p:nvPr/>
          </p:nvGrpSpPr>
          <p:grpSpPr>
            <a:xfrm>
              <a:off x="251520" y="836712"/>
              <a:ext cx="4968552" cy="2196487"/>
              <a:chOff x="1" y="1268760"/>
              <a:chExt cx="3995936" cy="1764439"/>
            </a:xfrm>
          </p:grpSpPr>
          <p:pic>
            <p:nvPicPr>
              <p:cNvPr id="45" name="Picture 2" descr="http://www.elp.manchester.ac.uk/pub_projects/1999/machin/Tt3-6.gif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40000"/>
              </a:blip>
              <a:srcRect/>
              <a:stretch>
                <a:fillRect/>
              </a:stretch>
            </p:blipFill>
            <p:spPr bwMode="auto">
              <a:xfrm>
                <a:off x="1" y="1268760"/>
                <a:ext cx="3995936" cy="1764439"/>
              </a:xfrm>
              <a:prstGeom prst="rect">
                <a:avLst/>
              </a:prstGeom>
              <a:noFill/>
            </p:spPr>
          </p:pic>
          <p:pic>
            <p:nvPicPr>
              <p:cNvPr id="46" name="Picture 4" descr="http://www.bouldercolorado.gov/images/departments/Utilities/conservation/Soil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3414" r="14929"/>
              <a:stretch>
                <a:fillRect/>
              </a:stretch>
            </p:blipFill>
            <p:spPr bwMode="auto">
              <a:xfrm>
                <a:off x="35496" y="1715705"/>
                <a:ext cx="1224136" cy="1281247"/>
              </a:xfrm>
              <a:prstGeom prst="rect">
                <a:avLst/>
              </a:prstGeom>
              <a:noFill/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6119664" y="836712"/>
              <a:ext cx="302433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err="1" smtClean="0">
                  <a:latin typeface="Angsana New" pitchFamily="18" charset="-34"/>
                  <a:cs typeface="Angsana New" pitchFamily="18" charset="-34"/>
                </a:rPr>
                <a:t>Pikovskaya’s</a:t>
              </a:r>
              <a:r>
                <a:rPr lang="fr-FR" sz="3600" b="1" dirty="0" smtClean="0">
                  <a:latin typeface="Angsana New" pitchFamily="18" charset="-34"/>
                  <a:cs typeface="Angsana New" pitchFamily="18" charset="-34"/>
                </a:rPr>
                <a:t> agar </a:t>
              </a:r>
              <a:endParaRPr lang="th-TH" sz="3600" b="1" dirty="0" smtClean="0">
                <a:latin typeface="Angsana New" pitchFamily="18" charset="-34"/>
                <a:cs typeface="Angsana New" pitchFamily="18" charset="-34"/>
              </a:endParaRPr>
            </a:p>
            <a:p>
              <a:pPr algn="ctr"/>
              <a:r>
                <a:rPr lang="th-TH" sz="3600" b="1" dirty="0" smtClean="0">
                  <a:latin typeface="Angsana New" pitchFamily="18" charset="-34"/>
                  <a:cs typeface="Angsana New" pitchFamily="18" charset="-34"/>
                </a:rPr>
                <a:t>ที่มี </a:t>
              </a:r>
              <a:r>
                <a:rPr lang="fr-FR" sz="3600" b="1" dirty="0" err="1" smtClean="0">
                  <a:latin typeface="Angsana New" pitchFamily="18" charset="-34"/>
                  <a:cs typeface="Angsana New" pitchFamily="18" charset="-34"/>
                </a:rPr>
                <a:t>tricalcium</a:t>
              </a:r>
              <a:r>
                <a:rPr lang="fr-FR" sz="3600" b="1" dirty="0" smtClean="0">
                  <a:latin typeface="Angsana New" pitchFamily="18" charset="-34"/>
                  <a:cs typeface="Angsana New" pitchFamily="18" charset="-34"/>
                </a:rPr>
                <a:t> phosphate</a:t>
              </a:r>
            </a:p>
            <a:p>
              <a:pPr algn="ctr"/>
              <a:r>
                <a:rPr lang="fr-FR" sz="3600" dirty="0" smtClean="0">
                  <a:latin typeface="Angsana New" pitchFamily="18" charset="-34"/>
                  <a:cs typeface="Angsana New" pitchFamily="18" charset="-34"/>
                </a:rPr>
                <a:t>(</a:t>
              </a:r>
              <a:r>
                <a:rPr lang="fr-FR" sz="3600" dirty="0" err="1" smtClean="0">
                  <a:latin typeface="Angsana New" pitchFamily="18" charset="-34"/>
                  <a:cs typeface="Angsana New" pitchFamily="18" charset="-34"/>
                </a:rPr>
                <a:t>Pikovskaya</a:t>
              </a:r>
              <a:r>
                <a:rPr lang="fr-FR" sz="3600" dirty="0" smtClean="0">
                  <a:latin typeface="Angsana New" pitchFamily="18" charset="-34"/>
                  <a:cs typeface="Angsana New" pitchFamily="18" charset="-34"/>
                </a:rPr>
                <a:t>, 1948)</a:t>
              </a:r>
              <a:endParaRPr lang="th-TH" sz="36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9" name="Right Arrow 28"/>
            <p:cNvSpPr/>
            <p:nvPr/>
          </p:nvSpPr>
          <p:spPr>
            <a:xfrm>
              <a:off x="5220072" y="1484784"/>
              <a:ext cx="1152128" cy="648072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0" name="รูปภาพ 10" descr="222.jpg"/>
            <p:cNvPicPr>
              <a:picLocks noChangeAspect="1"/>
            </p:cNvPicPr>
            <p:nvPr/>
          </p:nvPicPr>
          <p:blipFill>
            <a:blip r:embed="rId5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4542401" y="3640968"/>
              <a:ext cx="3391198" cy="3028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19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pic>
        <p:nvPicPr>
          <p:cNvPr id="13" name="รูปภาพ 0" descr="19iso.jpg"/>
          <p:cNvPicPr/>
          <p:nvPr/>
        </p:nvPicPr>
        <p:blipFill>
          <a:blip r:embed="rId2" cstate="print">
            <a:lum contrast="20000"/>
          </a:blip>
          <a:srcRect b="2899"/>
          <a:stretch>
            <a:fillRect/>
          </a:stretch>
        </p:blipFill>
        <p:spPr>
          <a:xfrm>
            <a:off x="971600" y="1392766"/>
            <a:ext cx="7885384" cy="47725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1600" y="332656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ทดสอบการละลายฟอสเฟตของแบคทีเรีย  </a:t>
            </a:r>
            <a:r>
              <a:rPr lang="fr-FR" sz="4000" b="1" dirty="0" smtClean="0">
                <a:latin typeface="Angsana New" pitchFamily="18" charset="-34"/>
                <a:cs typeface="Angsana New" pitchFamily="18" charset="-34"/>
              </a:rPr>
              <a:t>PSB 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ในสภาพหลอดทดลอง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fr-FR" sz="3200" b="1" i="1" dirty="0" smtClean="0">
                <a:latin typeface="Angsana New" pitchFamily="18" charset="-34"/>
                <a:cs typeface="Angsana New" pitchFamily="18" charset="-34"/>
              </a:rPr>
              <a:t>in vitro</a:t>
            </a:r>
            <a:r>
              <a:rPr lang="fr-FR" sz="3200" b="1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th-TH" sz="40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5042" y="2317602"/>
            <a:ext cx="727280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751434" y="5694248"/>
            <a:ext cx="360040" cy="360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486372" y="5676106"/>
            <a:ext cx="360040" cy="360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42692" y="5729064"/>
            <a:ext cx="360040" cy="360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867922" y="5661248"/>
            <a:ext cx="360040" cy="3600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63064" y="6152116"/>
            <a:ext cx="925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ด้วยวิธี </a:t>
            </a:r>
            <a:r>
              <a:rPr lang="fr-FR" b="1" dirty="0" err="1" smtClean="0">
                <a:latin typeface="Angsana New" pitchFamily="18" charset="-34"/>
                <a:cs typeface="Angsana New" pitchFamily="18" charset="-34"/>
              </a:rPr>
              <a:t>Vanado</a:t>
            </a:r>
            <a:r>
              <a:rPr lang="fr-FR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fr-FR" b="1" dirty="0" err="1" smtClean="0">
                <a:latin typeface="Angsana New" pitchFamily="18" charset="-34"/>
                <a:cs typeface="Angsana New" pitchFamily="18" charset="-34"/>
              </a:rPr>
              <a:t>molybdenum</a:t>
            </a:r>
            <a:r>
              <a:rPr lang="fr-FR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fr-FR" b="1" dirty="0" err="1" smtClean="0">
                <a:latin typeface="Angsana New" pitchFamily="18" charset="-34"/>
                <a:cs typeface="Angsana New" pitchFamily="18" charset="-34"/>
              </a:rPr>
              <a:t>blue</a:t>
            </a:r>
            <a:r>
              <a:rPr lang="fr-FR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fr-FR" b="1" dirty="0" err="1" smtClean="0">
                <a:latin typeface="Angsana New" pitchFamily="18" charset="-34"/>
                <a:cs typeface="Angsana New" pitchFamily="18" charset="-34"/>
              </a:rPr>
              <a:t>method</a:t>
            </a:r>
            <a:r>
              <a:rPr lang="fr-FR" b="1" dirty="0" smtClean="0">
                <a:latin typeface="Angsana New" pitchFamily="18" charset="-34"/>
                <a:cs typeface="Angsana New" pitchFamily="18" charset="-34"/>
              </a:rPr>
              <a:t> (Murphy and Riley, 1985) 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1394400" y="44624"/>
            <a:ext cx="6345952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บทนำ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Angsana New" pitchFamily="18" charset="-34"/>
              <a:ea typeface="+mj-ea"/>
              <a:cs typeface="Angsana New" pitchFamily="18" charset="-34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218424" y="1052736"/>
            <a:ext cx="7746064" cy="48387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เชื้อรา</a:t>
            </a:r>
            <a:r>
              <a:rPr kumimoji="0" lang="th-TH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อาร์</a:t>
            </a: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บัสคู</a:t>
            </a:r>
            <a:r>
              <a:rPr kumimoji="0" lang="th-TH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ลาร์</a:t>
            </a: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ไม</a:t>
            </a:r>
            <a:r>
              <a:rPr kumimoji="0" lang="th-TH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คอร์</a:t>
            </a: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ไรซา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(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Arbuscular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mycorrhizal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fungi: AMF)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ทำให้เกิดความสัมพันธ์แบบพึ่งพาอาศัยที่รากพืช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เป็นเชื้อรา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endomycorrhiza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 </a:t>
            </a:r>
            <a:r>
              <a:rPr kumimoji="0" lang="th-TH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ชนิดหนึ่ง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Lower fungi: Phylum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Glomeromycota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th-TH" sz="6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20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22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23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UPC" pitchFamily="34" charset="-34"/>
                <a:cs typeface="CordiaUPC" pitchFamily="34" charset="-34"/>
              </a:rPr>
              <a:pPr>
                <a:defRPr/>
              </a:pPr>
              <a:t>20</a:t>
            </a:fld>
            <a:endParaRPr lang="th-TH" sz="2800" b="1" dirty="0">
              <a:solidFill>
                <a:schemeClr val="tx1"/>
              </a:solidFill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grpSp>
        <p:nvGrpSpPr>
          <p:cNvPr id="12" name="Group 1"/>
          <p:cNvGrpSpPr>
            <a:grpSpLocks noChangeAspect="1"/>
          </p:cNvGrpSpPr>
          <p:nvPr/>
        </p:nvGrpSpPr>
        <p:grpSpPr bwMode="auto">
          <a:xfrm>
            <a:off x="1041326" y="101504"/>
            <a:ext cx="7992888" cy="6231151"/>
            <a:chOff x="1910" y="5403"/>
            <a:chExt cx="8646" cy="7511"/>
          </a:xfrm>
          <a:solidFill>
            <a:schemeClr val="bg1"/>
          </a:solidFill>
        </p:grpSpPr>
        <p:sp>
          <p:nvSpPr>
            <p:cNvPr id="21" name="AutoShape 2"/>
            <p:cNvSpPr>
              <a:spLocks noChangeAspect="1" noChangeArrowheads="1"/>
            </p:cNvSpPr>
            <p:nvPr/>
          </p:nvSpPr>
          <p:spPr bwMode="auto">
            <a:xfrm>
              <a:off x="1910" y="5403"/>
              <a:ext cx="8646" cy="7511"/>
            </a:xfrm>
            <a:prstGeom prst="rect">
              <a:avLst/>
            </a:prstGeom>
            <a:grp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22" name="Line 3"/>
            <p:cNvSpPr>
              <a:spLocks noChangeShapeType="1"/>
            </p:cNvSpPr>
            <p:nvPr/>
          </p:nvSpPr>
          <p:spPr bwMode="auto">
            <a:xfrm>
              <a:off x="2144" y="12376"/>
              <a:ext cx="81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23" name="Rectangle 4"/>
            <p:cNvSpPr>
              <a:spLocks noChangeArrowheads="1"/>
            </p:cNvSpPr>
            <p:nvPr/>
          </p:nvSpPr>
          <p:spPr bwMode="auto">
            <a:xfrm>
              <a:off x="2217" y="12219"/>
              <a:ext cx="876" cy="2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 10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 flipH="1">
              <a:off x="3541" y="6271"/>
              <a:ext cx="815" cy="0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4407" y="6124"/>
              <a:ext cx="3889" cy="3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Bacillus </a:t>
              </a:r>
              <a:r>
                <a:rPr kumimoji="0" lang="en-US" sz="2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megaterium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SMS3 (JN106416.1)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4759" y="6601"/>
              <a:ext cx="1487" cy="34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NR-KKU-5-3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H="1">
              <a:off x="4407" y="7219"/>
              <a:ext cx="826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>
              <a:off x="5283" y="7054"/>
              <a:ext cx="4669" cy="30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Bacillus </a:t>
              </a:r>
              <a:r>
                <a:rPr kumimoji="0" lang="en-US" sz="2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thuringiensis</a:t>
              </a: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AIMST KBT14-X 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(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JN036714.1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)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rial" pitchFamily="34" charset="0"/>
                <a:cs typeface="Angsana New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5034" y="11816"/>
              <a:ext cx="1592" cy="26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UT-KKU-26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5957" y="8016"/>
              <a:ext cx="4152" cy="80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Bacillus </a:t>
              </a:r>
              <a:r>
                <a:rPr kumimoji="0" lang="en-US" sz="2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aryabhattai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MDSR11 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(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JN135237.1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)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rial" pitchFamily="34" charset="0"/>
                <a:cs typeface="Angsana New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flipH="1">
              <a:off x="5082" y="8654"/>
              <a:ext cx="825" cy="0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32" name="Rectangle 16"/>
            <p:cNvSpPr>
              <a:spLocks noChangeArrowheads="1"/>
            </p:cNvSpPr>
            <p:nvPr/>
          </p:nvSpPr>
          <p:spPr bwMode="auto">
            <a:xfrm>
              <a:off x="5957" y="8447"/>
              <a:ext cx="4546" cy="8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Bacillus </a:t>
              </a:r>
              <a:r>
                <a:rPr kumimoji="0" lang="en-US" sz="2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aryabhattai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AIMST Ngse11 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(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JF939025.1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)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rial" pitchFamily="34" charset="0"/>
                <a:cs typeface="Angsana New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3" name="Line 23"/>
            <p:cNvSpPr>
              <a:spLocks noChangeShapeType="1"/>
            </p:cNvSpPr>
            <p:nvPr/>
          </p:nvSpPr>
          <p:spPr bwMode="auto">
            <a:xfrm flipH="1">
              <a:off x="4417" y="9117"/>
              <a:ext cx="825" cy="0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5292" y="8949"/>
              <a:ext cx="4187" cy="8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Bacillus </a:t>
              </a:r>
              <a:r>
                <a:rPr kumimoji="0" lang="en-US" sz="2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subtilis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B1U/1 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(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GU723510.1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)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rial" pitchFamily="34" charset="0"/>
                <a:cs typeface="Angsana New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5" name="Line 25"/>
            <p:cNvSpPr>
              <a:spLocks noChangeShapeType="1"/>
            </p:cNvSpPr>
            <p:nvPr/>
          </p:nvSpPr>
          <p:spPr bwMode="auto">
            <a:xfrm flipH="1">
              <a:off x="4417" y="9613"/>
              <a:ext cx="825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5292" y="9417"/>
              <a:ext cx="4896" cy="8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Bacillus </a:t>
              </a:r>
              <a:r>
                <a:rPr kumimoji="0" lang="en-US" sz="2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megaterium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 F46 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(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HQ647252.1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)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rial" pitchFamily="34" charset="0"/>
                <a:cs typeface="Angsana New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H="1">
              <a:off x="3541" y="10087"/>
              <a:ext cx="815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4407" y="9904"/>
              <a:ext cx="1193" cy="36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KK-KKU-32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H="1">
              <a:off x="4155" y="10572"/>
              <a:ext cx="825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5031" y="10377"/>
              <a:ext cx="4035" cy="8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Bacillus </a:t>
              </a:r>
              <a:r>
                <a:rPr kumimoji="0" lang="en-US" sz="2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altitudinis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DYJK5-5 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(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HQ843847.1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)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rial" pitchFamily="34" charset="0"/>
                <a:cs typeface="Angsana New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5394" y="10903"/>
              <a:ext cx="3296" cy="80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Bacillus </a:t>
              </a:r>
              <a:r>
                <a:rPr kumimoji="0" lang="en-US" sz="2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pumilus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LD-b1 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(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JF932295.1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)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rial" pitchFamily="34" charset="0"/>
                <a:cs typeface="Angsana New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 flipH="1">
              <a:off x="4528" y="11522"/>
              <a:ext cx="816" cy="0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5393" y="11344"/>
              <a:ext cx="3691" cy="3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Bacillus </a:t>
              </a:r>
              <a:r>
                <a:rPr kumimoji="0" lang="en-US" sz="2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safensis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HNS004 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(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JN128238.1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)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rial" pitchFamily="34" charset="0"/>
                <a:cs typeface="Angsana New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4" name="Line 47"/>
            <p:cNvSpPr>
              <a:spLocks noChangeShapeType="1"/>
            </p:cNvSpPr>
            <p:nvPr/>
          </p:nvSpPr>
          <p:spPr bwMode="auto">
            <a:xfrm flipH="1">
              <a:off x="4185" y="12006"/>
              <a:ext cx="816" cy="0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45" name="Rectangle 48"/>
            <p:cNvSpPr>
              <a:spLocks noChangeArrowheads="1"/>
            </p:cNvSpPr>
            <p:nvPr/>
          </p:nvSpPr>
          <p:spPr bwMode="auto">
            <a:xfrm>
              <a:off x="5582" y="7526"/>
              <a:ext cx="1087" cy="2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UT-KKU-10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6" name="Line 49"/>
            <p:cNvSpPr>
              <a:spLocks noChangeShapeType="1"/>
            </p:cNvSpPr>
            <p:nvPr/>
          </p:nvSpPr>
          <p:spPr bwMode="auto">
            <a:xfrm flipH="1">
              <a:off x="4185" y="12480"/>
              <a:ext cx="816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5051" y="12331"/>
              <a:ext cx="4428" cy="2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Bacillus </a:t>
              </a:r>
              <a:r>
                <a:rPr kumimoji="0" lang="en-US" sz="2200" b="1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stratosphericus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 GD65 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(</a:t>
              </a: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HQ857755.1</a:t>
              </a:r>
              <a:r>
                <a:rPr kumimoji="0" lang="th-TH" sz="2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)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rial" pitchFamily="34" charset="0"/>
                <a:cs typeface="Angsana New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8" name="Rectangle 58"/>
            <p:cNvSpPr>
              <a:spLocks noChangeArrowheads="1"/>
            </p:cNvSpPr>
            <p:nvPr/>
          </p:nvSpPr>
          <p:spPr bwMode="auto">
            <a:xfrm>
              <a:off x="2700" y="8654"/>
              <a:ext cx="507" cy="4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100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9" name="Rectangle 59"/>
            <p:cNvSpPr>
              <a:spLocks noChangeArrowheads="1"/>
            </p:cNvSpPr>
            <p:nvPr/>
          </p:nvSpPr>
          <p:spPr bwMode="auto">
            <a:xfrm>
              <a:off x="3495" y="10639"/>
              <a:ext cx="552" cy="4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98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0" name="Rectangle 60"/>
            <p:cNvSpPr>
              <a:spLocks noChangeArrowheads="1"/>
            </p:cNvSpPr>
            <p:nvPr/>
          </p:nvSpPr>
          <p:spPr bwMode="auto">
            <a:xfrm>
              <a:off x="3495" y="6715"/>
              <a:ext cx="507" cy="4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98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1" name="Rectangle 61"/>
            <p:cNvSpPr>
              <a:spLocks noChangeArrowheads="1"/>
            </p:cNvSpPr>
            <p:nvPr/>
          </p:nvSpPr>
          <p:spPr bwMode="auto">
            <a:xfrm>
              <a:off x="3834" y="7399"/>
              <a:ext cx="507" cy="4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42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2" name="Rectangle 63"/>
            <p:cNvSpPr>
              <a:spLocks noChangeArrowheads="1"/>
            </p:cNvSpPr>
            <p:nvPr/>
          </p:nvSpPr>
          <p:spPr bwMode="auto">
            <a:xfrm>
              <a:off x="4072" y="8288"/>
              <a:ext cx="507" cy="4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30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3" name="Rectangle 64"/>
            <p:cNvSpPr>
              <a:spLocks noChangeArrowheads="1"/>
            </p:cNvSpPr>
            <p:nvPr/>
          </p:nvSpPr>
          <p:spPr bwMode="auto">
            <a:xfrm>
              <a:off x="4669" y="7840"/>
              <a:ext cx="507" cy="4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39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4" name="Rectangle 65"/>
            <p:cNvSpPr>
              <a:spLocks noChangeArrowheads="1"/>
            </p:cNvSpPr>
            <p:nvPr/>
          </p:nvSpPr>
          <p:spPr bwMode="auto">
            <a:xfrm>
              <a:off x="4361" y="9149"/>
              <a:ext cx="507" cy="4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35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5" name="Rectangle 66"/>
            <p:cNvSpPr>
              <a:spLocks noChangeArrowheads="1"/>
            </p:cNvSpPr>
            <p:nvPr/>
          </p:nvSpPr>
          <p:spPr bwMode="auto">
            <a:xfrm>
              <a:off x="5024" y="8209"/>
              <a:ext cx="507" cy="4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43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082" y="10713"/>
              <a:ext cx="507" cy="4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37</a:t>
              </a: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7" name="Rectangle 68"/>
            <p:cNvSpPr>
              <a:spLocks noChangeArrowheads="1"/>
            </p:cNvSpPr>
            <p:nvPr/>
          </p:nvSpPr>
          <p:spPr bwMode="auto">
            <a:xfrm>
              <a:off x="3798" y="11364"/>
              <a:ext cx="507" cy="4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38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8" name="Rectangle 69"/>
            <p:cNvSpPr>
              <a:spLocks noChangeArrowheads="1"/>
            </p:cNvSpPr>
            <p:nvPr/>
          </p:nvSpPr>
          <p:spPr bwMode="auto">
            <a:xfrm>
              <a:off x="4484" y="11051"/>
              <a:ext cx="507" cy="4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45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59" name="Rectangle 70"/>
            <p:cNvSpPr>
              <a:spLocks noChangeArrowheads="1"/>
            </p:cNvSpPr>
            <p:nvPr/>
          </p:nvSpPr>
          <p:spPr bwMode="auto">
            <a:xfrm>
              <a:off x="4127" y="12034"/>
              <a:ext cx="507" cy="4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40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grpSp>
          <p:nvGrpSpPr>
            <p:cNvPr id="60" name="Group 71"/>
            <p:cNvGrpSpPr>
              <a:grpSpLocks/>
            </p:cNvGrpSpPr>
            <p:nvPr/>
          </p:nvGrpSpPr>
          <p:grpSpPr bwMode="auto">
            <a:xfrm>
              <a:off x="1910" y="5786"/>
              <a:ext cx="826" cy="3111"/>
              <a:chOff x="1818" y="1687"/>
              <a:chExt cx="1116" cy="4203"/>
            </a:xfrm>
            <a:grpFill/>
          </p:grpSpPr>
          <p:grpSp>
            <p:nvGrpSpPr>
              <p:cNvPr id="92" name="Group 72"/>
              <p:cNvGrpSpPr>
                <a:grpSpLocks/>
              </p:cNvGrpSpPr>
              <p:nvPr/>
            </p:nvGrpSpPr>
            <p:grpSpPr bwMode="auto">
              <a:xfrm>
                <a:off x="1818" y="1687"/>
                <a:ext cx="1116" cy="4203"/>
                <a:chOff x="1818" y="1687"/>
                <a:chExt cx="1116" cy="4203"/>
              </a:xfrm>
              <a:grpFill/>
            </p:grpSpPr>
            <p:sp>
              <p:nvSpPr>
                <p:cNvPr id="94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1818" y="1687"/>
                  <a:ext cx="1116" cy="1"/>
                </a:xfrm>
                <a:prstGeom prst="line">
                  <a:avLst/>
                </a:prstGeom>
                <a:grpFill/>
                <a:ln w="1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00" b="1"/>
                </a:p>
              </p:txBody>
            </p:sp>
            <p:sp>
              <p:nvSpPr>
                <p:cNvPr id="95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1818" y="5889"/>
                  <a:ext cx="1116" cy="1"/>
                </a:xfrm>
                <a:prstGeom prst="line">
                  <a:avLst/>
                </a:prstGeom>
                <a:grpFill/>
                <a:ln w="1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800" b="1"/>
                </a:p>
              </p:txBody>
            </p:sp>
          </p:grpSp>
          <p:cxnSp>
            <p:nvCxnSpPr>
              <p:cNvPr id="93" name="AutoShape 75"/>
              <p:cNvCxnSpPr>
                <a:cxnSpLocks noChangeShapeType="1"/>
              </p:cNvCxnSpPr>
              <p:nvPr/>
            </p:nvCxnSpPr>
            <p:spPr bwMode="auto">
              <a:xfrm>
                <a:off x="1818" y="1688"/>
                <a:ext cx="1" cy="4202"/>
              </a:xfrm>
              <a:prstGeom prst="straightConnector1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sp>
          <p:nvSpPr>
            <p:cNvPr id="61" name="Rectangle 76"/>
            <p:cNvSpPr>
              <a:spLocks noChangeArrowheads="1"/>
            </p:cNvSpPr>
            <p:nvPr/>
          </p:nvSpPr>
          <p:spPr bwMode="auto">
            <a:xfrm>
              <a:off x="2788" y="5636"/>
              <a:ext cx="3693" cy="31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Salmonella enteric S353 (JN118543.1)</a:t>
              </a: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Arial" pitchFamily="34" charset="0"/>
                <a:cs typeface="Angsana New" pitchFamily="18" charset="-34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62" name="Line 53"/>
            <p:cNvSpPr>
              <a:spLocks noChangeShapeType="1"/>
            </p:cNvSpPr>
            <p:nvPr/>
          </p:nvSpPr>
          <p:spPr bwMode="auto">
            <a:xfrm flipH="1">
              <a:off x="3541" y="11582"/>
              <a:ext cx="312" cy="0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63" name="Line 54"/>
            <p:cNvSpPr>
              <a:spLocks noChangeShapeType="1"/>
            </p:cNvSpPr>
            <p:nvPr/>
          </p:nvSpPr>
          <p:spPr bwMode="auto">
            <a:xfrm>
              <a:off x="3853" y="10925"/>
              <a:ext cx="1" cy="1323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64" name="Line 56"/>
            <p:cNvSpPr>
              <a:spLocks noChangeShapeType="1"/>
            </p:cNvSpPr>
            <p:nvPr/>
          </p:nvSpPr>
          <p:spPr bwMode="auto">
            <a:xfrm>
              <a:off x="3541" y="10087"/>
              <a:ext cx="1" cy="1495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65" name="Line 46"/>
            <p:cNvSpPr>
              <a:spLocks noChangeShapeType="1"/>
            </p:cNvSpPr>
            <p:nvPr/>
          </p:nvSpPr>
          <p:spPr bwMode="auto">
            <a:xfrm>
              <a:off x="4155" y="10572"/>
              <a:ext cx="1" cy="717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66" name="Line 45"/>
            <p:cNvSpPr>
              <a:spLocks noChangeShapeType="1"/>
            </p:cNvSpPr>
            <p:nvPr/>
          </p:nvSpPr>
          <p:spPr bwMode="auto">
            <a:xfrm flipH="1">
              <a:off x="3853" y="10925"/>
              <a:ext cx="302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67" name="Line 55"/>
            <p:cNvSpPr>
              <a:spLocks noChangeShapeType="1"/>
            </p:cNvSpPr>
            <p:nvPr/>
          </p:nvSpPr>
          <p:spPr bwMode="auto">
            <a:xfrm flipH="1">
              <a:off x="2736" y="10834"/>
              <a:ext cx="805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68" name="Line 52"/>
            <p:cNvSpPr>
              <a:spLocks noChangeShapeType="1"/>
            </p:cNvSpPr>
            <p:nvPr/>
          </p:nvSpPr>
          <p:spPr bwMode="auto">
            <a:xfrm>
              <a:off x="4185" y="12006"/>
              <a:ext cx="1" cy="474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69" name="Line 51"/>
            <p:cNvSpPr>
              <a:spLocks noChangeShapeType="1"/>
            </p:cNvSpPr>
            <p:nvPr/>
          </p:nvSpPr>
          <p:spPr bwMode="auto">
            <a:xfrm flipH="1">
              <a:off x="3853" y="12248"/>
              <a:ext cx="332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70" name="Line 44"/>
            <p:cNvSpPr>
              <a:spLocks noChangeShapeType="1"/>
            </p:cNvSpPr>
            <p:nvPr/>
          </p:nvSpPr>
          <p:spPr bwMode="auto">
            <a:xfrm>
              <a:off x="4528" y="11047"/>
              <a:ext cx="1" cy="475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71" name="Line 43"/>
            <p:cNvSpPr>
              <a:spLocks noChangeShapeType="1"/>
            </p:cNvSpPr>
            <p:nvPr/>
          </p:nvSpPr>
          <p:spPr bwMode="auto">
            <a:xfrm flipH="1">
              <a:off x="4155" y="11289"/>
              <a:ext cx="373" cy="0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72" name="Line 39"/>
            <p:cNvSpPr>
              <a:spLocks noChangeShapeType="1"/>
            </p:cNvSpPr>
            <p:nvPr/>
          </p:nvSpPr>
          <p:spPr bwMode="auto">
            <a:xfrm flipH="1">
              <a:off x="4528" y="11047"/>
              <a:ext cx="816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73" name="Line 28"/>
            <p:cNvSpPr>
              <a:spLocks noChangeShapeType="1"/>
            </p:cNvSpPr>
            <p:nvPr/>
          </p:nvSpPr>
          <p:spPr bwMode="auto">
            <a:xfrm>
              <a:off x="4417" y="9139"/>
              <a:ext cx="1" cy="474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74" name="Line 27"/>
            <p:cNvSpPr>
              <a:spLocks noChangeShapeType="1"/>
            </p:cNvSpPr>
            <p:nvPr/>
          </p:nvSpPr>
          <p:spPr bwMode="auto">
            <a:xfrm flipH="1">
              <a:off x="4136" y="9371"/>
              <a:ext cx="281" cy="0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75" name="Line 57"/>
            <p:cNvSpPr>
              <a:spLocks noChangeShapeType="1"/>
            </p:cNvSpPr>
            <p:nvPr/>
          </p:nvSpPr>
          <p:spPr bwMode="auto">
            <a:xfrm>
              <a:off x="2736" y="6947"/>
              <a:ext cx="1" cy="3887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76" name="Line 32"/>
            <p:cNvSpPr>
              <a:spLocks noChangeShapeType="1"/>
            </p:cNvSpPr>
            <p:nvPr/>
          </p:nvSpPr>
          <p:spPr bwMode="auto">
            <a:xfrm>
              <a:off x="3883" y="6745"/>
              <a:ext cx="1" cy="1767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77" name="Line 34"/>
            <p:cNvSpPr>
              <a:spLocks noChangeShapeType="1"/>
            </p:cNvSpPr>
            <p:nvPr/>
          </p:nvSpPr>
          <p:spPr bwMode="auto">
            <a:xfrm>
              <a:off x="3541" y="6271"/>
              <a:ext cx="1" cy="1353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78" name="Line 30"/>
            <p:cNvSpPr>
              <a:spLocks noChangeShapeType="1"/>
            </p:cNvSpPr>
            <p:nvPr/>
          </p:nvSpPr>
          <p:spPr bwMode="auto">
            <a:xfrm>
              <a:off x="4136" y="7643"/>
              <a:ext cx="0" cy="1728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79" name="Line 31"/>
            <p:cNvSpPr>
              <a:spLocks noChangeShapeType="1"/>
            </p:cNvSpPr>
            <p:nvPr/>
          </p:nvSpPr>
          <p:spPr bwMode="auto">
            <a:xfrm flipH="1">
              <a:off x="3541" y="7624"/>
              <a:ext cx="342" cy="0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80" name="Line 7"/>
            <p:cNvSpPr>
              <a:spLocks noChangeShapeType="1"/>
            </p:cNvSpPr>
            <p:nvPr/>
          </p:nvSpPr>
          <p:spPr bwMode="auto">
            <a:xfrm flipH="1">
              <a:off x="3883" y="6745"/>
              <a:ext cx="826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81" name="Line 13"/>
            <p:cNvSpPr>
              <a:spLocks noChangeShapeType="1"/>
            </p:cNvSpPr>
            <p:nvPr/>
          </p:nvSpPr>
          <p:spPr bwMode="auto">
            <a:xfrm flipH="1">
              <a:off x="5082" y="8166"/>
              <a:ext cx="825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82" name="Line 17"/>
            <p:cNvSpPr>
              <a:spLocks noChangeShapeType="1"/>
            </p:cNvSpPr>
            <p:nvPr/>
          </p:nvSpPr>
          <p:spPr bwMode="auto">
            <a:xfrm flipH="1">
              <a:off x="4729" y="8421"/>
              <a:ext cx="353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83" name="Line 19"/>
            <p:cNvSpPr>
              <a:spLocks noChangeShapeType="1"/>
            </p:cNvSpPr>
            <p:nvPr/>
          </p:nvSpPr>
          <p:spPr bwMode="auto">
            <a:xfrm flipH="1">
              <a:off x="4407" y="8058"/>
              <a:ext cx="322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84" name="Line 29"/>
            <p:cNvSpPr>
              <a:spLocks noChangeShapeType="1"/>
            </p:cNvSpPr>
            <p:nvPr/>
          </p:nvSpPr>
          <p:spPr bwMode="auto">
            <a:xfrm flipH="1">
              <a:off x="3883" y="8512"/>
              <a:ext cx="253" cy="0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85" name="Line 33"/>
            <p:cNvSpPr>
              <a:spLocks noChangeShapeType="1"/>
            </p:cNvSpPr>
            <p:nvPr/>
          </p:nvSpPr>
          <p:spPr bwMode="auto">
            <a:xfrm flipH="1">
              <a:off x="2736" y="6947"/>
              <a:ext cx="805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86" name="Line 18"/>
            <p:cNvSpPr>
              <a:spLocks noChangeShapeType="1"/>
            </p:cNvSpPr>
            <p:nvPr/>
          </p:nvSpPr>
          <p:spPr bwMode="auto">
            <a:xfrm>
              <a:off x="5082" y="8179"/>
              <a:ext cx="0" cy="475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87" name="Rectangle 62"/>
            <p:cNvSpPr>
              <a:spLocks noChangeArrowheads="1"/>
            </p:cNvSpPr>
            <p:nvPr/>
          </p:nvSpPr>
          <p:spPr bwMode="auto">
            <a:xfrm>
              <a:off x="4354" y="7410"/>
              <a:ext cx="507" cy="40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73314" tIns="36655" rIns="73314" bIns="3665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ngsana New" pitchFamily="18" charset="-34"/>
                  <a:ea typeface="Arial" pitchFamily="34" charset="0"/>
                  <a:cs typeface="Angsana New" pitchFamily="18" charset="-34"/>
                </a:rPr>
                <a:t>34</a:t>
              </a:r>
              <a:endPara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88" name="Line 21"/>
            <p:cNvSpPr>
              <a:spLocks noChangeShapeType="1"/>
            </p:cNvSpPr>
            <p:nvPr/>
          </p:nvSpPr>
          <p:spPr bwMode="auto">
            <a:xfrm flipH="1">
              <a:off x="4136" y="7643"/>
              <a:ext cx="271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89" name="Line 22"/>
            <p:cNvSpPr>
              <a:spLocks noChangeShapeType="1"/>
            </p:cNvSpPr>
            <p:nvPr/>
          </p:nvSpPr>
          <p:spPr bwMode="auto">
            <a:xfrm>
              <a:off x="4407" y="7219"/>
              <a:ext cx="1" cy="839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90" name="Line 20"/>
            <p:cNvSpPr>
              <a:spLocks noChangeShapeType="1"/>
            </p:cNvSpPr>
            <p:nvPr/>
          </p:nvSpPr>
          <p:spPr bwMode="auto">
            <a:xfrm>
              <a:off x="4729" y="7705"/>
              <a:ext cx="1" cy="716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  <p:sp>
          <p:nvSpPr>
            <p:cNvPr id="91" name="Line 11"/>
            <p:cNvSpPr>
              <a:spLocks noChangeShapeType="1"/>
            </p:cNvSpPr>
            <p:nvPr/>
          </p:nvSpPr>
          <p:spPr bwMode="auto">
            <a:xfrm flipH="1">
              <a:off x="4729" y="7705"/>
              <a:ext cx="826" cy="1"/>
            </a:xfrm>
            <a:prstGeom prst="line">
              <a:avLst/>
            </a:prstGeom>
            <a:grpFill/>
            <a:ln w="1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 b="1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6728048" y="70149"/>
            <a:ext cx="2339752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ngsana New" pitchFamily="18" charset="-34"/>
                <a:cs typeface="Angsana New" pitchFamily="18" charset="-34"/>
              </a:rPr>
              <a:t>Phylogenetic</a:t>
            </a:r>
            <a:r>
              <a:rPr lang="en-US" sz="2400" b="1" dirty="0" smtClean="0">
                <a:latin typeface="Angsana New" pitchFamily="18" charset="-34"/>
                <a:cs typeface="Angsana New" pitchFamily="18" charset="-34"/>
              </a:rPr>
              <a:t>  tree </a:t>
            </a:r>
          </a:p>
          <a:p>
            <a:pPr algn="ctr"/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based on 16S </a:t>
            </a:r>
            <a:r>
              <a:rPr lang="en-US" sz="2000" b="1" dirty="0" err="1" smtClean="0">
                <a:latin typeface="Angsana New" pitchFamily="18" charset="-34"/>
                <a:cs typeface="Angsana New" pitchFamily="18" charset="-34"/>
              </a:rPr>
              <a:t>rDNA</a:t>
            </a:r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 sequence </a:t>
            </a:r>
          </a:p>
          <a:p>
            <a:pPr algn="ctr"/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available from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2000" b="1" dirty="0" err="1" smtClean="0">
                <a:latin typeface="Angsana New" pitchFamily="18" charset="-34"/>
                <a:cs typeface="Angsana New" pitchFamily="18" charset="-34"/>
              </a:rPr>
              <a:t>GenBank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2000" b="1" dirty="0" smtClean="0">
                <a:latin typeface="Angsana New" pitchFamily="18" charset="-34"/>
                <a:cs typeface="Angsana New" pitchFamily="18" charset="-34"/>
              </a:rPr>
              <a:t>(NCBI</a:t>
            </a:r>
            <a:r>
              <a:rPr lang="th-TH" sz="2000" b="1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en-US" sz="2000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21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sp>
        <p:nvSpPr>
          <p:cNvPr id="92" name="Title 1"/>
          <p:cNvSpPr txBox="1">
            <a:spLocks/>
          </p:cNvSpPr>
          <p:nvPr/>
        </p:nvSpPr>
        <p:spPr>
          <a:xfrm>
            <a:off x="1115616" y="97252"/>
            <a:ext cx="7715304" cy="124351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การผลิตกล้าเชื้อรา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AMF </a:t>
            </a:r>
            <a:r>
              <a:rPr kumimoji="0" lang="th-TH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ในระดับขยายขนาด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/>
            </a:r>
            <a:b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</a:b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: Pot inoculum production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ngsana New" pitchFamily="18" charset="-34"/>
              <a:ea typeface="+mj-ea"/>
              <a:cs typeface="Angsana New" pitchFamily="18" charset="-34"/>
            </a:endParaRPr>
          </a:p>
        </p:txBody>
      </p:sp>
      <p:grpSp>
        <p:nvGrpSpPr>
          <p:cNvPr id="97" name="Group 379"/>
          <p:cNvGrpSpPr>
            <a:grpSpLocks/>
          </p:cNvGrpSpPr>
          <p:nvPr/>
        </p:nvGrpSpPr>
        <p:grpSpPr bwMode="auto">
          <a:xfrm>
            <a:off x="1619672" y="1340768"/>
            <a:ext cx="6503676" cy="5217254"/>
            <a:chOff x="318" y="10705"/>
            <a:chExt cx="4582" cy="3738"/>
          </a:xfrm>
        </p:grpSpPr>
        <p:sp>
          <p:nvSpPr>
            <p:cNvPr id="98" name="AutoShape 32"/>
            <p:cNvSpPr>
              <a:spLocks noChangeAspect="1" noChangeArrowheads="1" noTextEdit="1"/>
            </p:cNvSpPr>
            <p:nvPr/>
          </p:nvSpPr>
          <p:spPr bwMode="auto">
            <a:xfrm>
              <a:off x="318" y="10705"/>
              <a:ext cx="4581" cy="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th-TH"/>
            </a:p>
          </p:txBody>
        </p:sp>
        <p:grpSp>
          <p:nvGrpSpPr>
            <p:cNvPr id="99" name="Group 22"/>
            <p:cNvGrpSpPr>
              <a:grpSpLocks/>
            </p:cNvGrpSpPr>
            <p:nvPr/>
          </p:nvGrpSpPr>
          <p:grpSpPr bwMode="auto">
            <a:xfrm>
              <a:off x="318" y="10705"/>
              <a:ext cx="4582" cy="3722"/>
              <a:chOff x="131" y="37"/>
              <a:chExt cx="5443" cy="4247"/>
            </a:xfrm>
          </p:grpSpPr>
          <p:pic>
            <p:nvPicPr>
              <p:cNvPr id="118" name="Picture 3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31" y="37"/>
                <a:ext cx="1724" cy="1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9" name="Picture 3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00" y="37"/>
                <a:ext cx="1814" cy="1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0" name="Picture 2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760" y="37"/>
                <a:ext cx="1814" cy="1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" name="Picture 2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31" y="1489"/>
                <a:ext cx="1724" cy="1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" name="Picture 2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0" y="1489"/>
                <a:ext cx="1815" cy="1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" name="Picture 2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1" y="2895"/>
                <a:ext cx="1724" cy="1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4" name="Picture 2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900" y="2895"/>
                <a:ext cx="1814" cy="1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5" name="Picture 2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60" y="1489"/>
                <a:ext cx="1814" cy="1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6" name="Picture 2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760" y="2895"/>
                <a:ext cx="1814" cy="1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0" name="Oval 21"/>
            <p:cNvSpPr>
              <a:spLocks noChangeArrowheads="1"/>
            </p:cNvSpPr>
            <p:nvPr/>
          </p:nvSpPr>
          <p:spPr bwMode="auto">
            <a:xfrm>
              <a:off x="1448" y="11611"/>
              <a:ext cx="229" cy="23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th-TH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Text Box 20"/>
            <p:cNvSpPr txBox="1">
              <a:spLocks noChangeArrowheads="1"/>
            </p:cNvSpPr>
            <p:nvPr/>
          </p:nvSpPr>
          <p:spPr bwMode="auto">
            <a:xfrm>
              <a:off x="1447" y="11608"/>
              <a:ext cx="219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th-TH" altLang="ja-JP" sz="1700" b="1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A.</a:t>
              </a:r>
              <a:endParaRPr lang="th-TH" altLang="ja-JP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Oval 19"/>
            <p:cNvSpPr>
              <a:spLocks noChangeArrowheads="1"/>
            </p:cNvSpPr>
            <p:nvPr/>
          </p:nvSpPr>
          <p:spPr bwMode="auto">
            <a:xfrm>
              <a:off x="3052" y="11601"/>
              <a:ext cx="228" cy="23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th-TH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Text Box 18"/>
            <p:cNvSpPr txBox="1">
              <a:spLocks noChangeArrowheads="1"/>
            </p:cNvSpPr>
            <p:nvPr/>
          </p:nvSpPr>
          <p:spPr bwMode="auto">
            <a:xfrm>
              <a:off x="3076" y="11600"/>
              <a:ext cx="213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th-TH" altLang="ja-JP" sz="1700" b="1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B.</a:t>
              </a:r>
              <a:endParaRPr lang="th-TH" altLang="ja-JP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4" name="Oval 17"/>
            <p:cNvSpPr>
              <a:spLocks noChangeArrowheads="1"/>
            </p:cNvSpPr>
            <p:nvPr/>
          </p:nvSpPr>
          <p:spPr bwMode="auto">
            <a:xfrm>
              <a:off x="4617" y="11601"/>
              <a:ext cx="229" cy="23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th-TH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Text Box 16"/>
            <p:cNvSpPr txBox="1">
              <a:spLocks noChangeArrowheads="1"/>
            </p:cNvSpPr>
            <p:nvPr/>
          </p:nvSpPr>
          <p:spPr bwMode="auto">
            <a:xfrm>
              <a:off x="4595" y="11613"/>
              <a:ext cx="219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th-TH" altLang="ja-JP" sz="1700" b="1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C.</a:t>
              </a:r>
              <a:endParaRPr lang="th-TH" altLang="ja-JP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Oval 15"/>
            <p:cNvSpPr>
              <a:spLocks noChangeArrowheads="1"/>
            </p:cNvSpPr>
            <p:nvPr/>
          </p:nvSpPr>
          <p:spPr bwMode="auto">
            <a:xfrm>
              <a:off x="1486" y="12864"/>
              <a:ext cx="229" cy="23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th-TH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7" name="Text Box 14"/>
            <p:cNvSpPr txBox="1">
              <a:spLocks noChangeArrowheads="1"/>
            </p:cNvSpPr>
            <p:nvPr/>
          </p:nvSpPr>
          <p:spPr bwMode="auto">
            <a:xfrm>
              <a:off x="1500" y="12879"/>
              <a:ext cx="21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th-TH" altLang="ja-JP" sz="1700" b="1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D.</a:t>
              </a:r>
              <a:endParaRPr lang="th-TH" altLang="ja-JP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Oval 13"/>
            <p:cNvSpPr>
              <a:spLocks noChangeArrowheads="1"/>
            </p:cNvSpPr>
            <p:nvPr/>
          </p:nvSpPr>
          <p:spPr bwMode="auto">
            <a:xfrm>
              <a:off x="3047" y="12873"/>
              <a:ext cx="230" cy="23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th-TH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9" name="Text Box 12"/>
            <p:cNvSpPr txBox="1">
              <a:spLocks noChangeArrowheads="1"/>
            </p:cNvSpPr>
            <p:nvPr/>
          </p:nvSpPr>
          <p:spPr bwMode="auto">
            <a:xfrm>
              <a:off x="3051" y="12885"/>
              <a:ext cx="212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th-TH" altLang="ja-JP" sz="1700" b="1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E.</a:t>
              </a:r>
              <a:endParaRPr lang="th-TH" altLang="ja-JP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0" name="Oval 11"/>
            <p:cNvSpPr>
              <a:spLocks noChangeArrowheads="1"/>
            </p:cNvSpPr>
            <p:nvPr/>
          </p:nvSpPr>
          <p:spPr bwMode="auto">
            <a:xfrm>
              <a:off x="4613" y="12873"/>
              <a:ext cx="229" cy="23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th-TH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1" name="Text Box 10"/>
            <p:cNvSpPr txBox="1">
              <a:spLocks noChangeArrowheads="1"/>
            </p:cNvSpPr>
            <p:nvPr/>
          </p:nvSpPr>
          <p:spPr bwMode="auto">
            <a:xfrm>
              <a:off x="4642" y="12874"/>
              <a:ext cx="20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th-TH" altLang="ja-JP" sz="1700" b="1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F.</a:t>
              </a:r>
              <a:endParaRPr lang="th-TH" altLang="ja-JP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" name="Oval 9"/>
            <p:cNvSpPr>
              <a:spLocks noChangeArrowheads="1"/>
            </p:cNvSpPr>
            <p:nvPr/>
          </p:nvSpPr>
          <p:spPr bwMode="auto">
            <a:xfrm>
              <a:off x="1486" y="14136"/>
              <a:ext cx="229" cy="23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th-TH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Text Box 8"/>
            <p:cNvSpPr txBox="1">
              <a:spLocks noChangeArrowheads="1"/>
            </p:cNvSpPr>
            <p:nvPr/>
          </p:nvSpPr>
          <p:spPr bwMode="auto">
            <a:xfrm>
              <a:off x="1484" y="14143"/>
              <a:ext cx="22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th-TH" altLang="ja-JP" sz="1700" b="1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G.</a:t>
              </a:r>
              <a:endParaRPr lang="th-TH" altLang="ja-JP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Oval 7"/>
            <p:cNvSpPr>
              <a:spLocks noChangeArrowheads="1"/>
            </p:cNvSpPr>
            <p:nvPr/>
          </p:nvSpPr>
          <p:spPr bwMode="auto">
            <a:xfrm>
              <a:off x="3047" y="14136"/>
              <a:ext cx="230" cy="23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th-TH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" name="Text Box 6"/>
            <p:cNvSpPr txBox="1">
              <a:spLocks noChangeArrowheads="1"/>
            </p:cNvSpPr>
            <p:nvPr/>
          </p:nvSpPr>
          <p:spPr bwMode="auto">
            <a:xfrm>
              <a:off x="3067" y="14133"/>
              <a:ext cx="22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th-TH" altLang="ja-JP" sz="1700" b="1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H.</a:t>
              </a:r>
              <a:endParaRPr lang="th-TH" altLang="ja-JP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6" name="Oval 5"/>
            <p:cNvSpPr>
              <a:spLocks noChangeArrowheads="1"/>
            </p:cNvSpPr>
            <p:nvPr/>
          </p:nvSpPr>
          <p:spPr bwMode="auto">
            <a:xfrm>
              <a:off x="4613" y="14144"/>
              <a:ext cx="229" cy="23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th-TH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7" name="Text Box 4"/>
            <p:cNvSpPr txBox="1">
              <a:spLocks noChangeArrowheads="1"/>
            </p:cNvSpPr>
            <p:nvPr/>
          </p:nvSpPr>
          <p:spPr bwMode="auto">
            <a:xfrm>
              <a:off x="4655" y="14156"/>
              <a:ext cx="199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55778" tIns="27889" rIns="55778" bIns="27889"/>
            <a:lstStyle/>
            <a:p>
              <a:pPr defTabSz="914400"/>
              <a:r>
                <a:rPr lang="th-TH" altLang="ja-JP" sz="1700" b="1" dirty="0">
                  <a:solidFill>
                    <a:srgbClr val="000000"/>
                  </a:solidFill>
                  <a:latin typeface="Times New Roman" pitchFamily="18" charset="0"/>
                  <a:ea typeface="MS Mincho" pitchFamily="49" charset="-128"/>
                  <a:cs typeface="Times New Roman" pitchFamily="18" charset="0"/>
                </a:rPr>
                <a:t>I.</a:t>
              </a:r>
              <a:endParaRPr lang="th-TH" altLang="ja-JP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22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sp>
        <p:nvSpPr>
          <p:cNvPr id="35" name="ชื่อเรื่อง 1"/>
          <p:cNvSpPr txBox="1">
            <a:spLocks/>
          </p:cNvSpPr>
          <p:nvPr/>
        </p:nvSpPr>
        <p:spPr>
          <a:xfrm>
            <a:off x="1475656" y="260648"/>
            <a:ext cx="6840760" cy="792088"/>
          </a:xfrm>
          <a:prstGeom prst="rect">
            <a:avLst/>
          </a:prstGeom>
          <a:solidFill>
            <a:srgbClr val="92D05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แผนภาพการผลิตปุ๋ยอินทรีย์ชีวภาพ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ngsana New" pitchFamily="18" charset="-34"/>
              <a:ea typeface="+mj-ea"/>
              <a:cs typeface="Angsana New" pitchFamily="18" charset="-34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79512" y="1294234"/>
            <a:ext cx="8694696" cy="5457803"/>
            <a:chOff x="179512" y="1294234"/>
            <a:chExt cx="8694696" cy="5457803"/>
          </a:xfrm>
        </p:grpSpPr>
        <p:sp>
          <p:nvSpPr>
            <p:cNvPr id="37" name="TextBox 36"/>
            <p:cNvSpPr txBox="1"/>
            <p:nvPr/>
          </p:nvSpPr>
          <p:spPr>
            <a:xfrm>
              <a:off x="965178" y="2834338"/>
              <a:ext cx="267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 smtClean="0">
                  <a:latin typeface="Angsana New" pitchFamily="18" charset="-34"/>
                  <a:cs typeface="Angsana New" pitchFamily="18" charset="-34"/>
                </a:rPr>
                <a:t>ปุ๋ยหมัก </a:t>
              </a:r>
              <a:r>
                <a:rPr lang="en-US" sz="3600" b="1" dirty="0" smtClean="0">
                  <a:latin typeface="Angsana New" pitchFamily="18" charset="-34"/>
                  <a:cs typeface="Angsana New" pitchFamily="18" charset="-34"/>
                </a:rPr>
                <a:t>filter cake</a:t>
              </a:r>
              <a:endParaRPr lang="en-US" sz="36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52120" y="2877646"/>
              <a:ext cx="28140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 smtClean="0">
                  <a:latin typeface="Angsana New" pitchFamily="18" charset="-34"/>
                  <a:cs typeface="Angsana New" pitchFamily="18" charset="-34"/>
                </a:rPr>
                <a:t>ดินหัวเชื้อ </a:t>
              </a:r>
              <a:r>
                <a:rPr lang="en-US" sz="3600" b="1" dirty="0" smtClean="0">
                  <a:latin typeface="Angsana New" pitchFamily="18" charset="-34"/>
                  <a:cs typeface="Angsana New" pitchFamily="18" charset="-34"/>
                </a:rPr>
                <a:t>AMF </a:t>
              </a:r>
              <a:r>
                <a:rPr lang="th-TH" sz="3600" b="1" dirty="0" smtClean="0">
                  <a:latin typeface="Angsana New" pitchFamily="18" charset="-34"/>
                  <a:cs typeface="Angsana New" pitchFamily="18" charset="-34"/>
                </a:rPr>
                <a:t>37.6 สปอร์ต่อกรัม</a:t>
              </a:r>
              <a:endParaRPr lang="en-US" sz="3600" b="1" dirty="0"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39" name="รูปภาพ 12" descr="soil_conditioner.jpg"/>
            <p:cNvPicPr>
              <a:picLocks noChangeAspect="1"/>
            </p:cNvPicPr>
            <p:nvPr/>
          </p:nvPicPr>
          <p:blipFill>
            <a:blip r:embed="rId2" cstate="print"/>
            <a:srcRect l="17608" r="13289"/>
            <a:stretch>
              <a:fillRect/>
            </a:stretch>
          </p:blipFill>
          <p:spPr>
            <a:xfrm rot="15864199">
              <a:off x="3575785" y="4584922"/>
              <a:ext cx="1641139" cy="178119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79512" y="6156593"/>
              <a:ext cx="29198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latin typeface="Angsana New" pitchFamily="18" charset="-34"/>
                  <a:cs typeface="Angsana New" pitchFamily="18" charset="-34"/>
                </a:rPr>
                <a:t>PSB </a:t>
              </a:r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ใน </a:t>
              </a:r>
              <a:r>
                <a:rPr lang="en-US" sz="3200" b="1" dirty="0" smtClean="0">
                  <a:latin typeface="Angsana New" pitchFamily="18" charset="-34"/>
                  <a:cs typeface="Angsana New" pitchFamily="18" charset="-34"/>
                </a:rPr>
                <a:t>Molasses 2%</a:t>
              </a:r>
              <a:endParaRPr lang="en-US" sz="32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78700" y="6105706"/>
              <a:ext cx="26557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 smtClean="0">
                  <a:latin typeface="Angsana New" pitchFamily="18" charset="-34"/>
                  <a:cs typeface="Angsana New" pitchFamily="18" charset="-34"/>
                </a:rPr>
                <a:t>ความชื้น </a:t>
              </a:r>
              <a:r>
                <a:rPr lang="en-US" sz="3600" b="1" dirty="0" smtClean="0">
                  <a:latin typeface="Angsana New" pitchFamily="18" charset="-34"/>
                  <a:cs typeface="Angsana New" pitchFamily="18" charset="-34"/>
                </a:rPr>
                <a:t>????</a:t>
              </a:r>
              <a:endParaRPr lang="en-US" sz="36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07904" y="3334408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600" b="1" dirty="0" smtClean="0">
                  <a:latin typeface="Angsana New" pitchFamily="18" charset="-34"/>
                  <a:cs typeface="Angsana New" pitchFamily="18" charset="-34"/>
                </a:rPr>
                <a:t>อัตราส่วน </a:t>
              </a:r>
              <a:r>
                <a:rPr lang="en-US" sz="3600" b="1" dirty="0" smtClean="0">
                  <a:latin typeface="Angsana New" pitchFamily="18" charset="-34"/>
                  <a:cs typeface="Angsana New" pitchFamily="18" charset="-34"/>
                </a:rPr>
                <a:t>1: 1</a:t>
              </a:r>
              <a:endParaRPr lang="en-US" sz="36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228184" y="4725144"/>
              <a:ext cx="2646024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หาอัตราการรอดชีวิตของ</a:t>
              </a:r>
              <a:r>
                <a:rPr lang="en-US" sz="3200" b="1" dirty="0" smtClean="0">
                  <a:latin typeface="Angsana New" pitchFamily="18" charset="-34"/>
                  <a:cs typeface="Angsana New" pitchFamily="18" charset="-34"/>
                </a:rPr>
                <a:t>PSB </a:t>
              </a:r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และ </a:t>
              </a:r>
              <a:r>
                <a:rPr lang="en-US" sz="3200" b="1" dirty="0" smtClean="0">
                  <a:latin typeface="Angsana New" pitchFamily="18" charset="-34"/>
                  <a:cs typeface="Angsana New" pitchFamily="18" charset="-34"/>
                </a:rPr>
                <a:t>AMF </a:t>
              </a:r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เป็นเวลา </a:t>
              </a:r>
              <a:r>
                <a:rPr lang="en-US" sz="3200" b="1" dirty="0" smtClean="0">
                  <a:latin typeface="Angsana New" pitchFamily="18" charset="-34"/>
                  <a:cs typeface="Angsana New" pitchFamily="18" charset="-34"/>
                </a:rPr>
                <a:t>8 </a:t>
              </a:r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เดือน</a:t>
              </a:r>
              <a:endParaRPr lang="en-US" sz="3200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4" name="ลูกศรขวา 21"/>
            <p:cNvSpPr/>
            <p:nvPr/>
          </p:nvSpPr>
          <p:spPr>
            <a:xfrm>
              <a:off x="2714612" y="5286388"/>
              <a:ext cx="785813" cy="500063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 b="1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5" name="ลูกศรลง 23"/>
            <p:cNvSpPr/>
            <p:nvPr/>
          </p:nvSpPr>
          <p:spPr>
            <a:xfrm>
              <a:off x="4357686" y="3857628"/>
              <a:ext cx="500063" cy="642937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 b="1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6" name="ลูกศรลง 24"/>
            <p:cNvSpPr/>
            <p:nvPr/>
          </p:nvSpPr>
          <p:spPr>
            <a:xfrm>
              <a:off x="4357686" y="2714620"/>
              <a:ext cx="500063" cy="642937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 b="1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47" name="ลูกศรขวา 25"/>
            <p:cNvSpPr/>
            <p:nvPr/>
          </p:nvSpPr>
          <p:spPr>
            <a:xfrm>
              <a:off x="5413508" y="5301208"/>
              <a:ext cx="785813" cy="500063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400" b="1">
                <a:latin typeface="Angsana New" pitchFamily="18" charset="-34"/>
                <a:cs typeface="Angsana New" pitchFamily="18" charset="-34"/>
              </a:endParaRPr>
            </a:p>
          </p:txBody>
        </p:sp>
        <p:pic>
          <p:nvPicPr>
            <p:cNvPr id="48" name="รูปภาพ 5" descr="IMG_1987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282" y="4390208"/>
              <a:ext cx="2357431" cy="17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รูปภาพ 6" descr="DSC_0501.JPG"/>
            <p:cNvPicPr>
              <a:picLocks noChangeAspect="1"/>
            </p:cNvPicPr>
            <p:nvPr/>
          </p:nvPicPr>
          <p:blipFill>
            <a:blip r:embed="rId4" cstate="print"/>
            <a:srcRect l="6754" r="6754"/>
            <a:stretch>
              <a:fillRect/>
            </a:stretch>
          </p:blipFill>
          <p:spPr bwMode="auto">
            <a:xfrm>
              <a:off x="5214941" y="1428736"/>
              <a:ext cx="1767771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รูปภาพ 7" descr="DSC_0508.JPG"/>
            <p:cNvPicPr>
              <a:picLocks noChangeAspect="1"/>
            </p:cNvPicPr>
            <p:nvPr/>
          </p:nvPicPr>
          <p:blipFill>
            <a:blip r:embed="rId5" cstate="print"/>
            <a:srcRect l="11266" r="6796"/>
            <a:stretch>
              <a:fillRect/>
            </a:stretch>
          </p:blipFill>
          <p:spPr bwMode="auto">
            <a:xfrm>
              <a:off x="6929454" y="1428736"/>
              <a:ext cx="1647691" cy="1335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รูปภาพ 5" descr="IMG_1976.jpg"/>
            <p:cNvPicPr>
              <a:picLocks noChangeAspect="1"/>
            </p:cNvPicPr>
            <p:nvPr/>
          </p:nvPicPr>
          <p:blipFill>
            <a:blip r:embed="rId6" cstate="print">
              <a:lum bright="-30000"/>
            </a:blip>
            <a:srcRect/>
            <a:stretch>
              <a:fillRect/>
            </a:stretch>
          </p:blipFill>
          <p:spPr bwMode="auto">
            <a:xfrm>
              <a:off x="1383394" y="1294234"/>
              <a:ext cx="2071679" cy="1553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23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grpSp>
        <p:nvGrpSpPr>
          <p:cNvPr id="22" name="Group 21"/>
          <p:cNvGrpSpPr/>
          <p:nvPr/>
        </p:nvGrpSpPr>
        <p:grpSpPr>
          <a:xfrm>
            <a:off x="865342" y="181280"/>
            <a:ext cx="8062956" cy="6676720"/>
            <a:chOff x="480080" y="226520"/>
            <a:chExt cx="8444767" cy="6917256"/>
          </a:xfrm>
        </p:grpSpPr>
        <p:grpSp>
          <p:nvGrpSpPr>
            <p:cNvPr id="23" name="กลุ่ม 7"/>
            <p:cNvGrpSpPr/>
            <p:nvPr/>
          </p:nvGrpSpPr>
          <p:grpSpPr>
            <a:xfrm>
              <a:off x="480080" y="1295304"/>
              <a:ext cx="8029378" cy="5848472"/>
              <a:chOff x="408642" y="281004"/>
              <a:chExt cx="8029378" cy="6148392"/>
            </a:xfrm>
          </p:grpSpPr>
          <p:sp>
            <p:nvSpPr>
              <p:cNvPr id="25" name="TextBox 1"/>
              <p:cNvSpPr txBox="1"/>
              <p:nvPr/>
            </p:nvSpPr>
            <p:spPr>
              <a:xfrm>
                <a:off x="3643306" y="5715016"/>
                <a:ext cx="2428892" cy="71438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2200" b="1" dirty="0" smtClean="0">
                    <a:latin typeface="Angsana New" pitchFamily="18" charset="-34"/>
                    <a:cs typeface="Angsana New" pitchFamily="18" charset="-34"/>
                  </a:rPr>
                  <a:t>เวลา(เดือน)</a:t>
                </a:r>
                <a:endParaRPr lang="th-TH" sz="22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26" name="TextBox 1"/>
              <p:cNvSpPr txBox="1"/>
              <p:nvPr/>
            </p:nvSpPr>
            <p:spPr>
              <a:xfrm>
                <a:off x="6009128" y="281004"/>
                <a:ext cx="2428892" cy="71438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th-TH" sz="2200" b="1" dirty="0" smtClean="0">
                    <a:latin typeface="Angsana New" pitchFamily="18" charset="-34"/>
                    <a:cs typeface="Angsana New" pitchFamily="18" charset="-34"/>
                  </a:rPr>
                  <a:t>ปริมาณเชื้อ </a:t>
                </a:r>
                <a:r>
                  <a:rPr lang="en-US" sz="2200" b="1" dirty="0" smtClean="0">
                    <a:latin typeface="Angsana New" pitchFamily="18" charset="-34"/>
                    <a:cs typeface="Angsana New" pitchFamily="18" charset="-34"/>
                  </a:rPr>
                  <a:t>PSB</a:t>
                </a:r>
                <a:endParaRPr lang="th-TH" sz="2200" b="1" dirty="0" smtClean="0">
                  <a:latin typeface="Angsana New" pitchFamily="18" charset="-34"/>
                  <a:cs typeface="Angsana New" pitchFamily="18" charset="-34"/>
                </a:endParaRPr>
              </a:p>
              <a:p>
                <a:pPr algn="ctr"/>
                <a:r>
                  <a:rPr lang="th-TH" sz="2200" b="1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:r>
                  <a:rPr lang="en-US" sz="2200" b="1" dirty="0" smtClean="0">
                    <a:latin typeface="Angsana New" pitchFamily="18" charset="-34"/>
                    <a:cs typeface="Angsana New" pitchFamily="18" charset="-34"/>
                  </a:rPr>
                  <a:t>x 10</a:t>
                </a:r>
                <a:r>
                  <a:rPr lang="en-US" sz="2200" b="1" baseline="30000" dirty="0" smtClean="0">
                    <a:latin typeface="Angsana New" pitchFamily="18" charset="-34"/>
                    <a:cs typeface="Angsana New" pitchFamily="18" charset="-34"/>
                  </a:rPr>
                  <a:t>8</a:t>
                </a:r>
                <a:r>
                  <a:rPr lang="en-US" sz="2200" b="1" dirty="0" smtClean="0">
                    <a:latin typeface="Angsana New" pitchFamily="18" charset="-34"/>
                    <a:cs typeface="Angsana New" pitchFamily="18" charset="-34"/>
                  </a:rPr>
                  <a:t>CFU/ml</a:t>
                </a:r>
                <a:r>
                  <a:rPr lang="th-TH" sz="2200" b="1" dirty="0" smtClean="0">
                    <a:latin typeface="Angsana New" pitchFamily="18" charset="-34"/>
                    <a:cs typeface="Angsana New" pitchFamily="18" charset="-34"/>
                  </a:rPr>
                  <a:t>)</a:t>
                </a:r>
                <a:endParaRPr lang="th-TH" sz="22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sp>
            <p:nvSpPr>
              <p:cNvPr id="27" name="TextBox 1"/>
              <p:cNvSpPr txBox="1"/>
              <p:nvPr/>
            </p:nvSpPr>
            <p:spPr>
              <a:xfrm>
                <a:off x="408642" y="435434"/>
                <a:ext cx="2428892" cy="714380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th-TH" sz="2200" b="1" dirty="0" smtClean="0">
                    <a:latin typeface="Angsana New" pitchFamily="18" charset="-34"/>
                    <a:cs typeface="Angsana New" pitchFamily="18" charset="-34"/>
                  </a:rPr>
                  <a:t>เปอร์เซ็นต์การงอก</a:t>
                </a:r>
              </a:p>
              <a:p>
                <a:pPr algn="ctr"/>
                <a:r>
                  <a:rPr lang="th-TH" sz="2200" b="1" dirty="0" smtClean="0">
                    <a:latin typeface="Angsana New" pitchFamily="18" charset="-34"/>
                    <a:cs typeface="Angsana New" pitchFamily="18" charset="-34"/>
                  </a:rPr>
                  <a:t>(</a:t>
                </a:r>
                <a:r>
                  <a:rPr lang="en-US" sz="2200" b="1" dirty="0" smtClean="0">
                    <a:latin typeface="Angsana New" pitchFamily="18" charset="-34"/>
                    <a:cs typeface="Angsana New" pitchFamily="18" charset="-34"/>
                  </a:rPr>
                  <a:t>%</a:t>
                </a:r>
                <a:r>
                  <a:rPr lang="th-TH" sz="2200" b="1" dirty="0" smtClean="0">
                    <a:latin typeface="Angsana New" pitchFamily="18" charset="-34"/>
                    <a:cs typeface="Angsana New" pitchFamily="18" charset="-34"/>
                  </a:rPr>
                  <a:t>)</a:t>
                </a:r>
                <a:endParaRPr lang="th-TH" sz="2200" b="1" dirty="0">
                  <a:latin typeface="Angsana New" pitchFamily="18" charset="-34"/>
                  <a:cs typeface="Angsana New" pitchFamily="18" charset="-34"/>
                </a:endParaRPr>
              </a:p>
            </p:txBody>
          </p:sp>
          <p:graphicFrame>
            <p:nvGraphicFramePr>
              <p:cNvPr id="28" name="แผนภูมิ 6"/>
              <p:cNvGraphicFramePr/>
              <p:nvPr/>
            </p:nvGraphicFramePr>
            <p:xfrm>
              <a:off x="928660" y="890840"/>
              <a:ext cx="7500990" cy="503849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</p:grpSp>
        <p:sp>
          <p:nvSpPr>
            <p:cNvPr id="24" name="TextBox 23"/>
            <p:cNvSpPr txBox="1"/>
            <p:nvPr/>
          </p:nvSpPr>
          <p:spPr>
            <a:xfrm>
              <a:off x="772939" y="226520"/>
              <a:ext cx="8151908" cy="1116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การรอดชีวิตของเชื้อรา </a:t>
              </a:r>
              <a:r>
                <a:rPr lang="en-US" sz="3200" b="1" dirty="0" smtClean="0">
                  <a:latin typeface="Angsana New" pitchFamily="18" charset="-34"/>
                  <a:cs typeface="Angsana New" pitchFamily="18" charset="-34"/>
                </a:rPr>
                <a:t>AMF </a:t>
              </a:r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และ แบคทีเรีย </a:t>
              </a:r>
              <a:r>
                <a:rPr lang="en-US" sz="3200" b="1" dirty="0" smtClean="0">
                  <a:latin typeface="Angsana New" pitchFamily="18" charset="-34"/>
                  <a:cs typeface="Angsana New" pitchFamily="18" charset="-34"/>
                </a:rPr>
                <a:t>PSB </a:t>
              </a:r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ในปุ๋ยหมักอินทรีย์ชีวภาพเสริมจุลินท</a:t>
              </a:r>
              <a:r>
                <a:rPr lang="th-TH" sz="3200" b="1" dirty="0" err="1" smtClean="0">
                  <a:latin typeface="Angsana New" pitchFamily="18" charset="-34"/>
                  <a:cs typeface="Angsana New" pitchFamily="18" charset="-34"/>
                </a:rPr>
                <a:t>รีย์</a:t>
              </a:r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ดูดซับและละลายฟอสฟอรัส ที่ผลิตนาน </a:t>
              </a:r>
              <a:r>
                <a:rPr lang="en-US" sz="3200" b="1" dirty="0" smtClean="0">
                  <a:latin typeface="Angsana New" pitchFamily="18" charset="-34"/>
                  <a:cs typeface="Angsana New" pitchFamily="18" charset="-34"/>
                </a:rPr>
                <a:t>8 </a:t>
              </a:r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เดือน</a:t>
              </a:r>
              <a:endParaRPr lang="th-TH" sz="3200" b="1" dirty="0">
                <a:latin typeface="Angsana New" pitchFamily="18" charset="-34"/>
                <a:cs typeface="Angsana New" pitchFamily="18" charset="-3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24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cxnSp>
        <p:nvCxnSpPr>
          <p:cNvPr id="3" name="Straight Connector 23"/>
          <p:cNvCxnSpPr>
            <a:cxnSpLocks noChangeShapeType="1"/>
          </p:cNvCxnSpPr>
          <p:nvPr/>
        </p:nvCxnSpPr>
        <p:spPr bwMode="auto">
          <a:xfrm>
            <a:off x="-1116" y="3681190"/>
            <a:ext cx="9144001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graphicFrame>
        <p:nvGraphicFramePr>
          <p:cNvPr id="11" name="ตาราง 1"/>
          <p:cNvGraphicFramePr>
            <a:graphicFrameLocks noGrp="1"/>
          </p:cNvGraphicFramePr>
          <p:nvPr/>
        </p:nvGraphicFramePr>
        <p:xfrm>
          <a:off x="524693" y="1146076"/>
          <a:ext cx="8409756" cy="5143536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800201"/>
                <a:gridCol w="694815"/>
                <a:gridCol w="854945"/>
                <a:gridCol w="854945"/>
                <a:gridCol w="854945"/>
                <a:gridCol w="743952"/>
                <a:gridCol w="854945"/>
                <a:gridCol w="854945"/>
                <a:gridCol w="854945"/>
                <a:gridCol w="41118"/>
              </a:tblGrid>
              <a:tr h="14252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Angsana New" pitchFamily="18" charset="-34"/>
                          <a:cs typeface="Angsana New" pitchFamily="18" charset="-34"/>
                        </a:rPr>
                        <a:t>ตำรับการทดลอง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Angsana New" pitchFamily="18" charset="-34"/>
                          <a:cs typeface="Angsana New" pitchFamily="18" charset="-34"/>
                        </a:rPr>
                        <a:t>ความสูง</a:t>
                      </a:r>
                      <a:endParaRPr lang="en-US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Angsana New" pitchFamily="18" charset="-34"/>
                          <a:cs typeface="Angsana New" pitchFamily="18" charset="-34"/>
                        </a:rPr>
                        <a:t>(</a:t>
                      </a:r>
                      <a:r>
                        <a:rPr lang="en-US" sz="2400" b="1" dirty="0">
                          <a:latin typeface="Angsana New" pitchFamily="18" charset="-34"/>
                          <a:cs typeface="Angsana New" pitchFamily="18" charset="-34"/>
                        </a:rPr>
                        <a:t>cm</a:t>
                      </a:r>
                      <a:r>
                        <a:rPr lang="th-TH" sz="2400" b="1" dirty="0">
                          <a:latin typeface="Angsana New" pitchFamily="18" charset="-34"/>
                          <a:cs typeface="Angsana New" pitchFamily="18" charset="-34"/>
                        </a:rPr>
                        <a:t>)</a:t>
                      </a:r>
                      <a:endParaRPr lang="en-US" sz="24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Angsana New" pitchFamily="18" charset="-34"/>
                          <a:cs typeface="Angsana New" pitchFamily="18" charset="-34"/>
                        </a:rPr>
                        <a:t>น้ำหนัก</a:t>
                      </a:r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สดต้น</a:t>
                      </a:r>
                      <a:endParaRPr lang="en-US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ngsana New" pitchFamily="18" charset="-34"/>
                          <a:cs typeface="Angsana New" pitchFamily="18" charset="-34"/>
                        </a:rPr>
                        <a:t>(g)</a:t>
                      </a:r>
                      <a:endParaRPr lang="en-US" sz="24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Angsana New" pitchFamily="18" charset="-34"/>
                          <a:cs typeface="Angsana New" pitchFamily="18" charset="-34"/>
                        </a:rPr>
                        <a:t>น้ำหนัก</a:t>
                      </a:r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แห้งต้น</a:t>
                      </a:r>
                      <a:endParaRPr lang="en-US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ngsana New" pitchFamily="18" charset="-34"/>
                          <a:cs typeface="Angsana New" pitchFamily="18" charset="-34"/>
                        </a:rPr>
                        <a:t>(g)</a:t>
                      </a:r>
                      <a:endParaRPr lang="en-US" sz="24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Angsana New" pitchFamily="18" charset="-34"/>
                          <a:cs typeface="Angsana New" pitchFamily="18" charset="-34"/>
                        </a:rPr>
                        <a:t>น้ำหนักสดราก</a:t>
                      </a:r>
                      <a:endParaRPr lang="en-US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ngsana New" pitchFamily="18" charset="-34"/>
                          <a:cs typeface="Angsana New" pitchFamily="18" charset="-34"/>
                        </a:rPr>
                        <a:t>(g)</a:t>
                      </a:r>
                      <a:endParaRPr lang="en-US" sz="24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latin typeface="Angsana New" pitchFamily="18" charset="-34"/>
                          <a:cs typeface="Angsana New" pitchFamily="18" charset="-34"/>
                        </a:rPr>
                        <a:t>น้ำหนักแห้งราก</a:t>
                      </a:r>
                      <a:endParaRPr lang="en-US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ngsana New" pitchFamily="18" charset="-34"/>
                          <a:cs typeface="Angsana New" pitchFamily="18" charset="-34"/>
                        </a:rPr>
                        <a:t>(g)</a:t>
                      </a:r>
                      <a:endParaRPr lang="en-US" sz="24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400" b="1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ทั้งหมด</a:t>
                      </a:r>
                      <a:endParaRPr lang="en-US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ngsana New" pitchFamily="18" charset="-34"/>
                          <a:cs typeface="Angsana New" pitchFamily="18" charset="-34"/>
                        </a:rPr>
                        <a:t>(%)</a:t>
                      </a:r>
                      <a:endParaRPr lang="en-US" sz="24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400" b="1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P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ทั้งหมด</a:t>
                      </a:r>
                      <a:endParaRPr lang="en-US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ngsana New" pitchFamily="18" charset="-34"/>
                          <a:cs typeface="Angsana New" pitchFamily="18" charset="-34"/>
                        </a:rPr>
                        <a:t> (%)</a:t>
                      </a:r>
                      <a:endParaRPr lang="en-US" sz="24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K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latin typeface="Angsana New" pitchFamily="18" charset="-34"/>
                          <a:cs typeface="Angsana New" pitchFamily="18" charset="-34"/>
                        </a:rPr>
                        <a:t>ทั้งหมด</a:t>
                      </a:r>
                      <a:endParaRPr lang="en-US" sz="2400" b="1" dirty="0"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Angsana New" pitchFamily="18" charset="-34"/>
                          <a:cs typeface="Angsana New" pitchFamily="18" charset="-34"/>
                        </a:rPr>
                        <a:t>(%)</a:t>
                      </a:r>
                      <a:endParaRPr lang="en-US" sz="24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</a:tr>
              <a:tr h="531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ชุดควบคุม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41.43 c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71.67 e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12.93 d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 80.26  c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12.25 b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0.559 c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0.108 d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3.46 d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</a:tr>
              <a:tr h="531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Angsana New" pitchFamily="18" charset="-34"/>
                          <a:cs typeface="Angsana New" pitchFamily="18" charset="-34"/>
                        </a:rPr>
                        <a:t>ปุ๋ยเคมี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54.46 ab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141.34 b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28.10 b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118.37 ab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17.57 a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0.735 ab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0.154 </a:t>
                      </a:r>
                      <a:r>
                        <a:rPr lang="en-US" sz="2000" b="1" dirty="0" err="1">
                          <a:latin typeface="Angsana New" pitchFamily="18" charset="-34"/>
                          <a:cs typeface="Angsana New" pitchFamily="18" charset="-34"/>
                        </a:rPr>
                        <a:t>bc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4.18 </a:t>
                      </a:r>
                      <a:r>
                        <a:rPr lang="en-US" sz="2000" b="1" dirty="0" err="1">
                          <a:latin typeface="Angsana New" pitchFamily="18" charset="-34"/>
                          <a:cs typeface="Angsana New" pitchFamily="18" charset="-34"/>
                        </a:rPr>
                        <a:t>bc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</a:tr>
              <a:tr h="531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Angsana New" pitchFamily="18" charset="-34"/>
                          <a:cs typeface="Angsana New" pitchFamily="18" charset="-34"/>
                        </a:rPr>
                        <a:t>ปุ๋ยโครงการ </a:t>
                      </a:r>
                      <a:r>
                        <a:rPr lang="th-TH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1 (</a:t>
                      </a:r>
                      <a:r>
                        <a:rPr lang="th-TH" sz="2000" b="1" dirty="0">
                          <a:latin typeface="Angsana New" pitchFamily="18" charset="-34"/>
                          <a:cs typeface="Angsana New" pitchFamily="18" charset="-34"/>
                        </a:rPr>
                        <a:t>1 </a:t>
                      </a:r>
                      <a:r>
                        <a:rPr lang="en-US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g</a:t>
                      </a:r>
                      <a:r>
                        <a:rPr lang="th-TH" sz="2000" b="1" dirty="0">
                          <a:latin typeface="Angsana New" pitchFamily="18" charset="-34"/>
                          <a:cs typeface="Angsana New" pitchFamily="18" charset="-34"/>
                        </a:rPr>
                        <a:t>)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55.63 ab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134.32 bc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28.17 b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116.09 ab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16.97 a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0.803 a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0.166 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4.71 ab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</a:tr>
              <a:tr h="531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Angsana New" pitchFamily="18" charset="-34"/>
                          <a:cs typeface="Angsana New" pitchFamily="18" charset="-34"/>
                        </a:rPr>
                        <a:t>ปุ๋ยโครงการ</a:t>
                      </a:r>
                      <a:r>
                        <a:rPr lang="th-TH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1 (</a:t>
                      </a:r>
                      <a:r>
                        <a:rPr lang="th-TH" sz="2000" b="1" dirty="0">
                          <a:latin typeface="Angsana New" pitchFamily="18" charset="-34"/>
                          <a:cs typeface="Angsana New" pitchFamily="18" charset="-34"/>
                        </a:rPr>
                        <a:t>0.5 </a:t>
                      </a:r>
                      <a:r>
                        <a:rPr lang="en-US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g</a:t>
                      </a:r>
                      <a:r>
                        <a:rPr lang="th-TH" sz="2000" b="1" dirty="0">
                          <a:latin typeface="Angsana New" pitchFamily="18" charset="-34"/>
                          <a:cs typeface="Angsana New" pitchFamily="18" charset="-34"/>
                        </a:rPr>
                        <a:t>)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51.93 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121.64 d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22.11 c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110.01 b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16.22 a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0.652 bc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0.129 cd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4.34 </a:t>
                      </a:r>
                      <a:r>
                        <a:rPr lang="en-US" sz="2000" b="1" dirty="0" err="1">
                          <a:latin typeface="Angsana New" pitchFamily="18" charset="-34"/>
                          <a:cs typeface="Angsana New" pitchFamily="18" charset="-34"/>
                        </a:rPr>
                        <a:t>bc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</a:tr>
              <a:tr h="531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ปุ๋ยอินทรีย์ชีวภาพ</a:t>
                      </a:r>
                      <a:r>
                        <a:rPr lang="th-TH" sz="2000" b="1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(1 </a:t>
                      </a:r>
                      <a:r>
                        <a:rPr lang="en-US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g</a:t>
                      </a:r>
                      <a:r>
                        <a:rPr lang="th-TH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)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57.60 a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156.41 a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32.04 a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120.13 </a:t>
                      </a:r>
                      <a:r>
                        <a:rPr lang="en-US" sz="2000" b="1" dirty="0" err="1">
                          <a:latin typeface="Angsana New" pitchFamily="18" charset="-34"/>
                          <a:cs typeface="Angsana New" pitchFamily="18" charset="-34"/>
                        </a:rPr>
                        <a:t>ab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16.86 a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0.810 a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0.197 a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5.03 a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 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/>
                </a:tc>
              </a:tr>
              <a:tr h="531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ปุ๋ยอินทรีย์ชีวภาพ</a:t>
                      </a:r>
                      <a:r>
                        <a:rPr lang="th-TH" sz="2000" b="1" baseline="0" dirty="0" smtClean="0"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th-TH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(0.5 </a:t>
                      </a:r>
                      <a:r>
                        <a:rPr lang="en-US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g</a:t>
                      </a:r>
                      <a:r>
                        <a:rPr lang="th-TH" sz="2000" b="1" dirty="0">
                          <a:latin typeface="Angsana New" pitchFamily="18" charset="-34"/>
                          <a:cs typeface="Angsana New" pitchFamily="18" charset="-34"/>
                        </a:rPr>
                        <a:t>)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52.20 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127.21 d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27.34 b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122.24 ab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16.35 a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0.720 </a:t>
                      </a:r>
                      <a:r>
                        <a:rPr lang="en-US" sz="2000" b="1" dirty="0" err="1">
                          <a:latin typeface="Angsana New" pitchFamily="18" charset="-34"/>
                          <a:cs typeface="Angsana New" pitchFamily="18" charset="-34"/>
                        </a:rPr>
                        <a:t>ab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0.157 </a:t>
                      </a:r>
                      <a:r>
                        <a:rPr lang="en-US" sz="2000" b="1" dirty="0" err="1">
                          <a:latin typeface="Angsana New" pitchFamily="18" charset="-34"/>
                          <a:cs typeface="Angsana New" pitchFamily="18" charset="-34"/>
                        </a:rPr>
                        <a:t>bc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4.54 </a:t>
                      </a:r>
                      <a:r>
                        <a:rPr lang="en-US" sz="2000" b="1" dirty="0" err="1">
                          <a:latin typeface="Angsana New" pitchFamily="18" charset="-34"/>
                          <a:cs typeface="Angsana New" pitchFamily="18" charset="-34"/>
                        </a:rPr>
                        <a:t>ab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/>
                </a:tc>
              </a:tr>
              <a:tr h="53118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>
                          <a:latin typeface="Angsana New" pitchFamily="18" charset="-34"/>
                          <a:cs typeface="Angsana New" pitchFamily="18" charset="-34"/>
                        </a:rPr>
                        <a:t>ปุ๋ยโรงงาน 1 </a:t>
                      </a:r>
                      <a:r>
                        <a:rPr lang="en-US" sz="2000" b="1" dirty="0" smtClean="0">
                          <a:latin typeface="Angsana New" pitchFamily="18" charset="-34"/>
                          <a:cs typeface="Angsana New" pitchFamily="18" charset="-34"/>
                        </a:rPr>
                        <a:t>g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53.00 ab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129.18 cd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27.02 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128.21 a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17.62 a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0.713 ab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latin typeface="Angsana New" pitchFamily="18" charset="-34"/>
                          <a:cs typeface="Angsana New" pitchFamily="18" charset="-34"/>
                        </a:rPr>
                        <a:t>0.138 bc</a:t>
                      </a:r>
                      <a:endParaRPr lang="en-US" sz="2000" b="1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latin typeface="Angsana New" pitchFamily="18" charset="-34"/>
                          <a:cs typeface="Angsana New" pitchFamily="18" charset="-34"/>
                        </a:rPr>
                        <a:t>4.01 </a:t>
                      </a:r>
                      <a:r>
                        <a:rPr lang="en-US" sz="2000" b="1" dirty="0" err="1">
                          <a:latin typeface="Angsana New" pitchFamily="18" charset="-34"/>
                          <a:cs typeface="Angsana New" pitchFamily="18" charset="-34"/>
                        </a:rPr>
                        <a:t>cd</a:t>
                      </a: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3" marR="6983" marT="6983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87624" y="85006"/>
            <a:ext cx="7958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ผลของปุ๋ยชนิดต่างๆ ต่อการเจริญเติบโต และปริมาณ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NPK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ในต้นของอ้อยพันธุ์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K92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 อายุ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120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วัน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87824" y="4850110"/>
            <a:ext cx="151216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7123344" y="5375498"/>
            <a:ext cx="1435968" cy="43204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4024" y="5229200"/>
            <a:ext cx="81369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092280" y="4803626"/>
            <a:ext cx="145501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691680" y="1412776"/>
            <a:ext cx="6696744" cy="3096344"/>
          </a:xfrm>
          <a:prstGeom prst="cloudCallou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F24EE-DC68-428D-8B36-43C2936D272D}" type="slidenum">
              <a:rPr lang="en-US" sz="2800" b="1" smtClean="0">
                <a:solidFill>
                  <a:schemeClr val="tx1"/>
                </a:solidFill>
                <a:latin typeface="Cordia New" pitchFamily="34" charset="-34"/>
                <a:cs typeface="Cordia New" pitchFamily="34" charset="-34"/>
              </a:rPr>
              <a:pPr>
                <a:defRPr/>
              </a:pPr>
              <a:t>25</a:t>
            </a:fld>
            <a:endParaRPr lang="th-TH" sz="2800" b="1" dirty="0">
              <a:solidFill>
                <a:schemeClr val="tx1"/>
              </a:solidFill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1760" y="2060848"/>
            <a:ext cx="4936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การศึกษาผลของเชื้อรา </a:t>
            </a:r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ต่อการเจริญเติบโตและผลผลิตของอ้อยในสภาพแปลงปลูกทดลอง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899592" y="144016"/>
            <a:ext cx="8136904" cy="6161536"/>
            <a:chOff x="899592" y="144016"/>
            <a:chExt cx="8136904" cy="6161536"/>
          </a:xfrm>
        </p:grpSpPr>
        <p:sp>
          <p:nvSpPr>
            <p:cNvPr id="9" name="สี่เหลี่ยมผืนผ้า 8"/>
            <p:cNvSpPr/>
            <p:nvPr/>
          </p:nvSpPr>
          <p:spPr>
            <a:xfrm>
              <a:off x="1187624" y="980728"/>
              <a:ext cx="7848000" cy="540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เตรียมแปลงทดลอง และตรวจสอบคุณภาพกล้าเชื้อรา </a:t>
              </a:r>
              <a:r>
                <a:rPr lang="en-US" b="1" dirty="0" smtClean="0">
                  <a:latin typeface="Angsana New" pitchFamily="18" charset="-34"/>
                  <a:cs typeface="Angsana New" pitchFamily="18" charset="-34"/>
                </a:rPr>
                <a:t>AMF</a:t>
              </a:r>
              <a:endParaRPr lang="th-TH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0" name="สี่เหลี่ยมผืนผ้า 9"/>
            <p:cNvSpPr/>
            <p:nvPr/>
          </p:nvSpPr>
          <p:spPr>
            <a:xfrm>
              <a:off x="1187624" y="144016"/>
              <a:ext cx="7848872" cy="540000"/>
            </a:xfrm>
            <a:prstGeom prst="rect">
              <a:avLst/>
            </a:prstGeom>
            <a:solidFill>
              <a:srgbClr val="00CC6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ผลิตกล้าเชื้อรา </a:t>
              </a:r>
              <a:r>
                <a:rPr lang="en-US" b="1" i="1" dirty="0" err="1" smtClean="0">
                  <a:latin typeface="Angsana New" pitchFamily="18" charset="-34"/>
                  <a:cs typeface="Angsana New" pitchFamily="18" charset="-34"/>
                </a:rPr>
                <a:t>Glomus</a:t>
              </a:r>
              <a:r>
                <a:rPr lang="en-US" b="1" i="1" dirty="0" smtClean="0"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en-US" b="1" dirty="0" smtClean="0">
                  <a:latin typeface="Angsana New" pitchFamily="18" charset="-34"/>
                  <a:cs typeface="Angsana New" pitchFamily="18" charset="-34"/>
                </a:rPr>
                <a:t>sp.</a:t>
              </a:r>
              <a:r>
                <a:rPr lang="en-US" b="1" i="1" dirty="0" smtClean="0"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en-US" b="1" dirty="0" smtClean="0">
                  <a:latin typeface="Angsana New" pitchFamily="18" charset="-34"/>
                  <a:cs typeface="Angsana New" pitchFamily="18" charset="-34"/>
                </a:rPr>
                <a:t>KKU-BRP-KK6-2 </a:t>
              </a:r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  ในระดับขยายขนาด </a:t>
              </a:r>
            </a:p>
          </p:txBody>
        </p:sp>
        <p:sp>
          <p:nvSpPr>
            <p:cNvPr id="11" name="สี่เหลี่ยมผืนผ้า 10"/>
            <p:cNvSpPr/>
            <p:nvPr/>
          </p:nvSpPr>
          <p:spPr>
            <a:xfrm>
              <a:off x="1187624" y="1808880"/>
              <a:ext cx="7848000" cy="54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ปลูกเชื้อรา </a:t>
              </a:r>
              <a:r>
                <a:rPr lang="en-US" b="1" dirty="0" smtClean="0">
                  <a:latin typeface="Angsana New" pitchFamily="18" charset="-34"/>
                  <a:cs typeface="Angsana New" pitchFamily="18" charset="-34"/>
                </a:rPr>
                <a:t>AMF </a:t>
              </a:r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กับอ้อยในสภาพไร่ นาน </a:t>
              </a:r>
              <a:r>
                <a:rPr lang="en-US" b="1" dirty="0" smtClean="0">
                  <a:latin typeface="Angsana New" pitchFamily="18" charset="-34"/>
                  <a:cs typeface="Angsana New" pitchFamily="18" charset="-34"/>
                </a:rPr>
                <a:t>12 </a:t>
              </a:r>
              <a:r>
                <a:rPr lang="th-TH" b="1" dirty="0" smtClean="0">
                  <a:latin typeface="Angsana New" pitchFamily="18" charset="-34"/>
                  <a:cs typeface="Angsana New" pitchFamily="18" charset="-34"/>
                </a:rPr>
                <a:t>เดือน</a:t>
              </a:r>
              <a:endParaRPr lang="th-TH" dirty="0"/>
            </a:p>
          </p:txBody>
        </p:sp>
        <p:sp>
          <p:nvSpPr>
            <p:cNvPr id="12" name="สี่เหลี่ยมผืนผ้า 11"/>
            <p:cNvSpPr/>
            <p:nvPr/>
          </p:nvSpPr>
          <p:spPr>
            <a:xfrm>
              <a:off x="899592" y="2708920"/>
              <a:ext cx="3456384" cy="33123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th-TH" sz="3200" b="1" dirty="0" smtClean="0">
                  <a:latin typeface="Angsana New" pitchFamily="18" charset="-34"/>
                  <a:cs typeface="Angsana New" pitchFamily="18" charset="-34"/>
                </a:rPr>
                <a:t>วันเก็บเกี่ยว</a:t>
              </a:r>
              <a:r>
                <a:rPr lang="en-US" sz="3200" b="1" dirty="0" smtClean="0">
                  <a:latin typeface="Angsana New" pitchFamily="18" charset="-34"/>
                  <a:cs typeface="Angsana New" pitchFamily="18" charset="-34"/>
                </a:rPr>
                <a:t>:</a:t>
              </a:r>
              <a:endParaRPr lang="th-TH" sz="3200" b="1" dirty="0" smtClean="0">
                <a:latin typeface="Angsana New" pitchFamily="18" charset="-34"/>
                <a:cs typeface="Angsana New" pitchFamily="18" charset="-34"/>
              </a:endParaRPr>
            </a:p>
            <a:p>
              <a:r>
                <a:rPr lang="th-TH" sz="3000" b="1" dirty="0" smtClean="0">
                  <a:latin typeface="Angsana New" pitchFamily="18" charset="-34"/>
                  <a:cs typeface="Angsana New" pitchFamily="18" charset="-34"/>
                </a:rPr>
                <a:t>ตรวจสอบผลของเชื้อรา </a:t>
              </a:r>
              <a:r>
                <a:rPr lang="en-US" sz="3000" b="1" dirty="0" smtClean="0">
                  <a:latin typeface="Angsana New" pitchFamily="18" charset="-34"/>
                  <a:cs typeface="Angsana New" pitchFamily="18" charset="-34"/>
                </a:rPr>
                <a:t>AMF </a:t>
              </a:r>
              <a:r>
                <a:rPr lang="th-TH" sz="3000" b="1" dirty="0" smtClean="0">
                  <a:latin typeface="Angsana New" pitchFamily="18" charset="-34"/>
                  <a:cs typeface="Angsana New" pitchFamily="18" charset="-34"/>
                </a:rPr>
                <a:t>ในการส่งเสริมการเติบโตของพืช</a:t>
              </a:r>
            </a:p>
            <a:p>
              <a:pPr>
                <a:buFontTx/>
                <a:buChar char="-"/>
              </a:pPr>
              <a:r>
                <a:rPr lang="th-TH" sz="3000" b="1" dirty="0" smtClean="0">
                  <a:latin typeface="Angsana New" pitchFamily="18" charset="-34"/>
                  <a:cs typeface="Angsana New" pitchFamily="18" charset="-34"/>
                </a:rPr>
                <a:t>น้ำหนักสดและแห้งของต้น</a:t>
              </a:r>
              <a:r>
                <a:rPr lang="en-US" sz="3000" b="1" dirty="0" smtClean="0">
                  <a:latin typeface="Angsana New" pitchFamily="18" charset="-34"/>
                  <a:cs typeface="Angsana New" pitchFamily="18" charset="-34"/>
                </a:rPr>
                <a:t>  </a:t>
              </a:r>
            </a:p>
            <a:p>
              <a:pPr>
                <a:buFontTx/>
                <a:buChar char="-"/>
              </a:pPr>
              <a:r>
                <a:rPr lang="th-TH" sz="3000" b="1" dirty="0" smtClean="0">
                  <a:latin typeface="Angsana New" pitchFamily="18" charset="-34"/>
                  <a:cs typeface="Angsana New" pitchFamily="18" charset="-34"/>
                </a:rPr>
                <a:t>ปริมาณความหวานของน้ำตาล</a:t>
              </a:r>
              <a:r>
                <a:rPr lang="en-US" sz="3000" b="1" dirty="0" smtClean="0">
                  <a:latin typeface="Angsana New" pitchFamily="18" charset="-34"/>
                  <a:cs typeface="Angsana New" pitchFamily="18" charset="-34"/>
                </a:rPr>
                <a:t> (CCS)  </a:t>
              </a:r>
            </a:p>
            <a:p>
              <a:pPr>
                <a:buFontTx/>
                <a:buChar char="-"/>
              </a:pPr>
              <a:r>
                <a:rPr lang="en-US" sz="3000" b="1" dirty="0" smtClean="0">
                  <a:latin typeface="Angsana New" pitchFamily="18" charset="-34"/>
                  <a:cs typeface="Angsana New" pitchFamily="18" charset="-34"/>
                </a:rPr>
                <a:t> physicochemical </a:t>
              </a:r>
              <a:r>
                <a:rPr lang="th-TH" sz="3000" b="1" dirty="0" smtClean="0">
                  <a:latin typeface="Angsana New" pitchFamily="18" charset="-34"/>
                  <a:cs typeface="Angsana New" pitchFamily="18" charset="-34"/>
                </a:rPr>
                <a:t>ของดิน</a:t>
              </a:r>
              <a:r>
                <a:rPr lang="en-US" sz="3000" b="1" dirty="0" smtClean="0">
                  <a:latin typeface="Angsana New" pitchFamily="18" charset="-34"/>
                  <a:cs typeface="Angsana New" pitchFamily="18" charset="-34"/>
                </a:rPr>
                <a:t> </a:t>
              </a:r>
            </a:p>
          </p:txBody>
        </p:sp>
        <p:sp>
          <p:nvSpPr>
            <p:cNvPr id="14" name="สี่เหลี่ยมผืนผ้า 13"/>
            <p:cNvSpPr/>
            <p:nvPr/>
          </p:nvSpPr>
          <p:spPr>
            <a:xfrm>
              <a:off x="4499992" y="2636912"/>
              <a:ext cx="4392488" cy="237626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ทุก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 4 </a:t>
              </a: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เดือน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:</a:t>
              </a:r>
              <a:endParaRPr lang="th-TH" sz="2600" b="1" dirty="0" smtClean="0">
                <a:latin typeface="Angsana New" pitchFamily="18" charset="-34"/>
                <a:cs typeface="Angsana New" pitchFamily="18" charset="-34"/>
              </a:endParaRPr>
            </a:p>
            <a:p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-</a:t>
              </a: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ติดตามชนิดกล้าเชื้อด้วยวิธีสัณฐานวิทยาและ</a:t>
              </a:r>
              <a:r>
                <a:rPr lang="th-TH" sz="2600" b="1" dirty="0" err="1" smtClean="0">
                  <a:latin typeface="Angsana New" pitchFamily="18" charset="-34"/>
                  <a:cs typeface="Angsana New" pitchFamily="18" charset="-34"/>
                </a:rPr>
                <a:t>ชีว</a:t>
              </a: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โมเลกุล และนับจำนวนสปอร์ 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AMF </a:t>
              </a: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และการเข้าอาศัยที่ปลูกในอ้อย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 </a:t>
              </a:r>
            </a:p>
            <a:p>
              <a:r>
                <a:rPr lang="en-US" sz="2600" b="1" dirty="0" smtClean="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rPr>
                <a:t>-</a:t>
              </a:r>
              <a:r>
                <a:rPr lang="th-TH" sz="2600" b="1" dirty="0" smtClean="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rPr>
                <a:t>นับ </a:t>
              </a:r>
              <a:r>
                <a:rPr lang="en-US" sz="2600" b="1" dirty="0" smtClean="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rPr>
                <a:t>total count </a:t>
              </a:r>
              <a:r>
                <a:rPr lang="th-TH" sz="2600" b="1" dirty="0" smtClean="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rPr>
                <a:t>ของแบคทีเรีย</a:t>
              </a:r>
              <a:r>
                <a:rPr lang="en-US" sz="2600" b="1" dirty="0" smtClean="0">
                  <a:solidFill>
                    <a:schemeClr val="tx1"/>
                  </a:solidFill>
                  <a:latin typeface="Angsana New" pitchFamily="18" charset="-34"/>
                  <a:cs typeface="Angsana New" pitchFamily="18" charset="-34"/>
                </a:rPr>
                <a:t> </a:t>
              </a:r>
            </a:p>
            <a:p>
              <a:pPr>
                <a:buFontTx/>
                <a:buChar char="-"/>
              </a:pP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Physicochemical </a:t>
              </a:r>
              <a:r>
                <a:rPr lang="th-TH" sz="2600" b="1" dirty="0" smtClean="0">
                  <a:latin typeface="Angsana New" pitchFamily="18" charset="-34"/>
                  <a:cs typeface="Angsana New" pitchFamily="18" charset="-34"/>
                </a:rPr>
                <a:t>ของดินบางประการ</a:t>
              </a:r>
              <a:r>
                <a:rPr lang="en-US" sz="2600" b="1" dirty="0" smtClean="0">
                  <a:latin typeface="Angsana New" pitchFamily="18" charset="-34"/>
                  <a:cs typeface="Angsana New" pitchFamily="18" charset="-34"/>
                </a:rPr>
                <a:t>   </a:t>
              </a:r>
            </a:p>
            <a:p>
              <a:endParaRPr lang="th-TH" b="1" dirty="0" smtClean="0">
                <a:latin typeface="Angsana New" pitchFamily="18" charset="-34"/>
                <a:cs typeface="Angsana New" pitchFamily="18" charset="-34"/>
              </a:endParaRPr>
            </a:p>
            <a:p>
              <a:endParaRPr lang="th-TH" b="1" dirty="0" smtClean="0">
                <a:latin typeface="Angsana New" pitchFamily="18" charset="-34"/>
                <a:cs typeface="Angsana New" pitchFamily="18" charset="-34"/>
              </a:endParaRPr>
            </a:p>
            <a:p>
              <a:endParaRPr lang="th-TH" b="1" dirty="0" smtClean="0"/>
            </a:p>
          </p:txBody>
        </p:sp>
        <p:sp>
          <p:nvSpPr>
            <p:cNvPr id="15" name="ลูกศรลง 14"/>
            <p:cNvSpPr/>
            <p:nvPr/>
          </p:nvSpPr>
          <p:spPr>
            <a:xfrm>
              <a:off x="4932040" y="692696"/>
              <a:ext cx="432048" cy="288032"/>
            </a:xfrm>
            <a:prstGeom prst="downArrow">
              <a:avLst/>
            </a:prstGeom>
            <a:solidFill>
              <a:srgbClr val="FF00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ลูกศรลง 15"/>
            <p:cNvSpPr/>
            <p:nvPr/>
          </p:nvSpPr>
          <p:spPr>
            <a:xfrm>
              <a:off x="4932040" y="1556792"/>
              <a:ext cx="432048" cy="288032"/>
            </a:xfrm>
            <a:prstGeom prst="downArrow">
              <a:avLst/>
            </a:prstGeom>
            <a:solidFill>
              <a:srgbClr val="FF00FF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ลูกศรลง 16"/>
            <p:cNvSpPr/>
            <p:nvPr/>
          </p:nvSpPr>
          <p:spPr>
            <a:xfrm>
              <a:off x="2915816" y="2348880"/>
              <a:ext cx="432048" cy="28803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ลูกศรลง 17"/>
            <p:cNvSpPr/>
            <p:nvPr/>
          </p:nvSpPr>
          <p:spPr>
            <a:xfrm>
              <a:off x="6372200" y="2348880"/>
              <a:ext cx="432048" cy="28803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สี่เหลี่ยมผืนผ้า 19"/>
            <p:cNvSpPr/>
            <p:nvPr/>
          </p:nvSpPr>
          <p:spPr>
            <a:xfrm>
              <a:off x="5179596" y="5297440"/>
              <a:ext cx="3679920" cy="100811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th-TH" b="1" spc="10" dirty="0" smtClean="0">
                  <a:latin typeface="Angsana New" pitchFamily="18" charset="-34"/>
                  <a:ea typeface="Cordia New"/>
                  <a:cs typeface="Angsana New" pitchFamily="18" charset="-34"/>
                </a:rPr>
                <a:t>เก็บรวบรวมข้อมูล วิเคราะห์ข้อมูล และเขียนรายงาน</a:t>
              </a:r>
              <a:endParaRPr lang="th-TH" b="1" dirty="0" smtClean="0"/>
            </a:p>
          </p:txBody>
        </p:sp>
        <p:sp>
          <p:nvSpPr>
            <p:cNvPr id="21" name="ลูกศรลง 20"/>
            <p:cNvSpPr/>
            <p:nvPr/>
          </p:nvSpPr>
          <p:spPr>
            <a:xfrm>
              <a:off x="6588224" y="5040472"/>
              <a:ext cx="432048" cy="28803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ลูกศรลง 21"/>
            <p:cNvSpPr/>
            <p:nvPr/>
          </p:nvSpPr>
          <p:spPr>
            <a:xfrm rot="16200000">
              <a:off x="4535996" y="5337212"/>
              <a:ext cx="432048" cy="64807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</p:spPr>
        <p:txBody>
          <a:bodyPr/>
          <a:lstStyle/>
          <a:p>
            <a:fld id="{F8FE324F-F35D-424B-A849-E36290BBE815}" type="slidenum">
              <a:rPr lang="th-TH" smtClean="0"/>
              <a:pPr/>
              <a:t>26</a:t>
            </a:fld>
            <a:endParaRPr lang="th-TH"/>
          </a:p>
        </p:txBody>
      </p:sp>
      <p:sp>
        <p:nvSpPr>
          <p:cNvPr id="25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2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28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29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2055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2061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17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สี่เหลี่ยมผืนผ้า 17"/>
          <p:cNvSpPr/>
          <p:nvPr/>
        </p:nvSpPr>
        <p:spPr>
          <a:xfrm>
            <a:off x="1043608" y="0"/>
            <a:ext cx="81003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ลักษณะทางสัณฐานวิทยาของเชื้อรา </a:t>
            </a:r>
            <a:r>
              <a:rPr lang="en-US" sz="4400" b="1" i="1" spc="10" dirty="0">
                <a:latin typeface="Angsana New" pitchFamily="18" charset="-34"/>
                <a:cs typeface="Angsana New" pitchFamily="18" charset="-34"/>
              </a:rPr>
              <a:t>F. </a:t>
            </a:r>
            <a:r>
              <a:rPr lang="en-US" sz="4400" b="1" i="1" spc="10" dirty="0" err="1">
                <a:latin typeface="Angsana New" pitchFamily="18" charset="-34"/>
                <a:cs typeface="Angsana New" pitchFamily="18" charset="-34"/>
              </a:rPr>
              <a:t>mossaea</a:t>
            </a:r>
            <a:r>
              <a:rPr lang="en-US" sz="4400" b="1" i="1" spc="10" dirty="0">
                <a:latin typeface="Angsana New" pitchFamily="18" charset="-34"/>
                <a:cs typeface="Angsana New" pitchFamily="18" charset="-34"/>
              </a:rPr>
              <a:t> </a:t>
            </a:r>
            <a:endParaRPr lang="th-TH" sz="44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" name="รูปภาพ 19" descr="Claroideoglomus claroideu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0147" y="692696"/>
            <a:ext cx="7428317" cy="5571238"/>
          </a:xfrm>
          <a:prstGeom prst="rect">
            <a:avLst/>
          </a:prstGeom>
        </p:spPr>
      </p:pic>
      <p:sp>
        <p:nvSpPr>
          <p:cNvPr id="24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8"/>
          <p:cNvSpPr/>
          <p:nvPr/>
        </p:nvSpPr>
        <p:spPr>
          <a:xfrm>
            <a:off x="1034938" y="0"/>
            <a:ext cx="576064" cy="6318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>
          <a:xfrm>
            <a:off x="8358214" y="6317355"/>
            <a:ext cx="747149" cy="476250"/>
          </a:xfrm>
        </p:spPr>
        <p:txBody>
          <a:bodyPr/>
          <a:lstStyle/>
          <a:p>
            <a:fld id="{F8FE324F-F35D-424B-A849-E36290BBE815}" type="slidenum">
              <a:rPr lang="th-TH" smtClean="0"/>
              <a:pPr/>
              <a:t>28</a:t>
            </a:fld>
            <a:endParaRPr lang="th-TH" dirty="0"/>
          </a:p>
        </p:txBody>
      </p:sp>
      <p:sp>
        <p:nvSpPr>
          <p:cNvPr id="22" name="ตัวยึดหมายเลขภาพนิ่ง 3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28</a:t>
            </a:fld>
            <a:endParaRPr lang="th-TH"/>
          </a:p>
        </p:txBody>
      </p:sp>
      <p:sp>
        <p:nvSpPr>
          <p:cNvPr id="23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25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26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27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รูปภาพ 2"/>
          <p:cNvPicPr/>
          <p:nvPr/>
        </p:nvPicPr>
        <p:blipFill>
          <a:blip r:embed="rId3" cstate="print"/>
          <a:srcRect l="13394"/>
          <a:stretch>
            <a:fillRect/>
          </a:stretch>
        </p:blipFill>
        <p:spPr bwMode="auto">
          <a:xfrm>
            <a:off x="467544" y="2564904"/>
            <a:ext cx="424847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115616" y="102984"/>
            <a:ext cx="802838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การเพิ่มจำนวน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DNA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ของเชื้อรา </a:t>
            </a:r>
            <a:r>
              <a:rPr lang="en-US" b="1" i="1" dirty="0" err="1" smtClean="0">
                <a:latin typeface="Angsana New" pitchFamily="18" charset="-34"/>
                <a:cs typeface="Angsana New" pitchFamily="18" charset="-34"/>
              </a:rPr>
              <a:t>Glomus</a:t>
            </a:r>
            <a:r>
              <a:rPr lang="en-US" b="1" i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sp. KKU-BRP-KK6-2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ที่บริเวณบางส่วนของ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18S </a:t>
            </a:r>
            <a:r>
              <a:rPr lang="en-US" b="1" dirty="0" err="1" smtClean="0">
                <a:latin typeface="Angsana New" pitchFamily="18" charset="-34"/>
                <a:cs typeface="Angsana New" pitchFamily="18" charset="-34"/>
              </a:rPr>
              <a:t>rDNA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, ITS </a:t>
            </a:r>
            <a:r>
              <a:rPr lang="en-US" b="1" dirty="0" err="1" smtClean="0">
                <a:latin typeface="Angsana New" pitchFamily="18" charset="-34"/>
                <a:cs typeface="Angsana New" pitchFamily="18" charset="-34"/>
              </a:rPr>
              <a:t>rDNA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 และบางส่วนของ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28S </a:t>
            </a:r>
            <a:r>
              <a:rPr lang="en-US" b="1" dirty="0" err="1" smtClean="0">
                <a:latin typeface="Angsana New" pitchFamily="18" charset="-34"/>
                <a:cs typeface="Angsana New" pitchFamily="18" charset="-34"/>
              </a:rPr>
              <a:t>rDNA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โดยวิธี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Nested PCR</a:t>
            </a:r>
            <a:endParaRPr lang="th-TH" b="1" dirty="0"/>
          </a:p>
        </p:txBody>
      </p:sp>
      <p:sp>
        <p:nvSpPr>
          <p:cNvPr id="19" name="Rectangle 18"/>
          <p:cNvSpPr/>
          <p:nvPr/>
        </p:nvSpPr>
        <p:spPr>
          <a:xfrm>
            <a:off x="5868144" y="2852936"/>
            <a:ext cx="3024336" cy="25545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i="1" dirty="0" err="1" smtClean="0">
                <a:latin typeface="Angsana New" pitchFamily="18" charset="-34"/>
                <a:cs typeface="Angsana New" pitchFamily="18" charset="-34"/>
              </a:rPr>
              <a:t>Funneliformis</a:t>
            </a:r>
            <a:r>
              <a:rPr lang="en-US" sz="3200" b="1" i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3200" b="1" i="1" dirty="0" err="1" smtClean="0">
                <a:latin typeface="Angsana New" pitchFamily="18" charset="-34"/>
                <a:cs typeface="Angsana New" pitchFamily="18" charset="-34"/>
              </a:rPr>
              <a:t>mosseae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algn="ctr"/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3200" b="1" dirty="0" err="1" smtClean="0">
                <a:latin typeface="Angsana New" pitchFamily="18" charset="-34"/>
                <a:cs typeface="Angsana New" pitchFamily="18" charset="-34"/>
              </a:rPr>
              <a:t>asscession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 No. FR750024.1, FR750026.1) </a:t>
            </a:r>
            <a:endParaRPr lang="th-TH" sz="3200" b="1" dirty="0" smtClean="0">
              <a:latin typeface="Angsana New" pitchFamily="18" charset="-34"/>
              <a:cs typeface="Angsana New" pitchFamily="18" charset="-34"/>
            </a:endParaRPr>
          </a:p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97 - 99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% identity</a:t>
            </a:r>
            <a:endParaRPr lang="th-TH" sz="32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40296" y="3680730"/>
            <a:ext cx="1518364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SSUmCf</a:t>
            </a:r>
            <a:r>
              <a:rPr lang="en-US" sz="20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en-US" sz="2000" b="1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LSUmBr</a:t>
            </a:r>
            <a:endParaRPr lang="th-TH" sz="2400" b="1" dirty="0"/>
          </a:p>
        </p:txBody>
      </p:sp>
      <p:sp>
        <p:nvSpPr>
          <p:cNvPr id="29" name="Rectangle 28"/>
          <p:cNvSpPr/>
          <p:nvPr/>
        </p:nvSpPr>
        <p:spPr>
          <a:xfrm>
            <a:off x="1475656" y="3284984"/>
            <a:ext cx="152798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SSUmAf</a:t>
            </a:r>
            <a:r>
              <a:rPr lang="en-US" sz="20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/</a:t>
            </a:r>
            <a:r>
              <a:rPr lang="en-US" sz="2000" b="1" dirty="0" err="1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LSUmAr</a:t>
            </a:r>
            <a:endParaRPr lang="th-TH" sz="2400" b="1" dirty="0"/>
          </a:p>
        </p:txBody>
      </p:sp>
      <p:sp>
        <p:nvSpPr>
          <p:cNvPr id="30" name="Right Arrow 29"/>
          <p:cNvSpPr/>
          <p:nvPr/>
        </p:nvSpPr>
        <p:spPr>
          <a:xfrm>
            <a:off x="4932040" y="3573016"/>
            <a:ext cx="792088" cy="864096"/>
          </a:xfrm>
          <a:prstGeom prst="rightArrow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lin ang="0" scaled="1"/>
            <a:tileRect/>
          </a:gra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196752"/>
            <a:ext cx="77048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6691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/>
          <p:nvPr/>
        </p:nvSpPr>
        <p:spPr>
          <a:xfrm>
            <a:off x="1214414" y="2204864"/>
            <a:ext cx="7632848" cy="26776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6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การผลิตกล้าเชื้อรา </a:t>
            </a:r>
            <a:r>
              <a:rPr lang="en-US" sz="6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en-US" sz="60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en-US" sz="5400" b="1" i="1" dirty="0" err="1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Funneliformis</a:t>
            </a:r>
            <a:r>
              <a:rPr lang="en-US" sz="5400" b="1" i="1" dirty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5400" b="1" i="1" dirty="0" err="1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mosseae</a:t>
            </a:r>
            <a:r>
              <a:rPr lang="en-US" sz="5400" b="1" i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5400" b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KKU-BRP-KK6-2</a:t>
            </a:r>
            <a:r>
              <a:rPr lang="th-TH" sz="5400" b="1" i="1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 </a:t>
            </a:r>
            <a:endParaRPr lang="th-TH" sz="6000" dirty="0">
              <a:solidFill>
                <a:schemeClr val="tx1"/>
              </a:solidFill>
            </a:endParaRPr>
          </a:p>
        </p:txBody>
      </p:sp>
      <p:sp>
        <p:nvSpPr>
          <p:cNvPr id="21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22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23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24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22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23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31640" y="197768"/>
            <a:ext cx="749808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ngsana New" pitchFamily="18" charset="-34"/>
                <a:ea typeface="+mj-ea"/>
                <a:cs typeface="Angsana New" pitchFamily="18" charset="-34"/>
              </a:rPr>
              <a:t>ประโยชน์ของเชื้อราต่อพืช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Angsana New" pitchFamily="18" charset="-34"/>
              <a:ea typeface="+mj-ea"/>
              <a:cs typeface="Angsana New" pitchFamily="18" charset="-34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87624" y="1220688"/>
            <a:ext cx="8005026" cy="4800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การรวมตัวของเม็ดดิน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การดูดซับธาตุอาหารพืช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:  P, N, K, trace elements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ทำให้พืชเพิ่มความทนทานต่อโรคที่ระบบราก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th-TH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ช่วยทำให้พืชทนแล้ง และทนต่อโลหะหนัก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th-TH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13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 descr="การผลิตหัวเชื้อในระดับขยายขนาด.jpg"/>
          <p:cNvPicPr>
            <a:picLocks noChangeAspect="1"/>
          </p:cNvPicPr>
          <p:nvPr/>
        </p:nvPicPr>
        <p:blipFill>
          <a:blip r:embed="rId3" cstate="print"/>
          <a:srcRect t="3801" b="3801"/>
          <a:stretch>
            <a:fillRect/>
          </a:stretch>
        </p:blipFill>
        <p:spPr>
          <a:xfrm>
            <a:off x="1475656" y="1324921"/>
            <a:ext cx="7192594" cy="4984399"/>
          </a:xfrm>
          <a:prstGeom prst="rect">
            <a:avLst/>
          </a:prstGeom>
        </p:spPr>
      </p:pic>
      <p:sp>
        <p:nvSpPr>
          <p:cNvPr id="21" name="สี่เหลี่ยมผืนผ้า 20"/>
          <p:cNvSpPr/>
          <p:nvPr/>
        </p:nvSpPr>
        <p:spPr>
          <a:xfrm>
            <a:off x="1187624" y="110242"/>
            <a:ext cx="79563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การผลิตกล้าเชื้อรา </a:t>
            </a:r>
            <a:r>
              <a:rPr lang="en-US" sz="4400" b="1" i="1" dirty="0" smtClean="0">
                <a:latin typeface="Angsana New" pitchFamily="18" charset="-34"/>
                <a:cs typeface="Angsana New" pitchFamily="18" charset="-34"/>
              </a:rPr>
              <a:t>Gl. </a:t>
            </a:r>
            <a:r>
              <a:rPr lang="en-US" sz="4400" b="1" i="1" dirty="0" err="1" smtClean="0">
                <a:latin typeface="Angsana New" pitchFamily="18" charset="-34"/>
                <a:cs typeface="Angsana New" pitchFamily="18" charset="-34"/>
              </a:rPr>
              <a:t>claroideum</a:t>
            </a:r>
            <a:r>
              <a:rPr lang="th-TH" sz="4400" b="1" i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ในระดับขยายขนาด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: Pot </a:t>
            </a:r>
            <a:r>
              <a:rPr lang="en-US" sz="4400" b="1" dirty="0" err="1" smtClean="0">
                <a:latin typeface="Angsana New" pitchFamily="18" charset="-34"/>
                <a:cs typeface="Angsana New" pitchFamily="18" charset="-34"/>
              </a:rPr>
              <a:t>inoculum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 production</a:t>
            </a:r>
            <a:endParaRPr lang="th-TH" sz="4400" dirty="0"/>
          </a:p>
        </p:txBody>
      </p:sp>
      <p:sp>
        <p:nvSpPr>
          <p:cNvPr id="22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23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24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25" name="รูปภาพ 43" descr="Untitled-1.png"/>
          <p:cNvPicPr>
            <a:picLocks noChangeAspect="1"/>
          </p:cNvPicPr>
          <p:nvPr/>
        </p:nvPicPr>
        <p:blipFill>
          <a:blip r:embed="rId4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8152" y="-142900"/>
            <a:ext cx="810039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chemeClr val="accent2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การวางแผนการทดลอง</a:t>
            </a:r>
          </a:p>
          <a:p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วางแผนการทดลองแบบ 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Randomized complete block design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(RCBD): 6 treatments, 4 replications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9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11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12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75656" y="1484076"/>
            <a:ext cx="7416824" cy="45243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14350" indent="-514350"/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Treatments: </a:t>
            </a:r>
            <a:endParaRPr lang="th-TH" sz="3200" b="1" dirty="0" smtClean="0">
              <a:latin typeface="Angsana New" pitchFamily="18" charset="-34"/>
              <a:cs typeface="Angsana New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ไม่ปลูกเชื้อรา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en-US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ชุดควบคุม</a:t>
            </a:r>
            <a:r>
              <a:rPr lang="en-US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sz="3200" b="1" dirty="0" smtClean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ปลูกเชื้อรา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อย่างเดียว </a:t>
            </a:r>
            <a:r>
              <a:rPr lang="en-US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(AMF)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ปลูกเชื้อรา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ร่วมกับการใส่ปุ๋ย 16-16-8 ในอัตรา 25 กก.ต่อไร่ </a:t>
            </a:r>
            <a:r>
              <a:rPr lang="th-TH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AMF+50%F)</a:t>
            </a:r>
            <a:r>
              <a:rPr lang="th-TH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ใส่ปุ๋ย 16-16-8 ในอัตรา 50 กก.ต่อไร่ </a:t>
            </a:r>
            <a:r>
              <a:rPr lang="th-TH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Fertilizer)</a:t>
            </a:r>
            <a:endParaRPr lang="th-TH" sz="3200" b="1" dirty="0" smtClean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ปลูกเชื้อรา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ร่วมกับการใส่ปุ๋ยหินฟอสเฟต ในอัตรา 100 กก.ต่อไร่ </a:t>
            </a:r>
            <a:r>
              <a:rPr lang="th-TH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AMF+RP)</a:t>
            </a:r>
            <a:endParaRPr lang="th-TH" sz="3200" b="1" dirty="0" smtClean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ปุ๋ยหินฟอสเฟต ในอัตรา 100 กก.ต่อไร่ </a:t>
            </a:r>
            <a:r>
              <a:rPr lang="th-TH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3200" b="1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RP)</a:t>
            </a:r>
            <a:endParaRPr lang="th-TH" sz="3200" b="1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2160" y="1484784"/>
            <a:ext cx="2844824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b="1" u="sng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ใช้กล้าเชื้อ </a:t>
            </a:r>
            <a:r>
              <a:rPr lang="en-US" sz="2400" b="1" u="sng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3,683 </a:t>
            </a:r>
            <a:r>
              <a:rPr lang="th-TH" sz="2400" b="1" u="sng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สปอร์ต่อเมตร</a:t>
            </a:r>
            <a:r>
              <a:rPr lang="en-US" sz="2400" b="1" u="sng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 / = 44,200 </a:t>
            </a:r>
            <a:r>
              <a:rPr lang="th-TH" sz="2400" b="1" u="sng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สปอร์ต่อแถว </a:t>
            </a:r>
            <a:endParaRPr lang="en-US" sz="2400" b="1" u="sng" dirty="0" smtClean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n-US" sz="2400" b="1" u="sng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/= 88,400</a:t>
            </a:r>
            <a:r>
              <a:rPr lang="th-TH" sz="2400" b="1" u="sng" dirty="0" smtClean="0">
                <a:solidFill>
                  <a:srgbClr val="000099"/>
                </a:solidFill>
                <a:latin typeface="Angsana New" pitchFamily="18" charset="-34"/>
                <a:cs typeface="Angsana New" pitchFamily="18" charset="-34"/>
              </a:rPr>
              <a:t> สปอร์ต่อซ้ำ </a:t>
            </a:r>
            <a:endParaRPr lang="th-TH" sz="2000" b="1" u="sng" dirty="0">
              <a:solidFill>
                <a:srgbClr val="000099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50384" y="-27384"/>
            <a:ext cx="7498080" cy="710952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การวางแปลงทดลองปลูกอ้อย (</a:t>
            </a:r>
            <a:r>
              <a:rPr lang="en-US" sz="4400" b="1" dirty="0" smtClean="0">
                <a:latin typeface="Angsana New" pitchFamily="18" charset="-34"/>
                <a:cs typeface="Angsana New" pitchFamily="18" charset="-34"/>
              </a:rPr>
              <a:t>lay out</a:t>
            </a:r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th-TH" sz="44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9" name="รูปภาพ 8" descr="lay out2.jpg"/>
          <p:cNvPicPr>
            <a:picLocks noChangeAspect="1"/>
          </p:cNvPicPr>
          <p:nvPr/>
        </p:nvPicPr>
        <p:blipFill>
          <a:blip r:embed="rId2" cstate="print"/>
          <a:srcRect b="15492"/>
          <a:stretch>
            <a:fillRect/>
          </a:stretch>
        </p:blipFill>
        <p:spPr>
          <a:xfrm>
            <a:off x="1115616" y="620688"/>
            <a:ext cx="8028384" cy="4697038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1043608" y="5445224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1043608" y="5919663"/>
            <a:ext cx="1440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1043608" y="5991671"/>
            <a:ext cx="1440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87624" y="522920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ngsana New" pitchFamily="18" charset="-34"/>
                <a:cs typeface="Angsana New" pitchFamily="18" charset="-34"/>
              </a:rPr>
              <a:t>Border line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5661248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latin typeface="Angsana New" pitchFamily="18" charset="-34"/>
                <a:cs typeface="Angsana New" pitchFamily="18" charset="-34"/>
              </a:rPr>
              <a:t>แถวปลูกร่องคู่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915816" y="5589240"/>
            <a:ext cx="1944000" cy="764704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18" name="ตัวเชื่อมต่อตรง 17"/>
          <p:cNvCxnSpPr/>
          <p:nvPr/>
        </p:nvCxnSpPr>
        <p:spPr>
          <a:xfrm flipH="1">
            <a:off x="3491440" y="5557302"/>
            <a:ext cx="360040" cy="64807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สี่เหลี่ยมผืนผ้า 18"/>
          <p:cNvSpPr/>
          <p:nvPr/>
        </p:nvSpPr>
        <p:spPr>
          <a:xfrm>
            <a:off x="3476328" y="5157192"/>
            <a:ext cx="1980000" cy="112474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สามเหลี่ยมหน้าจั่ว 19"/>
          <p:cNvSpPr/>
          <p:nvPr/>
        </p:nvSpPr>
        <p:spPr>
          <a:xfrm flipV="1">
            <a:off x="3059392" y="5557302"/>
            <a:ext cx="792088" cy="76470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1" name="สามเหลี่ยมหน้าจั่ว 20"/>
          <p:cNvSpPr/>
          <p:nvPr/>
        </p:nvSpPr>
        <p:spPr>
          <a:xfrm flipV="1">
            <a:off x="3923488" y="5557302"/>
            <a:ext cx="792088" cy="764704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60032" y="530120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ท่อนพันธุ์อ้อย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KK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-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3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3491440" y="5589240"/>
            <a:ext cx="79208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31840" y="5301208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Angsana New" pitchFamily="18" charset="-34"/>
                <a:cs typeface="Angsana New" pitchFamily="18" charset="-34"/>
              </a:rPr>
              <a:t>แถวปลูกร่องคู่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cxnSp>
        <p:nvCxnSpPr>
          <p:cNvPr id="27" name="ลูกศรเชื่อมต่อแบบตรง 26"/>
          <p:cNvCxnSpPr/>
          <p:nvPr/>
        </p:nvCxnSpPr>
        <p:spPr>
          <a:xfrm flipH="1">
            <a:off x="4355536" y="5733256"/>
            <a:ext cx="648072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สี่เหลี่ยมผืนผ้า 29"/>
          <p:cNvSpPr/>
          <p:nvPr/>
        </p:nvSpPr>
        <p:spPr>
          <a:xfrm>
            <a:off x="1619672" y="4005064"/>
            <a:ext cx="180000" cy="3600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TextBox 30"/>
          <p:cNvSpPr txBox="1"/>
          <p:nvPr/>
        </p:nvSpPr>
        <p:spPr>
          <a:xfrm>
            <a:off x="1547664" y="3933056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ngsana New" pitchFamily="18" charset="-34"/>
                <a:cs typeface="Angsana New" pitchFamily="18" charset="-34"/>
              </a:rPr>
              <a:t>T6</a:t>
            </a:r>
            <a:endParaRPr lang="th-TH" sz="1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3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32</a:t>
            </a:fld>
            <a:endParaRPr lang="th-TH" dirty="0"/>
          </a:p>
        </p:txBody>
      </p:sp>
      <p:sp>
        <p:nvSpPr>
          <p:cNvPr id="34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35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36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37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22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23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24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รูปภาพ 8" descr="planproduction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764704"/>
            <a:ext cx="7416000" cy="5562000"/>
          </a:xfrm>
          <a:prstGeom prst="rect">
            <a:avLst/>
          </a:prstGeom>
        </p:spPr>
      </p:pic>
      <p:sp>
        <p:nvSpPr>
          <p:cNvPr id="11" name="สี่เหลี่ยมผืนผ้า 10"/>
          <p:cNvSpPr/>
          <p:nvPr/>
        </p:nvSpPr>
        <p:spPr>
          <a:xfrm>
            <a:off x="755576" y="4462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การผลิตอ้อยด้วยเชื้อรา 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AMF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ในสภาพแปลงปลูกทดลอง 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4/11/2556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</a:t>
            </a:r>
          </a:p>
        </p:txBody>
      </p:sp>
      <p:sp>
        <p:nvSpPr>
          <p:cNvPr id="12" name="วงรี 11"/>
          <p:cNvSpPr/>
          <p:nvPr/>
        </p:nvSpPr>
        <p:spPr>
          <a:xfrm>
            <a:off x="1367688" y="2168904"/>
            <a:ext cx="396000" cy="396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</a:t>
            </a:r>
            <a:endParaRPr lang="th-TH" sz="2400" dirty="0"/>
          </a:p>
        </p:txBody>
      </p:sp>
      <p:sp>
        <p:nvSpPr>
          <p:cNvPr id="13" name="วงรี 12"/>
          <p:cNvSpPr/>
          <p:nvPr/>
        </p:nvSpPr>
        <p:spPr>
          <a:xfrm>
            <a:off x="3851920" y="2168904"/>
            <a:ext cx="396000" cy="396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</a:t>
            </a:r>
            <a:endParaRPr lang="th-TH" sz="2400" dirty="0"/>
          </a:p>
        </p:txBody>
      </p:sp>
      <p:sp>
        <p:nvSpPr>
          <p:cNvPr id="14" name="วงรี 13"/>
          <p:cNvSpPr/>
          <p:nvPr/>
        </p:nvSpPr>
        <p:spPr>
          <a:xfrm>
            <a:off x="6300192" y="2168904"/>
            <a:ext cx="396000" cy="396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</a:t>
            </a:r>
            <a:endParaRPr lang="th-TH" sz="2400" dirty="0"/>
          </a:p>
        </p:txBody>
      </p:sp>
      <p:sp>
        <p:nvSpPr>
          <p:cNvPr id="15" name="วงรี 14"/>
          <p:cNvSpPr/>
          <p:nvPr/>
        </p:nvSpPr>
        <p:spPr>
          <a:xfrm>
            <a:off x="1367688" y="4041112"/>
            <a:ext cx="396000" cy="396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</a:t>
            </a:r>
            <a:endParaRPr lang="th-TH" sz="2400" dirty="0"/>
          </a:p>
        </p:txBody>
      </p:sp>
      <p:sp>
        <p:nvSpPr>
          <p:cNvPr id="16" name="วงรี 15"/>
          <p:cNvSpPr/>
          <p:nvPr/>
        </p:nvSpPr>
        <p:spPr>
          <a:xfrm>
            <a:off x="3851920" y="4041112"/>
            <a:ext cx="396000" cy="396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</a:t>
            </a:r>
            <a:endParaRPr lang="th-TH" sz="2400" dirty="0"/>
          </a:p>
        </p:txBody>
      </p:sp>
      <p:sp>
        <p:nvSpPr>
          <p:cNvPr id="17" name="วงรี 16"/>
          <p:cNvSpPr/>
          <p:nvPr/>
        </p:nvSpPr>
        <p:spPr>
          <a:xfrm>
            <a:off x="6336240" y="4005064"/>
            <a:ext cx="396000" cy="396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</a:t>
            </a:r>
            <a:endParaRPr lang="th-TH" sz="2400" dirty="0"/>
          </a:p>
        </p:txBody>
      </p:sp>
      <p:sp>
        <p:nvSpPr>
          <p:cNvPr id="18" name="วงรี 17"/>
          <p:cNvSpPr/>
          <p:nvPr/>
        </p:nvSpPr>
        <p:spPr>
          <a:xfrm>
            <a:off x="1367688" y="5877272"/>
            <a:ext cx="396000" cy="396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G</a:t>
            </a:r>
            <a:endParaRPr lang="th-TH" sz="2400" dirty="0"/>
          </a:p>
        </p:txBody>
      </p:sp>
      <p:sp>
        <p:nvSpPr>
          <p:cNvPr id="19" name="วงรี 18"/>
          <p:cNvSpPr/>
          <p:nvPr/>
        </p:nvSpPr>
        <p:spPr>
          <a:xfrm>
            <a:off x="3851920" y="5877272"/>
            <a:ext cx="396000" cy="396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</a:t>
            </a:r>
            <a:endParaRPr lang="th-TH" sz="2400" dirty="0"/>
          </a:p>
        </p:txBody>
      </p:sp>
      <p:sp>
        <p:nvSpPr>
          <p:cNvPr id="20" name="วงรี 19"/>
          <p:cNvSpPr/>
          <p:nvPr/>
        </p:nvSpPr>
        <p:spPr>
          <a:xfrm>
            <a:off x="6336240" y="5877272"/>
            <a:ext cx="396000" cy="396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</a:t>
            </a:r>
            <a:endParaRPr lang="th-TH" sz="2400" dirty="0"/>
          </a:p>
        </p:txBody>
      </p:sp>
      <p:sp>
        <p:nvSpPr>
          <p:cNvPr id="25" name="ลูกศรลง 24"/>
          <p:cNvSpPr/>
          <p:nvPr/>
        </p:nvSpPr>
        <p:spPr>
          <a:xfrm>
            <a:off x="5508104" y="1556792"/>
            <a:ext cx="216024" cy="36004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ลูกศรลง 25"/>
          <p:cNvSpPr/>
          <p:nvPr/>
        </p:nvSpPr>
        <p:spPr>
          <a:xfrm>
            <a:off x="7020272" y="1700808"/>
            <a:ext cx="216024" cy="36004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ลูกศรลง 26"/>
          <p:cNvSpPr/>
          <p:nvPr/>
        </p:nvSpPr>
        <p:spPr>
          <a:xfrm rot="16200000">
            <a:off x="6876256" y="3573016"/>
            <a:ext cx="216024" cy="36004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ลูกศรลง 24"/>
          <p:cNvSpPr/>
          <p:nvPr/>
        </p:nvSpPr>
        <p:spPr>
          <a:xfrm>
            <a:off x="4427984" y="3429000"/>
            <a:ext cx="216024" cy="36004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ลูกศรลง 24"/>
          <p:cNvSpPr/>
          <p:nvPr/>
        </p:nvSpPr>
        <p:spPr>
          <a:xfrm>
            <a:off x="5436096" y="3573016"/>
            <a:ext cx="216024" cy="36004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34</a:t>
            </a:fld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42976" y="1988840"/>
            <a:ext cx="7858180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การตรวจสอบผลของเชื้อรา </a:t>
            </a:r>
            <a:r>
              <a:rPr lang="en-US" sz="54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5400" b="1" dirty="0">
                <a:latin typeface="Angsana New" pitchFamily="18" charset="-34"/>
                <a:cs typeface="Angsana New" pitchFamily="18" charset="-34"/>
              </a:rPr>
              <a:t>ต่อคุณสมบัติทางเคมีกายภาพของ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ดินบาง</a:t>
            </a:r>
            <a:r>
              <a:rPr lang="th-TH" sz="5400" b="1" dirty="0">
                <a:latin typeface="Angsana New" pitchFamily="18" charset="-34"/>
                <a:cs typeface="Angsana New" pitchFamily="18" charset="-34"/>
              </a:rPr>
              <a:t>ประการ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ในแปลงทดลอง</a:t>
            </a:r>
            <a:endParaRPr lang="th-TH" sz="5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pic>
        <p:nvPicPr>
          <p:cNvPr id="8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11633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35</a:t>
            </a:fld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71472" y="0"/>
            <a:ext cx="857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การตรวจวิเคราะห์คุณสมบัติทางเคมีกายภาพของดิน 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(Soil physicochemical)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บางประการ ในแปลงปลูกอ้อยอายุ 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4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เดือน</a:t>
            </a:r>
            <a:endParaRPr lang="th-TH" sz="3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ตัวยึดหมายเลขภาพนิ่ง 1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pic>
        <p:nvPicPr>
          <p:cNvPr id="10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93257694"/>
              </p:ext>
            </p:extLst>
          </p:nvPr>
        </p:nvGraphicFramePr>
        <p:xfrm>
          <a:off x="0" y="1142984"/>
          <a:ext cx="9072595" cy="5401878"/>
        </p:xfrm>
        <a:graphic>
          <a:graphicData uri="http://schemas.openxmlformats.org/drawingml/2006/table">
            <a:tbl>
              <a:tblPr/>
              <a:tblGrid>
                <a:gridCol w="1167754"/>
                <a:gridCol w="731260"/>
                <a:gridCol w="728696"/>
                <a:gridCol w="749812"/>
                <a:gridCol w="671743"/>
                <a:gridCol w="991505"/>
                <a:gridCol w="991505"/>
                <a:gridCol w="1039290"/>
                <a:gridCol w="905138"/>
                <a:gridCol w="1095892"/>
              </a:tblGrid>
              <a:tr h="47628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Treatment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Soil physicochemical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7628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Soil Moisture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pH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OM</a:t>
                      </a:r>
                      <a:b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</a:b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(%)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Total  N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(mg/kg )</a:t>
                      </a:r>
                      <a:r>
                        <a:rPr lang="en-US" sz="2800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Total P</a:t>
                      </a:r>
                      <a:r>
                        <a:rPr lang="th-TH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(mg/kg)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Total </a:t>
                      </a:r>
                      <a:r>
                        <a:rPr lang="en-US" sz="2800" b="1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K</a:t>
                      </a:r>
                      <a:r>
                        <a:rPr lang="th-TH" sz="2800" b="1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(mg/kg)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Available P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(mg/kg)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803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0-30 cm.  (%) </a:t>
                      </a:r>
                      <a:endParaRPr lang="en-US" sz="280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30-60 cm</a:t>
                      </a:r>
                      <a:r>
                        <a:rPr lang="th-TH" sz="2800" b="1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.</a:t>
                      </a:r>
                      <a:r>
                        <a:rPr lang="en-US" sz="2800" b="1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(%) </a:t>
                      </a:r>
                      <a:endParaRPr lang="en-US" sz="280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60-90 cm</a:t>
                      </a:r>
                      <a:r>
                        <a:rPr lang="th-TH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.</a:t>
                      </a: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(%)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2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 </a:t>
                      </a:r>
                      <a:r>
                        <a:rPr lang="th-TH" sz="20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ชุดควบคุม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3.45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6.23a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7.52a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7.93b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0.388c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188.02c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78.95a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453.11e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29.74d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762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2. AMF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3.2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8a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6.68a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7.34a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7.98a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0.433b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210.33b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89.31a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524.39c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45.47c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76289">
                <a:tc>
                  <a:txBody>
                    <a:bodyPr/>
                    <a:lstStyle/>
                    <a:p>
                      <a:pPr marL="180340" indent="-180340" algn="l">
                        <a:spcAft>
                          <a:spcPts val="0"/>
                        </a:spcAft>
                      </a:pPr>
                      <a:r>
                        <a:rPr lang="en-US" sz="20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3. </a:t>
                      </a:r>
                      <a:r>
                        <a:rPr lang="en-US" sz="20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AMF+50%F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2.62a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5.91a </a:t>
                      </a:r>
                    </a:p>
                  </a:txBody>
                  <a:tcPr marL="430" marR="430" marT="43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6.65a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7.32e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0.543a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268.17a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108.72a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509.12cd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60.46b</a:t>
                      </a:r>
                      <a:r>
                        <a:rPr lang="en-US" sz="2800" b="1" u="sng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762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4. </a:t>
                      </a:r>
                      <a:r>
                        <a:rPr lang="en-US" sz="2000" b="1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Fertilizer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3.17a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6.22a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7.51a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7.92b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0.445b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216.30b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80.25a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493.84d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29.61d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762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 AMF+RP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3.99a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8.19a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8.89a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7.64d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0.531a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259.35a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125.34a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580.39b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69.87a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762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6. RP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3.91a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6.21a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7.70a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7.70c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0.533a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260.13a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111.31a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616.03a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u="none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61.45b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8086744" y="4176376"/>
            <a:ext cx="864096" cy="2304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7020272" y="4176376"/>
            <a:ext cx="1008112" cy="2304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5103352" y="4176376"/>
            <a:ext cx="864096" cy="2304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8100392" y="5661248"/>
            <a:ext cx="864096" cy="432048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8100392" y="4149080"/>
            <a:ext cx="864096" cy="936104"/>
          </a:xfrm>
          <a:prstGeom prst="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36</a:t>
            </a:fld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71472" y="0"/>
            <a:ext cx="857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การตรวจวิเคราะห์คุณสมบัติทางเคมีกายภาพของดิน 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(Soil physicochemical)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บางประการ ในแปลงปลูกอ้อยอายุ </a:t>
            </a:r>
            <a:r>
              <a:rPr lang="en-US" sz="3600" b="1" dirty="0">
                <a:latin typeface="Angsana New" pitchFamily="18" charset="-34"/>
                <a:cs typeface="Angsana New" pitchFamily="18" charset="-34"/>
              </a:rPr>
              <a:t>8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เดือน</a:t>
            </a:r>
            <a:endParaRPr lang="th-TH" sz="36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ตัวยึดหมายเลขภาพนิ่ง 1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pic>
        <p:nvPicPr>
          <p:cNvPr id="10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7293274"/>
              </p:ext>
            </p:extLst>
          </p:nvPr>
        </p:nvGraphicFramePr>
        <p:xfrm>
          <a:off x="39905" y="1142984"/>
          <a:ext cx="8924583" cy="5262930"/>
        </p:xfrm>
        <a:graphic>
          <a:graphicData uri="http://schemas.openxmlformats.org/drawingml/2006/table">
            <a:tbl>
              <a:tblPr/>
              <a:tblGrid>
                <a:gridCol w="1148703"/>
                <a:gridCol w="719330"/>
                <a:gridCol w="716808"/>
                <a:gridCol w="737579"/>
                <a:gridCol w="660785"/>
                <a:gridCol w="857693"/>
                <a:gridCol w="997554"/>
                <a:gridCol w="997554"/>
                <a:gridCol w="1050342"/>
                <a:gridCol w="1038235"/>
              </a:tblGrid>
              <a:tr h="46800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Treatment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Soil physicochemical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6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Soil Moisture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pH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OM</a:t>
                      </a:r>
                      <a:b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</a:b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(%)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Total  N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(mg/kg )</a:t>
                      </a:r>
                      <a:r>
                        <a:rPr lang="en-US" sz="2800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</a:t>
                      </a: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Total P</a:t>
                      </a:r>
                      <a:r>
                        <a:rPr lang="th-TH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(mg/kg)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Total </a:t>
                      </a:r>
                      <a:r>
                        <a:rPr lang="en-US" sz="2800" b="1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K</a:t>
                      </a:r>
                      <a:r>
                        <a:rPr lang="th-TH" sz="2800" b="1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(mg/kg)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Available P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(mg/kg)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8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0-30 cm.  (%) </a:t>
                      </a:r>
                      <a:endParaRPr lang="en-US" sz="280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30-60 cm</a:t>
                      </a:r>
                      <a:r>
                        <a:rPr lang="th-TH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.</a:t>
                      </a: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(%)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60-90 cm</a:t>
                      </a:r>
                      <a:r>
                        <a:rPr lang="th-TH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.</a:t>
                      </a:r>
                      <a:r>
                        <a:rPr lang="en-US" sz="2800" b="1" dirty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 (%) </a:t>
                      </a: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430" marR="430" marT="43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 </a:t>
                      </a:r>
                      <a:r>
                        <a:rPr lang="th-TH" sz="20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ชุดควบคุม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18.60a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19.65a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19.77a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7.39a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0.477c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278.43b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121.28c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439.31c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35.85c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2. AMF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19.69a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19.85a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22.03a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7.50a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0.743ab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355.42ab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157.55ab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555.80abc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93.73b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marL="180340" indent="-180340" algn="l">
                        <a:spcAft>
                          <a:spcPts val="0"/>
                        </a:spcAft>
                      </a:pPr>
                      <a:r>
                        <a:rPr lang="en-US" sz="20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3. </a:t>
                      </a:r>
                      <a:r>
                        <a:rPr lang="en-US" sz="20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AMF+50%F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19.51a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20.06a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19.53a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7.62a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0.925a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367.51ab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180.37a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690.00</a:t>
                      </a:r>
                      <a:r>
                        <a:rPr lang="en-US" sz="24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ab</a:t>
                      </a:r>
                      <a:endParaRPr lang="en-US" sz="1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108.19b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4. </a:t>
                      </a:r>
                      <a:r>
                        <a:rPr lang="en-US" sz="2000" b="1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Fertilizer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18.65a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18.95a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19.27a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7.76a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0.877a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389.63a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174.45a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694.78a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102.92b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 AMF+RP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19.25a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19.10a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20.53a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7.63a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0.790ab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423.98a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167.66ab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551.52abc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158.09a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0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6. RP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18.51a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20.14a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20.14a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7.35a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0.571bc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280.38b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138.78bc</a:t>
                      </a:r>
                      <a:endParaRPr lang="en-US" sz="20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534.81bc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ea typeface="Times New Roman"/>
                          <a:cs typeface="Angsana New" pitchFamily="18" charset="-34"/>
                        </a:rPr>
                        <a:t>56.71c</a:t>
                      </a:r>
                      <a:endParaRPr lang="en-US" sz="20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868144" y="4077072"/>
            <a:ext cx="1008112" cy="1872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8028384" y="4077072"/>
            <a:ext cx="864096" cy="1872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7956376" y="4077072"/>
            <a:ext cx="1008112" cy="86409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7956376" y="5373216"/>
            <a:ext cx="1008112" cy="576064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42914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37</a:t>
            </a:fld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78316" y="2178730"/>
            <a:ext cx="785818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การตรวจสอบผลของเชื้อรา </a:t>
            </a:r>
            <a:r>
              <a:rPr lang="en-US" sz="54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ต่อการเปลี่ยนแปลงของจุลินท</a:t>
            </a:r>
            <a:r>
              <a:rPr lang="th-TH" sz="5400" b="1" dirty="0" err="1" smtClean="0">
                <a:latin typeface="Angsana New" pitchFamily="18" charset="-34"/>
                <a:cs typeface="Angsana New" pitchFamily="18" charset="-34"/>
              </a:rPr>
              <a:t>รีย์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ในแปลงทดลอง</a:t>
            </a:r>
            <a:endParaRPr lang="th-TH" sz="5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pic>
        <p:nvPicPr>
          <p:cNvPr id="8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31854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38</a:t>
            </a:fld>
            <a:endParaRPr lang="th-TH" dirty="0"/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6783776"/>
              </p:ext>
            </p:extLst>
          </p:nvPr>
        </p:nvGraphicFramePr>
        <p:xfrm>
          <a:off x="8200" y="1268760"/>
          <a:ext cx="9105363" cy="51628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8934"/>
                <a:gridCol w="860709"/>
                <a:gridCol w="978709"/>
                <a:gridCol w="819384"/>
                <a:gridCol w="784034"/>
                <a:gridCol w="860709"/>
                <a:gridCol w="875537"/>
                <a:gridCol w="764792"/>
                <a:gridCol w="864096"/>
                <a:gridCol w="968459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ตำรับการทดลอง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การเข้า</a:t>
                      </a:r>
                      <a:r>
                        <a:rPr lang="th-TH" sz="28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อาศัย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ของเชื้อรา </a:t>
                      </a:r>
                      <a:r>
                        <a:rPr lang="en-US" sz="28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AMF</a:t>
                      </a:r>
                      <a:endParaRPr lang="en-US" sz="2800" b="1" dirty="0" smtClean="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(%)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</a:t>
                      </a:r>
                      <a:r>
                        <a:rPr lang="th-TH" sz="28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สปอร์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เชื้อ</a:t>
                      </a: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รา </a:t>
                      </a:r>
                      <a:r>
                        <a:rPr lang="en-US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AMF</a:t>
                      </a:r>
                      <a:endParaRPr lang="en-US" sz="2800" b="1" dirty="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</a:t>
                      </a: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สปอร์</a:t>
                      </a:r>
                      <a:r>
                        <a:rPr lang="en-US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/</a:t>
                      </a: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กรัม)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จำนวนสปอร์</a:t>
                      </a:r>
                      <a:r>
                        <a:rPr lang="en-US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800" b="1" i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F. </a:t>
                      </a:r>
                      <a:r>
                        <a:rPr lang="en-US" sz="2800" b="1" i="1" spc="10" dirty="0" err="1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mossaea</a:t>
                      </a:r>
                      <a:r>
                        <a:rPr lang="en-US" sz="2800" b="1" i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 </a:t>
                      </a:r>
                      <a:r>
                        <a:rPr lang="en-US" sz="2800" b="1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KKU-BRP-KK6-2 </a:t>
                      </a:r>
                      <a:endParaRPr lang="en-US" sz="2800" b="1" dirty="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</a:t>
                      </a: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สปอร์</a:t>
                      </a:r>
                      <a:r>
                        <a:rPr lang="en-US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/</a:t>
                      </a: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กรัม)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6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 เดือน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 เดือน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 เดือน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 เดือน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 เดือน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 เดือน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 เดือน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 เดือน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 เดือน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 </a:t>
                      </a:r>
                      <a:r>
                        <a:rPr lang="th-TH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ชุดควบคุม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b="1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10.75</a:t>
                      </a:r>
                      <a:r>
                        <a:rPr lang="en-US" sz="2800" b="1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29.11</a:t>
                      </a:r>
                      <a:r>
                        <a:rPr lang="en-US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50.83a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200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6.14bc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8.67</a:t>
                      </a:r>
                      <a:r>
                        <a:rPr lang="en-US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4.17a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200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0.00c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0.00</a:t>
                      </a:r>
                      <a:r>
                        <a:rPr lang="en-US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0.00b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2. AMF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41.93a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46.49</a:t>
                      </a:r>
                      <a:r>
                        <a:rPr lang="en-US" sz="2800" b="1" kern="1200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43.73a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200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10.19a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17.4</a:t>
                      </a:r>
                      <a:r>
                        <a:rPr lang="en-US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7.25a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200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3.28a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5.33</a:t>
                      </a:r>
                      <a:r>
                        <a:rPr lang="en-US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1.33a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180340" indent="-180340" algn="l">
                        <a:spcAft>
                          <a:spcPts val="0"/>
                        </a:spcAft>
                      </a:pP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3. </a:t>
                      </a:r>
                      <a:r>
                        <a:rPr lang="en-US" sz="24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AMF+50%F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24.36ab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48.15</a:t>
                      </a:r>
                      <a:r>
                        <a:rPr lang="en-US" sz="2800" b="1" kern="1200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48.03a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6.78b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17.167</a:t>
                      </a:r>
                      <a:r>
                        <a:rPr lang="en-US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5.08a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1.22b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5.25</a:t>
                      </a:r>
                      <a:r>
                        <a:rPr lang="en-US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2.00a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4. 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Fertilizer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26.94ab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33.80</a:t>
                      </a:r>
                      <a:r>
                        <a:rPr lang="en-US" sz="2800" b="1" kern="1200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bc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52.88a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200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4.78bc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14.4</a:t>
                      </a:r>
                      <a:r>
                        <a:rPr lang="en-US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2a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5.17a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200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0.00c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0.00</a:t>
                      </a:r>
                      <a:r>
                        <a:rPr lang="en-US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0.00b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 AMF+RP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43.64a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51.28</a:t>
                      </a:r>
                      <a:r>
                        <a:rPr lang="en-US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43.53a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6.50b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16.50</a:t>
                      </a:r>
                      <a:r>
                        <a:rPr lang="en-US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4.08a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1.92b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5.75</a:t>
                      </a:r>
                      <a:r>
                        <a:rPr lang="en-US" sz="2800" b="1" kern="12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</a:t>
                      </a:r>
                      <a:endParaRPr lang="en-US" sz="28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1.42a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6. RP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19.76ab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36.65</a:t>
                      </a:r>
                      <a:r>
                        <a:rPr lang="en-US" sz="2800" b="1" kern="1200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abc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39.71a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4.42c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13.17</a:t>
                      </a:r>
                      <a:r>
                        <a:rPr lang="en-US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3.92a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kern="1200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0.00c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th-TH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0.00</a:t>
                      </a:r>
                      <a:r>
                        <a:rPr lang="en-US" sz="2800" b="1" kern="12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0.00b</a:t>
                      </a:r>
                      <a:endParaRPr lang="en-US" sz="28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ตัวยึดหมายเลขภาพนิ่ง 1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38</a:t>
            </a:fld>
            <a:endParaRPr lang="th-TH" dirty="0"/>
          </a:p>
        </p:txBody>
      </p:sp>
      <p:sp>
        <p:nvSpPr>
          <p:cNvPr id="5" name="ตัวยึดหมายเลขภาพนิ่ง 3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2000" b="1" i="0" u="none" strike="noStrike" kern="1200" cap="none" spc="0" normalizeH="0" baseline="0" noProof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pic>
        <p:nvPicPr>
          <p:cNvPr id="8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sp>
        <p:nvSpPr>
          <p:cNvPr id="11" name="สี่เหลี่ยมผืนผ้า 10"/>
          <p:cNvSpPr/>
          <p:nvPr/>
        </p:nvSpPr>
        <p:spPr>
          <a:xfrm>
            <a:off x="1000100" y="68431"/>
            <a:ext cx="8143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เปอร์เซ็นต์ความหนาแน่นของการเข้าอาศัย จำนวนสปอร์ของเชื้อรา 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AMF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และจำนวนสปอร์ของเชื้อรา</a:t>
            </a:r>
            <a:r>
              <a:rPr lang="en-US" sz="3600" b="1" i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3600" b="1" i="1" spc="10" dirty="0">
                <a:latin typeface="Angsana New" pitchFamily="18" charset="-34"/>
                <a:cs typeface="Angsana New" pitchFamily="18" charset="-34"/>
              </a:rPr>
              <a:t>F. </a:t>
            </a:r>
            <a:r>
              <a:rPr lang="en-US" sz="3600" b="1" i="1" spc="10" dirty="0" err="1">
                <a:latin typeface="Angsana New" pitchFamily="18" charset="-34"/>
                <a:cs typeface="Angsana New" pitchFamily="18" charset="-34"/>
              </a:rPr>
              <a:t>mossaea</a:t>
            </a:r>
            <a:r>
              <a:rPr lang="en-US" sz="3600" b="1" i="1" spc="1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ในรากอ้อย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64872" y="3545720"/>
            <a:ext cx="1656184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Oval 20"/>
          <p:cNvSpPr/>
          <p:nvPr/>
        </p:nvSpPr>
        <p:spPr>
          <a:xfrm>
            <a:off x="3968640" y="4115672"/>
            <a:ext cx="1656184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Oval 21"/>
          <p:cNvSpPr/>
          <p:nvPr/>
        </p:nvSpPr>
        <p:spPr>
          <a:xfrm>
            <a:off x="3978520" y="5289904"/>
            <a:ext cx="1656184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Rounded Rectangle 22"/>
          <p:cNvSpPr/>
          <p:nvPr/>
        </p:nvSpPr>
        <p:spPr>
          <a:xfrm>
            <a:off x="1376352" y="3611616"/>
            <a:ext cx="1728192" cy="432048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ounded Rectangle 23"/>
          <p:cNvSpPr/>
          <p:nvPr/>
        </p:nvSpPr>
        <p:spPr>
          <a:xfrm>
            <a:off x="1349056" y="4201328"/>
            <a:ext cx="1728192" cy="432048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Rounded Rectangle 24"/>
          <p:cNvSpPr/>
          <p:nvPr/>
        </p:nvSpPr>
        <p:spPr>
          <a:xfrm>
            <a:off x="1331640" y="5348264"/>
            <a:ext cx="1813848" cy="432048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96170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39</a:t>
            </a:fld>
            <a:endParaRPr lang="th-TH" dirty="0"/>
          </a:p>
        </p:txBody>
      </p:sp>
      <p:pic>
        <p:nvPicPr>
          <p:cNvPr id="3" name="รูปภาพ 2" descr="E:\วิจัย มข ป.โท\root colonization sugarcane 4 mouth\งานนำเสนอ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28670"/>
            <a:ext cx="7786742" cy="5286412"/>
          </a:xfrm>
          <a:prstGeom prst="rect">
            <a:avLst/>
          </a:prstGeom>
          <a:noFill/>
        </p:spPr>
      </p:pic>
      <p:sp>
        <p:nvSpPr>
          <p:cNvPr id="4" name="ตัวยึดหมายเลขภาพนิ่ง 1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ตัวยึดหมายเลขภาพนิ่ง 1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pic>
        <p:nvPicPr>
          <p:cNvPr id="8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857224" y="199093"/>
            <a:ext cx="8286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การเข้าอาศัยของเชื้อรา </a:t>
            </a: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AMF</a:t>
            </a:r>
            <a:r>
              <a:rPr kumimoji="0" lang="th-TH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Times New Roman" pitchFamily="18" charset="0"/>
                <a:cs typeface="Angsana New" pitchFamily="18" charset="-34"/>
              </a:rPr>
              <a:t> ในรากอ้อยในแปลงทดลอง</a:t>
            </a:r>
            <a:endParaRPr kumimoji="0" lang="en-US" sz="6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22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23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96213" y="-27384"/>
            <a:ext cx="5081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Angsana New" pitchFamily="18" charset="-34"/>
                <a:cs typeface="Angsana New" pitchFamily="18" charset="-34"/>
              </a:rPr>
              <a:t>AMF structure in root plant</a:t>
            </a: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  <p:grpSp>
        <p:nvGrpSpPr>
          <p:cNvPr id="12" name="Group 8"/>
          <p:cNvGrpSpPr/>
          <p:nvPr/>
        </p:nvGrpSpPr>
        <p:grpSpPr>
          <a:xfrm>
            <a:off x="1357290" y="764704"/>
            <a:ext cx="7143800" cy="5500726"/>
            <a:chOff x="1357290" y="1000108"/>
            <a:chExt cx="7429552" cy="5632376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print">
              <a:lum contrast="6000"/>
            </a:blip>
            <a:srcRect/>
            <a:stretch>
              <a:fillRect/>
            </a:stretch>
          </p:blipFill>
          <p:spPr bwMode="auto">
            <a:xfrm>
              <a:off x="1357290" y="1071545"/>
              <a:ext cx="7429552" cy="5560939"/>
            </a:xfrm>
            <a:prstGeom prst="rect">
              <a:avLst/>
            </a:prstGeom>
            <a:noFill/>
          </p:spPr>
        </p:pic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4357686" y="5929330"/>
              <a:ext cx="503214" cy="500066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A</a:t>
              </a:r>
              <a:endParaRPr lang="th-TH" dirty="0"/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8215338" y="1000108"/>
              <a:ext cx="457200" cy="47619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dirty="0" smtClean="0"/>
                <a:t>B</a:t>
              </a:r>
              <a:endParaRPr lang="th-TH" dirty="0"/>
            </a:p>
          </p:txBody>
        </p:sp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8143900" y="3929066"/>
              <a:ext cx="457200" cy="47669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dirty="0" smtClean="0"/>
                <a:t>C</a:t>
              </a:r>
              <a:endParaRPr lang="th-TH" dirty="0"/>
            </a:p>
          </p:txBody>
        </p:sp>
      </p:grpSp>
      <p:sp>
        <p:nvSpPr>
          <p:cNvPr id="19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40</a:t>
            </a:fld>
            <a:endParaRPr lang="th-TH" dirty="0"/>
          </a:p>
        </p:txBody>
      </p:sp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7895532"/>
              </p:ext>
            </p:extLst>
          </p:nvPr>
        </p:nvGraphicFramePr>
        <p:xfrm>
          <a:off x="1115617" y="1246288"/>
          <a:ext cx="7776864" cy="5135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83038"/>
                <a:gridCol w="1970910"/>
                <a:gridCol w="1711458"/>
                <a:gridCol w="1711458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ตำรับการทดลอง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จำนวน</a:t>
                      </a:r>
                      <a:r>
                        <a:rPr lang="th-TH" sz="24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จุลินท</a:t>
                      </a:r>
                      <a:r>
                        <a:rPr lang="th-TH" sz="2400" b="1" spc="10" dirty="0" err="1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รีย์</a:t>
                      </a:r>
                      <a:endParaRPr lang="th-TH" sz="2400" b="1" spc="10" dirty="0" smtClean="0">
                        <a:effectLst/>
                        <a:latin typeface="Angsana New" pitchFamily="18" charset="-34"/>
                        <a:cs typeface="Angsana New" pitchFamily="18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ใน</a:t>
                      </a:r>
                      <a:r>
                        <a:rPr lang="th-TH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ดินทั้งหมด </a:t>
                      </a:r>
                      <a:br>
                        <a:rPr lang="th-TH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</a:br>
                      <a:r>
                        <a:rPr lang="th-TH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(</a:t>
                      </a:r>
                      <a:r>
                        <a:rPr lang="en-US" sz="2400" b="1" spc="10" dirty="0" err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cfu</a:t>
                      </a: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/g</a:t>
                      </a:r>
                      <a:r>
                        <a:rPr lang="th-TH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)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60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 เดือน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 เดือน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b="1" spc="1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12 เดือน</a:t>
                      </a:r>
                      <a:endParaRPr lang="en-US" sz="24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 </a:t>
                      </a:r>
                      <a:r>
                        <a:rPr lang="th-TH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ชุดควบคุม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1.41x10</a:t>
                      </a:r>
                      <a:r>
                        <a:rPr lang="en-US" sz="2400" b="1" baseline="30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9.10x10</a:t>
                      </a:r>
                      <a:r>
                        <a:rPr lang="en-US" sz="2400" b="1" baseline="30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60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9.95x10</a:t>
                      </a:r>
                      <a:r>
                        <a:rPr lang="en-US" sz="2400" b="1" baseline="300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en-US" sz="24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2. AMF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8.16x10</a:t>
                      </a:r>
                      <a:r>
                        <a:rPr lang="en-US" sz="2400" b="1" baseline="300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en-US" sz="24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9.00x10</a:t>
                      </a:r>
                      <a:r>
                        <a:rPr lang="en-US" sz="2400" b="1" baseline="30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60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8.55x10</a:t>
                      </a:r>
                      <a:r>
                        <a:rPr lang="en-US" sz="2400" b="1" baseline="300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en-US" sz="24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marL="180340" indent="-180340" algn="l">
                        <a:spcAft>
                          <a:spcPts val="0"/>
                        </a:spcAft>
                      </a:pP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3. </a:t>
                      </a:r>
                      <a:r>
                        <a:rPr lang="en-US" sz="2400" b="1" spc="10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AMF+50%F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7.20x10</a:t>
                      </a:r>
                      <a:r>
                        <a:rPr lang="en-US" sz="2400" b="1" baseline="300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en-US" sz="24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7.85x10</a:t>
                      </a:r>
                      <a:r>
                        <a:rPr lang="en-US" sz="2400" b="1" baseline="30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60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1.40x10</a:t>
                      </a:r>
                      <a:r>
                        <a:rPr lang="en-US" sz="2400" b="1" baseline="30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4. </a:t>
                      </a:r>
                      <a:r>
                        <a:rPr lang="en-US" sz="2400" b="1" dirty="0" smtClean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Fertilizer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1.14x10</a:t>
                      </a:r>
                      <a:r>
                        <a:rPr lang="en-US" sz="2400" b="1" baseline="300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lang="en-US" sz="24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6.00x10</a:t>
                      </a:r>
                      <a:r>
                        <a:rPr lang="en-US" sz="2400" b="1" baseline="30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60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7.03x10</a:t>
                      </a:r>
                      <a:r>
                        <a:rPr lang="en-US" sz="2400" b="1" baseline="30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5. AMF+RP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1.16x10</a:t>
                      </a:r>
                      <a:r>
                        <a:rPr lang="en-US" sz="2400" b="1" baseline="300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lang="en-US" sz="24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1.05x10</a:t>
                      </a:r>
                      <a:r>
                        <a:rPr lang="en-US" sz="2400" b="1" baseline="30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60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8.73x10</a:t>
                      </a:r>
                      <a:r>
                        <a:rPr lang="en-US" sz="2400" b="1" baseline="300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en-US" sz="24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spc="1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6. RP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6985" marR="6985" marT="698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1.28x10</a:t>
                      </a:r>
                      <a:r>
                        <a:rPr lang="en-US" sz="2400" b="1" baseline="3000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4</a:t>
                      </a:r>
                      <a:endParaRPr lang="en-US" sz="2400" b="1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9.60x10</a:t>
                      </a:r>
                      <a:r>
                        <a:rPr lang="en-US" sz="2400" b="1" baseline="30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5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5">
                            <a:lumMod val="40000"/>
                            <a:lumOff val="60000"/>
                          </a:schemeClr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60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8.63x10</a:t>
                      </a:r>
                      <a:r>
                        <a:rPr lang="en-US" sz="2400" b="1" baseline="30000" dirty="0">
                          <a:effectLst/>
                          <a:latin typeface="Angsana New" pitchFamily="18" charset="-34"/>
                          <a:cs typeface="Angsana New" pitchFamily="18" charset="-34"/>
                        </a:rPr>
                        <a:t>3</a:t>
                      </a:r>
                      <a:endParaRPr lang="en-US" sz="2400" b="1" dirty="0">
                        <a:effectLst/>
                        <a:latin typeface="Angsana New" pitchFamily="18" charset="-34"/>
                        <a:ea typeface="Times New Roman"/>
                        <a:cs typeface="Angsana New" pitchFamily="18" charset="-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ตัวยึดหมายเลขภาพนิ่ง 1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40</a:t>
            </a:fld>
            <a:endParaRPr lang="th-TH" dirty="0"/>
          </a:p>
        </p:txBody>
      </p:sp>
      <p:sp>
        <p:nvSpPr>
          <p:cNvPr id="5" name="ตัวยึดหมายเลขภาพนิ่ง 3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2000" b="1" i="0" u="none" strike="noStrike" kern="1200" cap="none" spc="0" normalizeH="0" baseline="0" noProof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pic>
        <p:nvPicPr>
          <p:cNvPr id="8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sp>
        <p:nvSpPr>
          <p:cNvPr id="11" name="สี่เหลี่ยมผืนผ้า 10"/>
          <p:cNvSpPr/>
          <p:nvPr/>
        </p:nvSpPr>
        <p:spPr>
          <a:xfrm>
            <a:off x="972804" y="204911"/>
            <a:ext cx="8143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จำนวนจุลินท</a:t>
            </a:r>
            <a:r>
              <a:rPr lang="th-TH" sz="4000" b="1" dirty="0" err="1" smtClean="0">
                <a:latin typeface="Angsana New" pitchFamily="18" charset="-34"/>
                <a:cs typeface="Angsana New" pitchFamily="18" charset="-34"/>
              </a:rPr>
              <a:t>รีย์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ทั้งหมดในดินแปลงปลูกอ้อย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92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41</a:t>
            </a:fld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42976" y="1988840"/>
            <a:ext cx="7858180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การตรวจสอบผลของเชื้อรา </a:t>
            </a:r>
            <a:r>
              <a:rPr lang="en-US" sz="54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ต่อการเจริญเติบโตของอ้อยที่ปลูกในแปลงทดลอง</a:t>
            </a:r>
            <a:endParaRPr lang="th-TH" sz="5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pic>
        <p:nvPicPr>
          <p:cNvPr id="8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20256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/>
          <p:nvPr>
            <p:extLst>
              <p:ext uri="{D42A27DB-BD31-4B8C-83A1-F6EECF244321}">
                <p14:modId xmlns:p14="http://schemas.microsoft.com/office/powerpoint/2010/main" xmlns="" val="4233346363"/>
              </p:ext>
            </p:extLst>
          </p:nvPr>
        </p:nvGraphicFramePr>
        <p:xfrm>
          <a:off x="1043608" y="1052735"/>
          <a:ext cx="8100392" cy="5328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497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ค่าความหวาน (</a:t>
            </a:r>
            <a:r>
              <a:rPr lang="en-US" sz="4800" b="1" dirty="0" err="1" smtClean="0">
                <a:latin typeface="Angsana New" pitchFamily="18" charset="-34"/>
                <a:cs typeface="Angsana New" pitchFamily="18" charset="-34"/>
              </a:rPr>
              <a:t>brix</a:t>
            </a:r>
            <a:r>
              <a:rPr lang="en-US" sz="4800" b="1" dirty="0" smtClean="0">
                <a:latin typeface="Angsana New" pitchFamily="18" charset="-34"/>
                <a:cs typeface="Angsana New" pitchFamily="18" charset="-34"/>
              </a:rPr>
              <a:t>)</a:t>
            </a: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4466" y="692696"/>
            <a:ext cx="1061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ngsana New" pitchFamily="18" charset="-34"/>
                <a:cs typeface="Angsana New" pitchFamily="18" charset="-34"/>
              </a:rPr>
              <a:t>brix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 (%)</a:t>
            </a:r>
            <a:endParaRPr lang="th-TH" b="1" dirty="0"/>
          </a:p>
        </p:txBody>
      </p:sp>
      <p:sp>
        <p:nvSpPr>
          <p:cNvPr id="6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</p:spPr>
        <p:txBody>
          <a:bodyPr/>
          <a:lstStyle/>
          <a:p>
            <a:fld id="{F8FE324F-F35D-424B-A849-E36290BBE815}" type="slidenum">
              <a:rPr lang="th-TH" smtClean="0"/>
              <a:pPr/>
              <a:t>42</a:t>
            </a:fld>
            <a:endParaRPr lang="th-TH"/>
          </a:p>
        </p:txBody>
      </p:sp>
      <p:sp>
        <p:nvSpPr>
          <p:cNvPr id="7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11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ตัวยึดหมายเลขภาพนิ่ง 1"/>
          <p:cNvSpPr txBox="1">
            <a:spLocks/>
          </p:cNvSpPr>
          <p:nvPr/>
        </p:nvSpPr>
        <p:spPr>
          <a:xfrm>
            <a:off x="8464427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95736" y="1988840"/>
            <a:ext cx="1008112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ounded Rectangle 13"/>
          <p:cNvSpPr/>
          <p:nvPr/>
        </p:nvSpPr>
        <p:spPr>
          <a:xfrm>
            <a:off x="3923928" y="1844824"/>
            <a:ext cx="1152128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ounded Rectangle 14"/>
          <p:cNvSpPr/>
          <p:nvPr/>
        </p:nvSpPr>
        <p:spPr>
          <a:xfrm>
            <a:off x="5724128" y="1484784"/>
            <a:ext cx="1152128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ed Rectangle 15"/>
          <p:cNvSpPr/>
          <p:nvPr/>
        </p:nvSpPr>
        <p:spPr>
          <a:xfrm>
            <a:off x="7524328" y="1268760"/>
            <a:ext cx="1152128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53330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/>
          <p:nvPr>
            <p:extLst>
              <p:ext uri="{D42A27DB-BD31-4B8C-83A1-F6EECF244321}">
                <p14:modId xmlns:p14="http://schemas.microsoft.com/office/powerpoint/2010/main" xmlns="" val="2517704343"/>
              </p:ext>
            </p:extLst>
          </p:nvPr>
        </p:nvGraphicFramePr>
        <p:xfrm>
          <a:off x="1043607" y="928670"/>
          <a:ext cx="8100393" cy="5452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91680" y="50427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เส้นผ่านศูนย์กลางลำ </a:t>
            </a:r>
            <a:r>
              <a:rPr lang="en-US" sz="4800" b="1" dirty="0" smtClean="0">
                <a:latin typeface="Angsana New" pitchFamily="18" charset="-34"/>
                <a:cs typeface="Angsana New" pitchFamily="18" charset="-34"/>
              </a:rPr>
              <a:t>(diameter)</a:t>
            </a: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899592" y="548680"/>
            <a:ext cx="1883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diameter (cm.)</a:t>
            </a:r>
            <a:endParaRPr lang="th-TH" sz="3200" b="1" dirty="0"/>
          </a:p>
        </p:txBody>
      </p:sp>
      <p:sp>
        <p:nvSpPr>
          <p:cNvPr id="6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</p:spPr>
        <p:txBody>
          <a:bodyPr/>
          <a:lstStyle/>
          <a:p>
            <a:fld id="{F8FE324F-F35D-424B-A849-E36290BBE815}" type="slidenum">
              <a:rPr lang="th-TH" smtClean="0"/>
              <a:pPr/>
              <a:t>43</a:t>
            </a:fld>
            <a:endParaRPr lang="th-TH"/>
          </a:p>
        </p:txBody>
      </p:sp>
      <p:sp>
        <p:nvSpPr>
          <p:cNvPr id="7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11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ตัวยึดหมายเลขภาพนิ่ง 1"/>
          <p:cNvSpPr txBox="1">
            <a:spLocks/>
          </p:cNvSpPr>
          <p:nvPr/>
        </p:nvSpPr>
        <p:spPr>
          <a:xfrm>
            <a:off x="8464427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051720" y="1224048"/>
            <a:ext cx="1440160" cy="576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ounded Rectangle 13"/>
          <p:cNvSpPr/>
          <p:nvPr/>
        </p:nvSpPr>
        <p:spPr>
          <a:xfrm>
            <a:off x="3923928" y="1196752"/>
            <a:ext cx="504056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ounded Rectangle 14"/>
          <p:cNvSpPr/>
          <p:nvPr/>
        </p:nvSpPr>
        <p:spPr>
          <a:xfrm>
            <a:off x="5652120" y="1196752"/>
            <a:ext cx="1152128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ed Rectangle 15"/>
          <p:cNvSpPr/>
          <p:nvPr/>
        </p:nvSpPr>
        <p:spPr>
          <a:xfrm>
            <a:off x="7524328" y="1196752"/>
            <a:ext cx="792088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63937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/>
          <p:cNvGraphicFramePr/>
          <p:nvPr>
            <p:extLst>
              <p:ext uri="{D42A27DB-BD31-4B8C-83A1-F6EECF244321}">
                <p14:modId xmlns:p14="http://schemas.microsoft.com/office/powerpoint/2010/main" xmlns="" val="2803886669"/>
              </p:ext>
            </p:extLst>
          </p:nvPr>
        </p:nvGraphicFramePr>
        <p:xfrm>
          <a:off x="1043608" y="1043028"/>
          <a:ext cx="8100392" cy="5366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99792" y="19672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ความสูง (</a:t>
            </a:r>
            <a:r>
              <a:rPr lang="en-US" sz="5400" b="1" dirty="0" smtClean="0">
                <a:latin typeface="Angsana New" pitchFamily="18" charset="-34"/>
                <a:cs typeface="Angsana New" pitchFamily="18" charset="-34"/>
              </a:rPr>
              <a:t>height)</a:t>
            </a:r>
            <a:endParaRPr lang="th-TH" sz="5400" b="1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62068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Height (cm.)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</p:spPr>
        <p:txBody>
          <a:bodyPr/>
          <a:lstStyle/>
          <a:p>
            <a:fld id="{F8FE324F-F35D-424B-A849-E36290BBE815}" type="slidenum">
              <a:rPr lang="th-TH" smtClean="0"/>
              <a:pPr/>
              <a:t>44</a:t>
            </a:fld>
            <a:endParaRPr lang="th-TH"/>
          </a:p>
        </p:txBody>
      </p:sp>
      <p:sp>
        <p:nvSpPr>
          <p:cNvPr id="7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11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ตัวยึดหมายเลขภาพนิ่ง 1"/>
          <p:cNvSpPr txBox="1">
            <a:spLocks/>
          </p:cNvSpPr>
          <p:nvPr/>
        </p:nvSpPr>
        <p:spPr>
          <a:xfrm>
            <a:off x="8464427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267744" y="2708920"/>
            <a:ext cx="1368152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ounded Rectangle 13"/>
          <p:cNvSpPr/>
          <p:nvPr/>
        </p:nvSpPr>
        <p:spPr>
          <a:xfrm>
            <a:off x="4009584" y="1543144"/>
            <a:ext cx="1152128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ounded Rectangle 14"/>
          <p:cNvSpPr/>
          <p:nvPr/>
        </p:nvSpPr>
        <p:spPr>
          <a:xfrm>
            <a:off x="5796136" y="1340768"/>
            <a:ext cx="1025528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ed Rectangle 15"/>
          <p:cNvSpPr/>
          <p:nvPr/>
        </p:nvSpPr>
        <p:spPr>
          <a:xfrm>
            <a:off x="7524328" y="1412776"/>
            <a:ext cx="1152128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82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45</a:t>
            </a:fld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1142976" y="2250738"/>
            <a:ext cx="785818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การตรวจสอบผลของเชื้อรา </a:t>
            </a:r>
            <a:r>
              <a:rPr lang="en-US" sz="54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ต่อผลผลิตอ้อยที่ปลูกในแปลงทดลอง</a:t>
            </a:r>
            <a:endParaRPr lang="th-TH" sz="5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pic>
        <p:nvPicPr>
          <p:cNvPr id="8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xmlns="" val="143359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46</a:t>
            </a:fld>
            <a:endParaRPr lang="th-TH"/>
          </a:p>
        </p:txBody>
      </p:sp>
      <p:sp>
        <p:nvSpPr>
          <p:cNvPr id="5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8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9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ตัวยึดหมายเลขภาพนิ่ง 1"/>
          <p:cNvSpPr txBox="1">
            <a:spLocks/>
          </p:cNvSpPr>
          <p:nvPr/>
        </p:nvSpPr>
        <p:spPr>
          <a:xfrm>
            <a:off x="8464427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3" name="แผนภูมิ 12"/>
          <p:cNvGraphicFramePr/>
          <p:nvPr>
            <p:extLst>
              <p:ext uri="{D42A27DB-BD31-4B8C-83A1-F6EECF244321}">
                <p14:modId xmlns:p14="http://schemas.microsoft.com/office/powerpoint/2010/main" xmlns="" val="1811362638"/>
              </p:ext>
            </p:extLst>
          </p:nvPr>
        </p:nvGraphicFramePr>
        <p:xfrm>
          <a:off x="857224" y="1714488"/>
          <a:ext cx="8286776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สี่เหลี่ยมผืนผ้า 13"/>
          <p:cNvSpPr/>
          <p:nvPr/>
        </p:nvSpPr>
        <p:spPr>
          <a:xfrm>
            <a:off x="4286248" y="1571612"/>
            <a:ext cx="3571900" cy="44291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วงรี 14"/>
          <p:cNvSpPr/>
          <p:nvPr/>
        </p:nvSpPr>
        <p:spPr>
          <a:xfrm>
            <a:off x="3357554" y="5429264"/>
            <a:ext cx="714380" cy="4286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วงรี 15"/>
          <p:cNvSpPr/>
          <p:nvPr/>
        </p:nvSpPr>
        <p:spPr>
          <a:xfrm>
            <a:off x="6572264" y="5429264"/>
            <a:ext cx="1214446" cy="4286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วงรี 16"/>
          <p:cNvSpPr/>
          <p:nvPr/>
        </p:nvSpPr>
        <p:spPr>
          <a:xfrm>
            <a:off x="4143372" y="5429264"/>
            <a:ext cx="1357322" cy="4286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วงรี 17"/>
          <p:cNvSpPr/>
          <p:nvPr/>
        </p:nvSpPr>
        <p:spPr>
          <a:xfrm>
            <a:off x="4214810" y="5429264"/>
            <a:ext cx="1285884" cy="42862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วงรี 18"/>
          <p:cNvSpPr/>
          <p:nvPr/>
        </p:nvSpPr>
        <p:spPr>
          <a:xfrm>
            <a:off x="5715008" y="5429264"/>
            <a:ext cx="714380" cy="42862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วงรี 19"/>
          <p:cNvSpPr/>
          <p:nvPr/>
        </p:nvSpPr>
        <p:spPr>
          <a:xfrm>
            <a:off x="6643702" y="5429264"/>
            <a:ext cx="1071570" cy="42862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TextBox 20"/>
          <p:cNvSpPr txBox="1"/>
          <p:nvPr/>
        </p:nvSpPr>
        <p:spPr>
          <a:xfrm>
            <a:off x="1357290" y="363660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จำนวนลำต่อกอ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97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47</a:t>
            </a:fld>
            <a:endParaRPr lang="th-TH"/>
          </a:p>
        </p:txBody>
      </p:sp>
      <p:sp>
        <p:nvSpPr>
          <p:cNvPr id="5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8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9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ตัวยึดหมายเลขภาพนิ่ง 1"/>
          <p:cNvSpPr txBox="1">
            <a:spLocks/>
          </p:cNvSpPr>
          <p:nvPr/>
        </p:nvSpPr>
        <p:spPr>
          <a:xfrm>
            <a:off x="8464427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แผนภูมิ 10"/>
          <p:cNvGraphicFramePr/>
          <p:nvPr>
            <p:extLst>
              <p:ext uri="{D42A27DB-BD31-4B8C-83A1-F6EECF244321}">
                <p14:modId xmlns:p14="http://schemas.microsoft.com/office/powerpoint/2010/main" xmlns="" val="3019289735"/>
              </p:ext>
            </p:extLst>
          </p:nvPr>
        </p:nvGraphicFramePr>
        <p:xfrm>
          <a:off x="1071538" y="1928802"/>
          <a:ext cx="8072462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สี่เหลี่ยมผืนผ้า 11"/>
          <p:cNvSpPr/>
          <p:nvPr/>
        </p:nvSpPr>
        <p:spPr>
          <a:xfrm>
            <a:off x="2428860" y="2000240"/>
            <a:ext cx="6572296" cy="7858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/>
          <p:cNvSpPr/>
          <p:nvPr/>
        </p:nvSpPr>
        <p:spPr>
          <a:xfrm>
            <a:off x="3714744" y="5500702"/>
            <a:ext cx="714380" cy="4286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วงรี 13"/>
          <p:cNvSpPr/>
          <p:nvPr/>
        </p:nvSpPr>
        <p:spPr>
          <a:xfrm>
            <a:off x="6715140" y="5500702"/>
            <a:ext cx="1214446" cy="4286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วงรี 14"/>
          <p:cNvSpPr/>
          <p:nvPr/>
        </p:nvSpPr>
        <p:spPr>
          <a:xfrm>
            <a:off x="4500562" y="5500702"/>
            <a:ext cx="1357322" cy="4286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TextBox 15"/>
          <p:cNvSpPr txBox="1"/>
          <p:nvPr/>
        </p:nvSpPr>
        <p:spPr>
          <a:xfrm>
            <a:off x="1357290" y="363660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จำนวนกอ ในพื้นที่</a:t>
            </a:r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 1 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ไร่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18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48</a:t>
            </a:fld>
            <a:endParaRPr lang="th-TH"/>
          </a:p>
        </p:txBody>
      </p:sp>
      <p:sp>
        <p:nvSpPr>
          <p:cNvPr id="5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8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9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ตัวยึดหมายเลขภาพนิ่ง 1"/>
          <p:cNvSpPr txBox="1">
            <a:spLocks/>
          </p:cNvSpPr>
          <p:nvPr/>
        </p:nvSpPr>
        <p:spPr>
          <a:xfrm>
            <a:off x="8464427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แผนภูมิ 10"/>
          <p:cNvGraphicFramePr/>
          <p:nvPr>
            <p:extLst>
              <p:ext uri="{D42A27DB-BD31-4B8C-83A1-F6EECF244321}">
                <p14:modId xmlns:p14="http://schemas.microsoft.com/office/powerpoint/2010/main" xmlns="" val="3863222557"/>
              </p:ext>
            </p:extLst>
          </p:nvPr>
        </p:nvGraphicFramePr>
        <p:xfrm>
          <a:off x="1000100" y="1285860"/>
          <a:ext cx="8143900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สี่เหลี่ยมผืนผ้า 11"/>
          <p:cNvSpPr/>
          <p:nvPr/>
        </p:nvSpPr>
        <p:spPr>
          <a:xfrm>
            <a:off x="4500562" y="1357298"/>
            <a:ext cx="3571900" cy="442915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วงรี 12"/>
          <p:cNvSpPr/>
          <p:nvPr/>
        </p:nvSpPr>
        <p:spPr>
          <a:xfrm>
            <a:off x="3714744" y="5214950"/>
            <a:ext cx="714380" cy="4286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วงรี 13"/>
          <p:cNvSpPr/>
          <p:nvPr/>
        </p:nvSpPr>
        <p:spPr>
          <a:xfrm>
            <a:off x="6643702" y="5214950"/>
            <a:ext cx="1214446" cy="4286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วงรี 14"/>
          <p:cNvSpPr/>
          <p:nvPr/>
        </p:nvSpPr>
        <p:spPr>
          <a:xfrm>
            <a:off x="4500562" y="5214950"/>
            <a:ext cx="1357322" cy="42862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วงรี 15"/>
          <p:cNvSpPr/>
          <p:nvPr/>
        </p:nvSpPr>
        <p:spPr>
          <a:xfrm>
            <a:off x="4572000" y="5214950"/>
            <a:ext cx="1285884" cy="42862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วงรี 16"/>
          <p:cNvSpPr/>
          <p:nvPr/>
        </p:nvSpPr>
        <p:spPr>
          <a:xfrm>
            <a:off x="5929322" y="5214950"/>
            <a:ext cx="714380" cy="42862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วงรี 17"/>
          <p:cNvSpPr/>
          <p:nvPr/>
        </p:nvSpPr>
        <p:spPr>
          <a:xfrm>
            <a:off x="6715140" y="5214950"/>
            <a:ext cx="1071570" cy="42862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18"/>
          <p:cNvSpPr txBox="1"/>
          <p:nvPr/>
        </p:nvSpPr>
        <p:spPr>
          <a:xfrm>
            <a:off x="1357290" y="363660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จำนวนลำ ในพื้นที่</a:t>
            </a:r>
            <a:r>
              <a:rPr lang="en-US" sz="4000" b="1" dirty="0" smtClean="0">
                <a:latin typeface="Angsana New" pitchFamily="18" charset="-34"/>
                <a:cs typeface="Angsana New" pitchFamily="18" charset="-34"/>
              </a:rPr>
              <a:t> 1 </a:t>
            </a:r>
            <a:r>
              <a:rPr lang="th-TH" sz="4000" b="1" dirty="0" smtClean="0">
                <a:latin typeface="Angsana New" pitchFamily="18" charset="-34"/>
                <a:cs typeface="Angsana New" pitchFamily="18" charset="-34"/>
              </a:rPr>
              <a:t>ไร่</a:t>
            </a:r>
            <a:endParaRPr lang="th-TH" sz="40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5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49</a:t>
            </a:fld>
            <a:endParaRPr lang="th-TH"/>
          </a:p>
        </p:txBody>
      </p:sp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54964556"/>
              </p:ext>
            </p:extLst>
          </p:nvPr>
        </p:nvGraphicFramePr>
        <p:xfrm>
          <a:off x="1016722" y="980728"/>
          <a:ext cx="810039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ตัวยึดหมายเลขภาพนิ่ง 3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49</a:t>
            </a:fld>
            <a:endParaRPr lang="th-TH"/>
          </a:p>
        </p:txBody>
      </p:sp>
      <p:sp>
        <p:nvSpPr>
          <p:cNvPr id="7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11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ตัวยึดหมายเลขภาพนิ่ง 1"/>
          <p:cNvSpPr txBox="1">
            <a:spLocks/>
          </p:cNvSpPr>
          <p:nvPr/>
        </p:nvSpPr>
        <p:spPr>
          <a:xfrm>
            <a:off x="8464427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616" y="116632"/>
            <a:ext cx="7955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ผลผลิตอ้อยในพื้นที่ </a:t>
            </a:r>
            <a:r>
              <a:rPr lang="en-US" sz="4800" b="1" dirty="0" smtClean="0"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 ไร่</a:t>
            </a: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131840" y="1052736"/>
            <a:ext cx="4608512" cy="40324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45634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z="2800" smtClean="0">
                <a:solidFill>
                  <a:schemeClr val="tx1"/>
                </a:solidFill>
              </a:rPr>
              <a:pPr/>
              <a:t>5</a:t>
            </a:fld>
            <a:endParaRPr lang="th-TH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88640"/>
            <a:ext cx="6794641" cy="147104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imes New Roman" pitchFamily="18" charset="0"/>
                <a:cs typeface="Times New Roman" pitchFamily="18" charset="0"/>
              </a:rPr>
              <a:t>โครงสร้างของเชื้อรา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AMF </a:t>
            </a:r>
            <a:r>
              <a:rPr lang="th-TH" sz="3200" b="1" dirty="0" smtClean="0">
                <a:latin typeface="Times New Roman" pitchFamily="18" charset="0"/>
                <a:cs typeface="Times New Roman" pitchFamily="18" charset="0"/>
              </a:rPr>
              <a:t>ในรากอ้อยที่เก็บจากแปลงเกษตรกรรม</a:t>
            </a:r>
            <a:endParaRPr lang="th-TH" sz="3200" b="1" dirty="0" smtClean="0">
              <a:latin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25792"/>
            <a:ext cx="3960439" cy="452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25"/>
          <p:cNvGrpSpPr/>
          <p:nvPr/>
        </p:nvGrpSpPr>
        <p:grpSpPr>
          <a:xfrm>
            <a:off x="5004048" y="1870677"/>
            <a:ext cx="3888432" cy="4438643"/>
            <a:chOff x="969896" y="-68491"/>
            <a:chExt cx="4813416" cy="6586642"/>
          </a:xfrm>
        </p:grpSpPr>
        <p:grpSp>
          <p:nvGrpSpPr>
            <p:cNvPr id="8" name="Group 32"/>
            <p:cNvGrpSpPr/>
            <p:nvPr/>
          </p:nvGrpSpPr>
          <p:grpSpPr>
            <a:xfrm>
              <a:off x="971599" y="-68491"/>
              <a:ext cx="4811713" cy="3295828"/>
              <a:chOff x="4175119" y="-36689"/>
              <a:chExt cx="4811713" cy="3295828"/>
            </a:xfrm>
          </p:grpSpPr>
          <p:pic>
            <p:nvPicPr>
              <p:cNvPr id="19" name="Picture 293" descr="DSL2000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175119" y="42865"/>
                <a:ext cx="4811713" cy="3216274"/>
              </a:xfrm>
              <a:prstGeom prst="rect">
                <a:avLst/>
              </a:prstGeom>
              <a:noFill/>
            </p:spPr>
          </p:pic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 flipV="1">
                <a:off x="8102341" y="1058794"/>
                <a:ext cx="303213" cy="44450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7986644" y="685733"/>
                <a:ext cx="682092" cy="226752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1400" b="1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ngsana New" pitchFamily="18" charset="-34"/>
                    <a:ea typeface="Times New Roman" pitchFamily="18" charset="0"/>
                    <a:cs typeface="Angsana New" pitchFamily="18" charset="-34"/>
                  </a:rPr>
                  <a:t>50µm </a:t>
                </a:r>
                <a:endParaRPr kumimoji="0" lang="th-TH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ngsana New" pitchFamily="18" charset="-34"/>
                </a:endParaRPr>
              </a:p>
            </p:txBody>
          </p:sp>
          <p:sp>
            <p:nvSpPr>
              <p:cNvPr id="22" name="AutoShape 20"/>
              <p:cNvSpPr>
                <a:spLocks noChangeArrowheads="1"/>
              </p:cNvSpPr>
              <p:nvPr/>
            </p:nvSpPr>
            <p:spPr bwMode="auto">
              <a:xfrm rot="13595458">
                <a:off x="5699671" y="1653381"/>
                <a:ext cx="182562" cy="454025"/>
              </a:xfrm>
              <a:prstGeom prst="downArrow">
                <a:avLst>
                  <a:gd name="adj1" fmla="val 50000"/>
                  <a:gd name="adj2" fmla="val 62174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auto">
              <a:xfrm rot="3247724">
                <a:off x="6715670" y="394494"/>
                <a:ext cx="166688" cy="406400"/>
              </a:xfrm>
              <a:prstGeom prst="downArrow">
                <a:avLst>
                  <a:gd name="adj1" fmla="val 50000"/>
                  <a:gd name="adj2" fmla="val 60952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6843463" y="230187"/>
                <a:ext cx="806307" cy="33588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14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ngsana New" pitchFamily="18" charset="-34"/>
                    <a:ea typeface="Times New Roman" pitchFamily="18" charset="0"/>
                    <a:cs typeface="Angsana New" pitchFamily="18" charset="-34"/>
                  </a:rPr>
                  <a:t>Vesicle</a:t>
                </a:r>
                <a:endParaRPr kumimoji="0" lang="th-TH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ngsana New" pitchFamily="18" charset="-34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5252789" y="1973262"/>
                <a:ext cx="1059923" cy="409347"/>
              </a:xfrm>
              <a:prstGeom prst="rect">
                <a:avLst/>
              </a:prstGeom>
              <a:solidFill>
                <a:srgbClr val="FFFFFF">
                  <a:alpha val="96001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th-TH" sz="1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ngsana New" pitchFamily="18" charset="-34"/>
                    <a:ea typeface="Times New Roman" pitchFamily="18" charset="0"/>
                    <a:cs typeface="Angsana New" pitchFamily="18" charset="-34"/>
                  </a:rPr>
                  <a:t>Mycelium</a:t>
                </a:r>
                <a:endParaRPr kumimoji="0" lang="th-TH" sz="2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ngsana New" pitchFamily="18" charset="-34"/>
                </a:endParaRPr>
              </a:p>
            </p:txBody>
          </p:sp>
          <p:grpSp>
            <p:nvGrpSpPr>
              <p:cNvPr id="26" name="Group 11"/>
              <p:cNvGrpSpPr>
                <a:grpSpLocks/>
              </p:cNvGrpSpPr>
              <p:nvPr/>
            </p:nvGrpSpPr>
            <p:grpSpPr bwMode="auto">
              <a:xfrm>
                <a:off x="8389695" y="-36689"/>
                <a:ext cx="541338" cy="531986"/>
                <a:chOff x="3606" y="1301"/>
                <a:chExt cx="341" cy="334"/>
              </a:xfrm>
            </p:grpSpPr>
            <p:sp>
              <p:nvSpPr>
                <p:cNvPr id="27" name="Oval 13"/>
                <p:cNvSpPr>
                  <a:spLocks noChangeArrowheads="1"/>
                </p:cNvSpPr>
                <p:nvPr/>
              </p:nvSpPr>
              <p:spPr bwMode="auto">
                <a:xfrm>
                  <a:off x="3606" y="1344"/>
                  <a:ext cx="290" cy="29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2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610" y="1301"/>
                  <a:ext cx="337" cy="3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400" b="1" dirty="0" smtClean="0">
                      <a:solidFill>
                        <a:srgbClr val="000000"/>
                      </a:solidFill>
                      <a:latin typeface="Arial" pitchFamily="34" charset="0"/>
                    </a:rPr>
                    <a:t>A</a:t>
                  </a:r>
                  <a:endParaRPr kumimoji="0" lang="th-TH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ngsana New" pitchFamily="18" charset="-34"/>
                  </a:endParaRPr>
                </a:p>
              </p:txBody>
            </p:sp>
          </p:grpSp>
        </p:grpSp>
        <p:grpSp>
          <p:nvGrpSpPr>
            <p:cNvPr id="9" name="Group 33"/>
            <p:cNvGrpSpPr/>
            <p:nvPr/>
          </p:nvGrpSpPr>
          <p:grpSpPr>
            <a:xfrm>
              <a:off x="969896" y="3212976"/>
              <a:ext cx="4791075" cy="3305175"/>
              <a:chOff x="2387625" y="3076153"/>
              <a:chExt cx="4791075" cy="3305175"/>
            </a:xfrm>
          </p:grpSpPr>
          <p:pic>
            <p:nvPicPr>
              <p:cNvPr id="10" name="รูปภาพ 3" descr="DSL20008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t="10304" r="16673" b="12875"/>
              <a:stretch>
                <a:fillRect/>
              </a:stretch>
            </p:blipFill>
            <p:spPr bwMode="auto">
              <a:xfrm>
                <a:off x="2387625" y="3076153"/>
                <a:ext cx="4791075" cy="3305175"/>
              </a:xfrm>
              <a:prstGeom prst="rect">
                <a:avLst/>
              </a:prstGeom>
              <a:noFill/>
            </p:spPr>
          </p:pic>
          <p:grpSp>
            <p:nvGrpSpPr>
              <p:cNvPr id="11" name="Group 1"/>
              <p:cNvGrpSpPr>
                <a:grpSpLocks/>
              </p:cNvGrpSpPr>
              <p:nvPr/>
            </p:nvGrpSpPr>
            <p:grpSpPr bwMode="auto">
              <a:xfrm>
                <a:off x="4170515" y="3607965"/>
                <a:ext cx="2773711" cy="2554288"/>
                <a:chOff x="5699" y="7445"/>
                <a:chExt cx="4367" cy="4022"/>
              </a:xfrm>
            </p:grpSpPr>
            <p:sp>
              <p:nvSpPr>
                <p:cNvPr id="15" name="AutoShape 5"/>
                <p:cNvSpPr>
                  <a:spLocks noChangeArrowheads="1"/>
                </p:cNvSpPr>
                <p:nvPr/>
              </p:nvSpPr>
              <p:spPr bwMode="auto">
                <a:xfrm>
                  <a:off x="6469" y="7975"/>
                  <a:ext cx="274" cy="557"/>
                </a:xfrm>
                <a:prstGeom prst="downArrow">
                  <a:avLst>
                    <a:gd name="adj1" fmla="val 50000"/>
                    <a:gd name="adj2" fmla="val 50821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16" name="AutoShape 4"/>
                <p:cNvSpPr>
                  <a:spLocks noChangeShapeType="1"/>
                </p:cNvSpPr>
                <p:nvPr/>
              </p:nvSpPr>
              <p:spPr bwMode="auto">
                <a:xfrm>
                  <a:off x="9340" y="11466"/>
                  <a:ext cx="482" cy="1"/>
                </a:xfrm>
                <a:prstGeom prst="straightConnector1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17" name="Rectangle 3"/>
                <p:cNvSpPr>
                  <a:spLocks noChangeArrowheads="1"/>
                </p:cNvSpPr>
                <p:nvPr/>
              </p:nvSpPr>
              <p:spPr bwMode="auto">
                <a:xfrm>
                  <a:off x="9091" y="10782"/>
                  <a:ext cx="975" cy="461"/>
                </a:xfrm>
                <a:prstGeom prst="rect">
                  <a:avLst/>
                </a:prstGeom>
                <a:solidFill>
                  <a:srgbClr val="FFFFFF">
                    <a:alpha val="0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th-TH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ngsana New" pitchFamily="18" charset="-34"/>
                      <a:ea typeface="Times New Roman" pitchFamily="18" charset="0"/>
                      <a:cs typeface="Angsana New" pitchFamily="18" charset="-34"/>
                    </a:rPr>
                    <a:t>10µm</a:t>
                  </a:r>
                  <a:endParaRPr kumimoji="0" lang="th-TH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ngsana New" pitchFamily="18" charset="-34"/>
                  </a:endParaRPr>
                </a:p>
              </p:txBody>
            </p:sp>
            <p:sp>
              <p:nvSpPr>
                <p:cNvPr id="18" name="Rectangle 2"/>
                <p:cNvSpPr>
                  <a:spLocks noChangeArrowheads="1"/>
                </p:cNvSpPr>
                <p:nvPr/>
              </p:nvSpPr>
              <p:spPr bwMode="auto">
                <a:xfrm>
                  <a:off x="5699" y="7445"/>
                  <a:ext cx="1684" cy="66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600" b="1" dirty="0" err="1" smtClean="0">
                      <a:latin typeface="Angsana New" pitchFamily="18" charset="-34"/>
                      <a:cs typeface="Angsana New" pitchFamily="18" charset="-34"/>
                    </a:rPr>
                    <a:t>Hyphal</a:t>
                  </a:r>
                  <a:r>
                    <a:rPr lang="en-US" sz="1600" b="1" dirty="0" smtClean="0">
                      <a:latin typeface="Angsana New" pitchFamily="18" charset="-34"/>
                      <a:cs typeface="Angsana New" pitchFamily="18" charset="-34"/>
                    </a:rPr>
                    <a:t> coil</a:t>
                  </a:r>
                  <a:endParaRPr kumimoji="0" lang="th-TH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ngsana New" pitchFamily="18" charset="-34"/>
                  </a:endParaRPr>
                </a:p>
              </p:txBody>
            </p:sp>
          </p:grpSp>
          <p:grpSp>
            <p:nvGrpSpPr>
              <p:cNvPr id="12" name="Group 14"/>
              <p:cNvGrpSpPr>
                <a:grpSpLocks/>
              </p:cNvGrpSpPr>
              <p:nvPr/>
            </p:nvGrpSpPr>
            <p:grpSpPr bwMode="auto">
              <a:xfrm>
                <a:off x="6691338" y="3268254"/>
                <a:ext cx="460375" cy="547689"/>
                <a:chOff x="3647" y="3141"/>
                <a:chExt cx="290" cy="345"/>
              </a:xfrm>
            </p:grpSpPr>
            <p:sp>
              <p:nvSpPr>
                <p:cNvPr id="13" name="Oval 16"/>
                <p:cNvSpPr>
                  <a:spLocks noChangeArrowheads="1"/>
                </p:cNvSpPr>
                <p:nvPr/>
              </p:nvSpPr>
              <p:spPr bwMode="auto">
                <a:xfrm>
                  <a:off x="3647" y="3196"/>
                  <a:ext cx="290" cy="29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1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652" y="3141"/>
                  <a:ext cx="22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2400" b="1" dirty="0" smtClean="0">
                      <a:solidFill>
                        <a:srgbClr val="000000"/>
                      </a:solidFill>
                      <a:latin typeface="Arial" pitchFamily="34" charset="0"/>
                      <a:ea typeface="Times New Roman" pitchFamily="18" charset="0"/>
                    </a:rPr>
                    <a:t>B</a:t>
                  </a:r>
                  <a:r>
                    <a:rPr kumimoji="0" lang="th-TH" sz="2400" b="1" i="0" u="none" strike="noStrike" cap="none" normalizeH="0" baseline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ea typeface="Times New Roman" pitchFamily="18" charset="0"/>
                      <a:cs typeface="Angsana New" pitchFamily="18" charset="-34"/>
                    </a:rPr>
                    <a:t>.</a:t>
                  </a:r>
                  <a:endParaRPr kumimoji="0" lang="th-TH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ngsana New" pitchFamily="18" charset="-34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50</a:t>
            </a:fld>
            <a:endParaRPr lang="th-TH"/>
          </a:p>
        </p:txBody>
      </p:sp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70178161"/>
              </p:ext>
            </p:extLst>
          </p:nvPr>
        </p:nvGraphicFramePr>
        <p:xfrm>
          <a:off x="1115616" y="1052736"/>
          <a:ext cx="795523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ตัวยึดหมายเลขภาพนิ่ง 3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50</a:t>
            </a:fld>
            <a:endParaRPr lang="th-TH"/>
          </a:p>
        </p:txBody>
      </p:sp>
      <p:sp>
        <p:nvSpPr>
          <p:cNvPr id="7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10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11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ตัวยึดหมายเลขภาพนิ่ง 1"/>
          <p:cNvSpPr txBox="1">
            <a:spLocks/>
          </p:cNvSpPr>
          <p:nvPr/>
        </p:nvSpPr>
        <p:spPr>
          <a:xfrm>
            <a:off x="8464427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1619672" y="44624"/>
            <a:ext cx="68595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latin typeface="Angsana New" pitchFamily="18" charset="-34"/>
                <a:cs typeface="Angsana New" pitchFamily="18" charset="-34"/>
              </a:rPr>
              <a:t>ความ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หวาน </a:t>
            </a:r>
            <a:r>
              <a:rPr lang="en-US" sz="4800" b="1" dirty="0">
                <a:latin typeface="Angsana New" pitchFamily="18" charset="-34"/>
                <a:cs typeface="Angsana New" pitchFamily="18" charset="-34"/>
              </a:rPr>
              <a:t>(CCS</a:t>
            </a:r>
            <a:r>
              <a:rPr lang="en-US" sz="4800" b="1" dirty="0" smtClean="0">
                <a:latin typeface="Angsana New" pitchFamily="18" charset="-34"/>
                <a:cs typeface="Angsana New" pitchFamily="18" charset="-34"/>
              </a:rPr>
              <a:t>) 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ของอ้อยอายุ </a:t>
            </a:r>
            <a:r>
              <a:rPr lang="en-US" sz="4800" b="1" dirty="0" smtClean="0">
                <a:latin typeface="Angsana New" pitchFamily="18" charset="-34"/>
                <a:cs typeface="Angsana New" pitchFamily="18" charset="-34"/>
              </a:rPr>
              <a:t>12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 เดือน</a:t>
            </a: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19872" y="1268760"/>
            <a:ext cx="4464496" cy="37444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389933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51</a:t>
            </a:fld>
            <a:endParaRPr lang="th-TH"/>
          </a:p>
        </p:txBody>
      </p:sp>
      <p:graphicFrame>
        <p:nvGraphicFramePr>
          <p:cNvPr id="5" name="แผนภูมิ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78129827"/>
              </p:ext>
            </p:extLst>
          </p:nvPr>
        </p:nvGraphicFramePr>
        <p:xfrm>
          <a:off x="1043608" y="1052736"/>
          <a:ext cx="810039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สี่เหลี่ยมผืนผ้า 5"/>
          <p:cNvSpPr/>
          <p:nvPr/>
        </p:nvSpPr>
        <p:spPr>
          <a:xfrm>
            <a:off x="1979712" y="116632"/>
            <a:ext cx="6096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latin typeface="Angsana New" pitchFamily="18" charset="-34"/>
                <a:cs typeface="Angsana New" pitchFamily="18" charset="-34"/>
              </a:rPr>
              <a:t>มวลชีวภาพ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สดของอ้อยอายุ </a:t>
            </a:r>
            <a:r>
              <a:rPr lang="en-US" sz="4800" b="1" dirty="0" smtClean="0">
                <a:latin typeface="Angsana New" pitchFamily="18" charset="-34"/>
                <a:cs typeface="Angsana New" pitchFamily="18" charset="-34"/>
              </a:rPr>
              <a:t>12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 เดือน</a:t>
            </a: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ตัวยึดหมายเลขภาพนิ่ง 3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51</a:t>
            </a:fld>
            <a:endParaRPr lang="th-TH"/>
          </a:p>
        </p:txBody>
      </p:sp>
      <p:sp>
        <p:nvSpPr>
          <p:cNvPr id="8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11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12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ตัวยึดหมายเลขภาพนิ่ง 1"/>
          <p:cNvSpPr txBox="1">
            <a:spLocks/>
          </p:cNvSpPr>
          <p:nvPr/>
        </p:nvSpPr>
        <p:spPr>
          <a:xfrm>
            <a:off x="8464427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74554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Angsana New" pitchFamily="18" charset="-34"/>
                <a:cs typeface="Angsana New" pitchFamily="18" charset="-34"/>
              </a:rPr>
              <a:t>น้ำหนักพืช </a:t>
            </a:r>
            <a:r>
              <a:rPr lang="en-US" sz="2000" dirty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2000" dirty="0" smtClean="0">
                <a:latin typeface="Angsana New" pitchFamily="18" charset="-34"/>
                <a:cs typeface="Angsana New" pitchFamily="18" charset="-34"/>
              </a:rPr>
              <a:t>Kg)</a:t>
            </a:r>
            <a:endParaRPr lang="th-TH" sz="20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2848" y="4901098"/>
            <a:ext cx="1619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ส่วนประกอบของพืช</a:t>
            </a:r>
            <a:endParaRPr lang="th-TH" sz="2000" dirty="0"/>
          </a:p>
        </p:txBody>
      </p:sp>
      <p:sp>
        <p:nvSpPr>
          <p:cNvPr id="17" name="Rounded Rectangle 16"/>
          <p:cNvSpPr/>
          <p:nvPr/>
        </p:nvSpPr>
        <p:spPr>
          <a:xfrm>
            <a:off x="2195736" y="1628800"/>
            <a:ext cx="720080" cy="792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ounded Rectangle 17"/>
          <p:cNvSpPr/>
          <p:nvPr/>
        </p:nvSpPr>
        <p:spPr>
          <a:xfrm>
            <a:off x="7020272" y="1196752"/>
            <a:ext cx="1152128" cy="9361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Down Arrow 20"/>
          <p:cNvSpPr/>
          <p:nvPr/>
        </p:nvSpPr>
        <p:spPr>
          <a:xfrm>
            <a:off x="2123728" y="1196752"/>
            <a:ext cx="288032" cy="360040"/>
          </a:xfrm>
          <a:prstGeom prst="downArrow">
            <a:avLst/>
          </a:prstGeom>
          <a:solidFill>
            <a:srgbClr val="FF000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Down Arrow 21"/>
          <p:cNvSpPr/>
          <p:nvPr/>
        </p:nvSpPr>
        <p:spPr>
          <a:xfrm>
            <a:off x="7380312" y="836712"/>
            <a:ext cx="288032" cy="288032"/>
          </a:xfrm>
          <a:prstGeom prst="downArrow">
            <a:avLst/>
          </a:prstGeom>
          <a:solidFill>
            <a:srgbClr val="FF0000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117912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1" grpId="1" animBg="1"/>
      <p:bldP spid="22" grpId="0" animBg="1"/>
      <p:bldP spid="22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52</a:t>
            </a:fld>
            <a:endParaRPr lang="th-TH" dirty="0"/>
          </a:p>
        </p:txBody>
      </p:sp>
      <p:graphicFrame>
        <p:nvGraphicFramePr>
          <p:cNvPr id="3" name="แผนภูมิ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51269609"/>
              </p:ext>
            </p:extLst>
          </p:nvPr>
        </p:nvGraphicFramePr>
        <p:xfrm>
          <a:off x="1115616" y="1124744"/>
          <a:ext cx="802838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ตัวแทนหมายเลขภาพนิ่ง 1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52</a:t>
            </a:fld>
            <a:endParaRPr lang="th-TH" dirty="0"/>
          </a:p>
        </p:txBody>
      </p:sp>
      <p:sp>
        <p:nvSpPr>
          <p:cNvPr id="5" name="ตัวยึดหมายเลขภาพนิ่ง 1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52</a:t>
            </a:fld>
            <a:endParaRPr lang="th-TH" dirty="0"/>
          </a:p>
        </p:txBody>
      </p:sp>
      <p:sp>
        <p:nvSpPr>
          <p:cNvPr id="6" name="ตัวยึดหมายเลขภาพนิ่ง 3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h-TH" sz="2000" b="1" i="0" u="none" strike="noStrike" kern="1200" cap="none" spc="0" normalizeH="0" baseline="0" noProof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pic>
        <p:nvPicPr>
          <p:cNvPr id="9" name="รูปภาพ 43" descr="Untitled-1.png"/>
          <p:cNvPicPr>
            <a:picLocks noChangeAspect="1"/>
          </p:cNvPicPr>
          <p:nvPr/>
        </p:nvPicPr>
        <p:blipFill>
          <a:blip r:embed="rId3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sp>
        <p:nvSpPr>
          <p:cNvPr id="12" name="สี่เหลี่ยมผืนผ้า 11"/>
          <p:cNvSpPr/>
          <p:nvPr/>
        </p:nvSpPr>
        <p:spPr>
          <a:xfrm>
            <a:off x="1979712" y="116632"/>
            <a:ext cx="6341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 dirty="0">
                <a:latin typeface="Angsana New" pitchFamily="18" charset="-34"/>
                <a:cs typeface="Angsana New" pitchFamily="18" charset="-34"/>
              </a:rPr>
              <a:t>มวล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ชีวภาพแห้งของอ้อยอายุ </a:t>
            </a:r>
            <a:r>
              <a:rPr lang="en-US" sz="4800" b="1" dirty="0" smtClean="0">
                <a:latin typeface="Angsana New" pitchFamily="18" charset="-34"/>
                <a:cs typeface="Angsana New" pitchFamily="18" charset="-34"/>
              </a:rPr>
              <a:t>12</a:t>
            </a:r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 เดือน</a:t>
            </a: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74554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latin typeface="Angsana New" pitchFamily="18" charset="-34"/>
                <a:cs typeface="Angsana New" pitchFamily="18" charset="-34"/>
              </a:rPr>
              <a:t>น้ำหนักพืช </a:t>
            </a:r>
            <a:r>
              <a:rPr lang="en-US" sz="2000" dirty="0">
                <a:latin typeface="Angsana New" pitchFamily="18" charset="-34"/>
                <a:cs typeface="Angsana New" pitchFamily="18" charset="-34"/>
              </a:rPr>
              <a:t>(</a:t>
            </a:r>
            <a:r>
              <a:rPr lang="en-US" sz="2000" dirty="0" smtClean="0">
                <a:latin typeface="Angsana New" pitchFamily="18" charset="-34"/>
                <a:cs typeface="Angsana New" pitchFamily="18" charset="-34"/>
              </a:rPr>
              <a:t>Kg)</a:t>
            </a:r>
            <a:endParaRPr lang="th-TH" sz="20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96336" y="4581128"/>
            <a:ext cx="1619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/>
              <a:t>ส่วนประกอบของพืช</a:t>
            </a:r>
            <a:endParaRPr lang="th-TH" sz="2000" dirty="0"/>
          </a:p>
        </p:txBody>
      </p:sp>
      <p:sp>
        <p:nvSpPr>
          <p:cNvPr id="15" name="Rounded Rectangle 14"/>
          <p:cNvSpPr/>
          <p:nvPr/>
        </p:nvSpPr>
        <p:spPr>
          <a:xfrm>
            <a:off x="1979712" y="3068960"/>
            <a:ext cx="1080120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ed Rectangle 15"/>
          <p:cNvSpPr/>
          <p:nvPr/>
        </p:nvSpPr>
        <p:spPr>
          <a:xfrm>
            <a:off x="7452320" y="1268760"/>
            <a:ext cx="648072" cy="6480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xmlns="" val="254291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53</a:t>
            </a:fld>
            <a:endParaRPr lang="th-TH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/>
          <p:cNvSpPr txBox="1"/>
          <p:nvPr/>
        </p:nvSpPr>
        <p:spPr>
          <a:xfrm>
            <a:off x="81828" y="54504"/>
            <a:ext cx="8954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การติดตามการ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เข้าอยู่อาศัยของเชื้อรา </a:t>
            </a:r>
            <a:r>
              <a:rPr lang="en-US" sz="3200" b="1" i="1" dirty="0">
                <a:latin typeface="Angsana New" pitchFamily="18" charset="-34"/>
                <a:cs typeface="Angsana New" pitchFamily="18" charset="-34"/>
              </a:rPr>
              <a:t>F. </a:t>
            </a:r>
            <a:r>
              <a:rPr lang="en-US" sz="3200" b="1" i="1" dirty="0" err="1">
                <a:latin typeface="Angsana New" pitchFamily="18" charset="-34"/>
                <a:cs typeface="Angsana New" pitchFamily="18" charset="-34"/>
              </a:rPr>
              <a:t>mosseae</a:t>
            </a:r>
            <a:r>
              <a:rPr lang="en-US" sz="3200" b="1" i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ใน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ราก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อ้อยด้วย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วิธี </a:t>
            </a:r>
            <a:r>
              <a:rPr lang="en-US" sz="3200" b="1" dirty="0" smtClean="0">
                <a:latin typeface="Angsana New" pitchFamily="18" charset="-34"/>
                <a:cs typeface="Angsana New" pitchFamily="18" charset="-34"/>
              </a:rPr>
              <a:t>PCR-SSCP (PCR-single strand conformation polymorphism)</a:t>
            </a:r>
          </a:p>
        </p:txBody>
      </p:sp>
      <p:sp>
        <p:nvSpPr>
          <p:cNvPr id="54" name="ตัวแทนหมายเลขภาพนิ่ง 1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53</a:t>
            </a:fld>
            <a:endParaRPr lang="th-TH" dirty="0"/>
          </a:p>
        </p:txBody>
      </p:sp>
      <p:sp>
        <p:nvSpPr>
          <p:cNvPr id="55" name="ตัวแทนหมายเลขภาพนิ่ง 1"/>
          <p:cNvSpPr txBox="1">
            <a:spLocks/>
          </p:cNvSpPr>
          <p:nvPr/>
        </p:nvSpPr>
        <p:spPr>
          <a:xfrm>
            <a:off x="8358214" y="6317355"/>
            <a:ext cx="747149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53</a:t>
            </a:fld>
            <a:endParaRPr lang="th-TH" dirty="0"/>
          </a:p>
        </p:txBody>
      </p:sp>
      <p:sp>
        <p:nvSpPr>
          <p:cNvPr id="56" name="ตัวยึดหมายเลขภาพนิ่ง 3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defPPr>
              <a:defRPr lang="th-TH"/>
            </a:defPPr>
            <a:lvl1pPr marL="0" algn="ctr" defTabSz="914400" rtl="0" eaLnBrk="1" latinLnBrk="0" hangingPunct="1">
              <a:defRPr kumimoji="0" sz="2000" b="1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FE324F-F35D-424B-A849-E36290BBE815}" type="slidenum">
              <a:rPr lang="th-TH" smtClean="0"/>
              <a:pPr/>
              <a:t>53</a:t>
            </a:fld>
            <a:endParaRPr lang="th-TH"/>
          </a:p>
        </p:txBody>
      </p:sp>
      <p:sp>
        <p:nvSpPr>
          <p:cNvPr id="57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59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grpSp>
        <p:nvGrpSpPr>
          <p:cNvPr id="62" name="Group 61"/>
          <p:cNvGrpSpPr/>
          <p:nvPr/>
        </p:nvGrpSpPr>
        <p:grpSpPr>
          <a:xfrm>
            <a:off x="0" y="834980"/>
            <a:ext cx="9144000" cy="5546348"/>
            <a:chOff x="0" y="834980"/>
            <a:chExt cx="9144000" cy="5546348"/>
          </a:xfrm>
        </p:grpSpPr>
        <p:pic>
          <p:nvPicPr>
            <p:cNvPr id="12" name="Picture 4" descr="D:\Suchat\Gel SSCP\SSCP-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 l="200" t="5815" b="8734"/>
            <a:stretch/>
          </p:blipFill>
          <p:spPr bwMode="auto">
            <a:xfrm>
              <a:off x="81828" y="2876834"/>
              <a:ext cx="8981266" cy="328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5984" y="834980"/>
              <a:ext cx="3370153" cy="2024128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spore </a:t>
              </a:r>
              <a:r>
                <a:rPr lang="en-US" sz="2300" b="1" i="1" dirty="0" smtClean="0">
                  <a:latin typeface="Angsana New" pitchFamily="18" charset="-34"/>
                  <a:cs typeface="Angsana New" pitchFamily="18" charset="-34"/>
                </a:rPr>
                <a:t>F. </a:t>
              </a:r>
              <a:r>
                <a:rPr lang="en-US" sz="2300" b="1" i="1" dirty="0" err="1" smtClean="0">
                  <a:latin typeface="Angsana New" pitchFamily="18" charset="-34"/>
                  <a:cs typeface="Angsana New" pitchFamily="18" charset="-34"/>
                </a:rPr>
                <a:t>mosseae</a:t>
              </a:r>
              <a:r>
                <a:rPr lang="en-US" sz="2300" b="1" i="1" dirty="0" smtClean="0">
                  <a:latin typeface="Angsana New" pitchFamily="18" charset="-34"/>
                  <a:cs typeface="Angsana New" pitchFamily="18" charset="-34"/>
                </a:rPr>
                <a:t> </a:t>
              </a:r>
            </a:p>
            <a:p>
              <a:r>
                <a:rPr lang="en-US" sz="2300" b="1" dirty="0">
                  <a:latin typeface="Angsana New" pitchFamily="18" charset="-34"/>
                  <a:cs typeface="Angsana New" pitchFamily="18" charset="-34"/>
                </a:rPr>
                <a:t>c</a:t>
              </a:r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ontrol 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AMF 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AMF+ 50%F</a:t>
              </a:r>
            </a:p>
            <a:p>
              <a:r>
                <a:rPr lang="en-US" sz="2300" b="1" dirty="0">
                  <a:latin typeface="Angsana New" pitchFamily="18" charset="-34"/>
                  <a:cs typeface="Angsana New" pitchFamily="18" charset="-34"/>
                </a:rPr>
                <a:t>f</a:t>
              </a:r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ertilizer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AMF+ RP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RP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root </a:t>
              </a:r>
              <a:r>
                <a:rPr lang="en-US" sz="2300" b="1" i="1" dirty="0">
                  <a:latin typeface="Angsana New" pitchFamily="18" charset="-34"/>
                  <a:cs typeface="Angsana New" pitchFamily="18" charset="-34"/>
                </a:rPr>
                <a:t>F. </a:t>
              </a:r>
              <a:r>
                <a:rPr lang="en-US" sz="2300" b="1" i="1" dirty="0" err="1">
                  <a:latin typeface="Angsana New" pitchFamily="18" charset="-34"/>
                  <a:cs typeface="Angsana New" pitchFamily="18" charset="-34"/>
                </a:rPr>
                <a:t>mosseae</a:t>
              </a:r>
              <a:r>
                <a:rPr lang="en-US" sz="2300" b="1" i="1" dirty="0">
                  <a:latin typeface="Angsana New" pitchFamily="18" charset="-34"/>
                  <a:cs typeface="Angsana New" pitchFamily="18" charset="-34"/>
                </a:rPr>
                <a:t> </a:t>
              </a:r>
              <a:endParaRPr lang="en-US" sz="2300" b="1" dirty="0" smtClean="0">
                <a:latin typeface="Angsana New" pitchFamily="18" charset="-34"/>
                <a:cs typeface="Angsana New" pitchFamily="18" charset="-34"/>
              </a:endParaRPr>
            </a:p>
            <a:p>
              <a:endParaRPr lang="en-US" sz="2300" b="1" dirty="0" smtClean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14" name="สามเหลี่ยมหน้าจั่ว 13"/>
            <p:cNvSpPr/>
            <p:nvPr/>
          </p:nvSpPr>
          <p:spPr>
            <a:xfrm>
              <a:off x="1337172" y="370364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15" name="สามเหลี่ยมหน้าจั่ว 14"/>
            <p:cNvSpPr/>
            <p:nvPr/>
          </p:nvSpPr>
          <p:spPr>
            <a:xfrm>
              <a:off x="1337172" y="426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16" name="สามเหลี่ยมหน้าจั่ว 15"/>
            <p:cNvSpPr/>
            <p:nvPr/>
          </p:nvSpPr>
          <p:spPr>
            <a:xfrm>
              <a:off x="975716" y="370364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17" name="สามเหลี่ยมหน้าจั่ว 16"/>
            <p:cNvSpPr/>
            <p:nvPr/>
          </p:nvSpPr>
          <p:spPr>
            <a:xfrm>
              <a:off x="975716" y="426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18" name="สามเหลี่ยมหน้าจั่ว 17"/>
            <p:cNvSpPr/>
            <p:nvPr/>
          </p:nvSpPr>
          <p:spPr>
            <a:xfrm>
              <a:off x="226410" y="370364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19" name="สามเหลี่ยมหน้าจั่ว 18"/>
            <p:cNvSpPr/>
            <p:nvPr/>
          </p:nvSpPr>
          <p:spPr>
            <a:xfrm>
              <a:off x="226410" y="426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0" name="สามเหลี่ยมหน้าจั่ว 19"/>
            <p:cNvSpPr/>
            <p:nvPr/>
          </p:nvSpPr>
          <p:spPr>
            <a:xfrm>
              <a:off x="2060085" y="370364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1" name="สามเหลี่ยมหน้าจั่ว 20"/>
            <p:cNvSpPr/>
            <p:nvPr/>
          </p:nvSpPr>
          <p:spPr>
            <a:xfrm>
              <a:off x="2060085" y="426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2" name="สามเหลี่ยมหน้าจั่ว 21"/>
            <p:cNvSpPr/>
            <p:nvPr/>
          </p:nvSpPr>
          <p:spPr>
            <a:xfrm>
              <a:off x="2782998" y="370364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3" name="สามเหลี่ยมหน้าจั่ว 22"/>
            <p:cNvSpPr/>
            <p:nvPr/>
          </p:nvSpPr>
          <p:spPr>
            <a:xfrm>
              <a:off x="2782998" y="426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4" name="สามเหลี่ยมหน้าจั่ว 23"/>
            <p:cNvSpPr/>
            <p:nvPr/>
          </p:nvSpPr>
          <p:spPr>
            <a:xfrm>
              <a:off x="3216746" y="370364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5" name="สามเหลี่ยมหน้าจั่ว 24"/>
            <p:cNvSpPr/>
            <p:nvPr/>
          </p:nvSpPr>
          <p:spPr>
            <a:xfrm>
              <a:off x="3216746" y="426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6" name="สามเหลี่ยมหน้าจั่ว 25"/>
            <p:cNvSpPr/>
            <p:nvPr/>
          </p:nvSpPr>
          <p:spPr>
            <a:xfrm>
              <a:off x="3985558" y="370364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7" name="สามเหลี่ยมหน้าจั่ว 26"/>
            <p:cNvSpPr/>
            <p:nvPr/>
          </p:nvSpPr>
          <p:spPr>
            <a:xfrm>
              <a:off x="3985558" y="426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8" name="สามเหลี่ยมหน้าจั่ว 27"/>
            <p:cNvSpPr/>
            <p:nvPr/>
          </p:nvSpPr>
          <p:spPr>
            <a:xfrm>
              <a:off x="4347014" y="370364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29" name="สามเหลี่ยมหน้าจั่ว 28"/>
            <p:cNvSpPr/>
            <p:nvPr/>
          </p:nvSpPr>
          <p:spPr>
            <a:xfrm>
              <a:off x="4347014" y="426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30" name="สามเหลี่ยมหน้าจั่ว 29"/>
            <p:cNvSpPr/>
            <p:nvPr/>
          </p:nvSpPr>
          <p:spPr>
            <a:xfrm>
              <a:off x="5069927" y="370364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31" name="สามเหลี่ยมหน้าจั่ว 30"/>
            <p:cNvSpPr/>
            <p:nvPr/>
          </p:nvSpPr>
          <p:spPr>
            <a:xfrm>
              <a:off x="5069927" y="426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32" name="สามเหลี่ยมหน้าจั่ว 31"/>
            <p:cNvSpPr/>
            <p:nvPr/>
          </p:nvSpPr>
          <p:spPr>
            <a:xfrm>
              <a:off x="5457776" y="3703646"/>
              <a:ext cx="45899" cy="7989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33" name="สามเหลี่ยมหน้าจั่ว 32"/>
            <p:cNvSpPr/>
            <p:nvPr/>
          </p:nvSpPr>
          <p:spPr>
            <a:xfrm>
              <a:off x="5457776" y="4262904"/>
              <a:ext cx="45899" cy="7989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34" name="สามเหลี่ยมหน้าจั่ว 33"/>
            <p:cNvSpPr/>
            <p:nvPr/>
          </p:nvSpPr>
          <p:spPr>
            <a:xfrm>
              <a:off x="5819233" y="370364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35" name="สามเหลี่ยมหน้าจั่ว 34"/>
            <p:cNvSpPr/>
            <p:nvPr/>
          </p:nvSpPr>
          <p:spPr>
            <a:xfrm>
              <a:off x="5819233" y="426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36" name="สามเหลี่ยมหน้าจั่ว 35"/>
            <p:cNvSpPr/>
            <p:nvPr/>
          </p:nvSpPr>
          <p:spPr>
            <a:xfrm>
              <a:off x="6252981" y="3753700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37" name="สามเหลี่ยมหน้าจั่ว 36"/>
            <p:cNvSpPr/>
            <p:nvPr/>
          </p:nvSpPr>
          <p:spPr>
            <a:xfrm>
              <a:off x="6252981" y="4312958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38" name="สามเหลี่ยมหน้าจั่ว 37"/>
            <p:cNvSpPr/>
            <p:nvPr/>
          </p:nvSpPr>
          <p:spPr>
            <a:xfrm>
              <a:off x="7048185" y="3753700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39" name="สามเหลี่ยมหน้าจั่ว 38"/>
            <p:cNvSpPr/>
            <p:nvPr/>
          </p:nvSpPr>
          <p:spPr>
            <a:xfrm>
              <a:off x="7048185" y="4312958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40" name="สามเหลี่ยมหน้าจั่ว 39"/>
            <p:cNvSpPr/>
            <p:nvPr/>
          </p:nvSpPr>
          <p:spPr>
            <a:xfrm>
              <a:off x="7455540" y="3753700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41" name="สามเหลี่ยมหน้าจั่ว 40"/>
            <p:cNvSpPr/>
            <p:nvPr/>
          </p:nvSpPr>
          <p:spPr>
            <a:xfrm>
              <a:off x="7455540" y="4312958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42" name="สามเหลี่ยมหน้าจั่ว 41"/>
            <p:cNvSpPr/>
            <p:nvPr/>
          </p:nvSpPr>
          <p:spPr>
            <a:xfrm>
              <a:off x="8106162" y="3766406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43" name="สามเหลี่ยมหน้าจั่ว 42"/>
            <p:cNvSpPr/>
            <p:nvPr/>
          </p:nvSpPr>
          <p:spPr>
            <a:xfrm>
              <a:off x="8106162" y="4322592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44" name="สามเหลี่ยมหน้าจั่ว 43"/>
            <p:cNvSpPr/>
            <p:nvPr/>
          </p:nvSpPr>
          <p:spPr>
            <a:xfrm>
              <a:off x="8494011" y="3763647"/>
              <a:ext cx="45899" cy="7989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45" name="สามเหลี่ยมหน้าจั่ว 44"/>
            <p:cNvSpPr/>
            <p:nvPr/>
          </p:nvSpPr>
          <p:spPr>
            <a:xfrm>
              <a:off x="8494011" y="4322904"/>
              <a:ext cx="45899" cy="79894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46" name="สามเหลี่ยมหน้าจั่ว 45"/>
            <p:cNvSpPr/>
            <p:nvPr/>
          </p:nvSpPr>
          <p:spPr>
            <a:xfrm>
              <a:off x="8855467" y="3763647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sp>
          <p:nvSpPr>
            <p:cNvPr id="47" name="สามเหลี่ยมหน้าจั่ว 46"/>
            <p:cNvSpPr/>
            <p:nvPr/>
          </p:nvSpPr>
          <p:spPr>
            <a:xfrm>
              <a:off x="8855467" y="4322904"/>
              <a:ext cx="45899" cy="7989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b="1"/>
            </a:p>
          </p:txBody>
        </p:sp>
        <p:cxnSp>
          <p:nvCxnSpPr>
            <p:cNvPr id="48" name="ตัวเชื่อมต่อตรง 47"/>
            <p:cNvCxnSpPr/>
            <p:nvPr/>
          </p:nvCxnSpPr>
          <p:spPr>
            <a:xfrm>
              <a:off x="136432" y="4590366"/>
              <a:ext cx="2819047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533877" y="4510472"/>
              <a:ext cx="20241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ngsana New" pitchFamily="18" charset="-34"/>
                  <a:cs typeface="Angsana New" pitchFamily="18" charset="-34"/>
                </a:rPr>
                <a:t>4 month</a:t>
              </a:r>
              <a:endParaRPr lang="th-TH" b="1" dirty="0">
                <a:latin typeface="Angsana New" pitchFamily="18" charset="-34"/>
                <a:cs typeface="Angsana New" pitchFamily="18" charset="-34"/>
              </a:endParaRPr>
            </a:p>
          </p:txBody>
        </p:sp>
        <p:cxnSp>
          <p:nvCxnSpPr>
            <p:cNvPr id="50" name="ตัวเชื่อมต่อตรง 49"/>
            <p:cNvCxnSpPr/>
            <p:nvPr/>
          </p:nvCxnSpPr>
          <p:spPr>
            <a:xfrm>
              <a:off x="3136376" y="4590366"/>
              <a:ext cx="2819047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3533822" y="4511760"/>
              <a:ext cx="20241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ngsana New" pitchFamily="18" charset="-34"/>
                  <a:cs typeface="Angsana New" pitchFamily="18" charset="-34"/>
                </a:rPr>
                <a:t>8</a:t>
              </a:r>
              <a:r>
                <a:rPr lang="en-US" b="1" dirty="0" smtClean="0">
                  <a:latin typeface="Angsana New" pitchFamily="18" charset="-34"/>
                  <a:cs typeface="Angsana New" pitchFamily="18" charset="-34"/>
                </a:rPr>
                <a:t> </a:t>
              </a:r>
              <a:r>
                <a:rPr lang="en-US" b="1" dirty="0">
                  <a:latin typeface="Angsana New" pitchFamily="18" charset="-34"/>
                  <a:cs typeface="Angsana New" pitchFamily="18" charset="-34"/>
                </a:rPr>
                <a:t>month</a:t>
              </a:r>
              <a:endParaRPr lang="th-TH" b="1" dirty="0">
                <a:latin typeface="Angsana New" pitchFamily="18" charset="-34"/>
                <a:cs typeface="Angsana New" pitchFamily="18" charset="-34"/>
              </a:endParaRPr>
            </a:p>
          </p:txBody>
        </p:sp>
        <p:cxnSp>
          <p:nvCxnSpPr>
            <p:cNvPr id="52" name="ตัวเชื่อมต่อตรง 51"/>
            <p:cNvCxnSpPr/>
            <p:nvPr/>
          </p:nvCxnSpPr>
          <p:spPr>
            <a:xfrm>
              <a:off x="6154297" y="4590366"/>
              <a:ext cx="2819047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551754" y="4510472"/>
              <a:ext cx="20241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Angsana New" pitchFamily="18" charset="-34"/>
                  <a:cs typeface="Angsana New" pitchFamily="18" charset="-34"/>
                </a:rPr>
                <a:t>12 </a:t>
              </a:r>
              <a:r>
                <a:rPr lang="en-US" b="1" dirty="0">
                  <a:latin typeface="Angsana New" pitchFamily="18" charset="-34"/>
                  <a:cs typeface="Angsana New" pitchFamily="18" charset="-34"/>
                </a:rPr>
                <a:t>month</a:t>
              </a:r>
              <a:endParaRPr lang="th-TH" b="1" dirty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29445" y="836420"/>
              <a:ext cx="3370153" cy="2024128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spore </a:t>
              </a:r>
              <a:r>
                <a:rPr lang="en-US" sz="2300" b="1" i="1" dirty="0" smtClean="0">
                  <a:latin typeface="Angsana New" pitchFamily="18" charset="-34"/>
                  <a:cs typeface="Angsana New" pitchFamily="18" charset="-34"/>
                </a:rPr>
                <a:t>F. </a:t>
              </a:r>
              <a:r>
                <a:rPr lang="en-US" sz="2300" b="1" i="1" dirty="0" err="1" smtClean="0">
                  <a:latin typeface="Angsana New" pitchFamily="18" charset="-34"/>
                  <a:cs typeface="Angsana New" pitchFamily="18" charset="-34"/>
                </a:rPr>
                <a:t>mosseae</a:t>
              </a:r>
              <a:r>
                <a:rPr lang="en-US" sz="2300" b="1" i="1" dirty="0" smtClean="0">
                  <a:latin typeface="Angsana New" pitchFamily="18" charset="-34"/>
                  <a:cs typeface="Angsana New" pitchFamily="18" charset="-34"/>
                </a:rPr>
                <a:t> </a:t>
              </a:r>
            </a:p>
            <a:p>
              <a:r>
                <a:rPr lang="en-US" sz="2300" b="1" dirty="0">
                  <a:latin typeface="Angsana New" pitchFamily="18" charset="-34"/>
                  <a:cs typeface="Angsana New" pitchFamily="18" charset="-34"/>
                </a:rPr>
                <a:t>c</a:t>
              </a:r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ontrol 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AMF 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AMF+ 50%F</a:t>
              </a:r>
            </a:p>
            <a:p>
              <a:r>
                <a:rPr lang="en-US" sz="2300" b="1" dirty="0">
                  <a:latin typeface="Angsana New" pitchFamily="18" charset="-34"/>
                  <a:cs typeface="Angsana New" pitchFamily="18" charset="-34"/>
                </a:rPr>
                <a:t>f</a:t>
              </a:r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ertilizer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AMF+ RP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RP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root </a:t>
              </a:r>
              <a:r>
                <a:rPr lang="en-US" sz="2300" b="1" i="1" dirty="0">
                  <a:latin typeface="Angsana New" pitchFamily="18" charset="-34"/>
                  <a:cs typeface="Angsana New" pitchFamily="18" charset="-34"/>
                </a:rPr>
                <a:t>F. </a:t>
              </a:r>
              <a:r>
                <a:rPr lang="en-US" sz="2300" b="1" i="1" dirty="0" err="1">
                  <a:latin typeface="Angsana New" pitchFamily="18" charset="-34"/>
                  <a:cs typeface="Angsana New" pitchFamily="18" charset="-34"/>
                </a:rPr>
                <a:t>mosseae</a:t>
              </a:r>
              <a:r>
                <a:rPr lang="en-US" sz="2300" b="1" i="1" dirty="0">
                  <a:latin typeface="Angsana New" pitchFamily="18" charset="-34"/>
                  <a:cs typeface="Angsana New" pitchFamily="18" charset="-34"/>
                </a:rPr>
                <a:t> </a:t>
              </a:r>
              <a:endParaRPr lang="en-US" sz="2300" b="1" dirty="0" smtClean="0">
                <a:latin typeface="Angsana New" pitchFamily="18" charset="-34"/>
                <a:cs typeface="Angsana New" pitchFamily="18" charset="-34"/>
              </a:endParaRPr>
            </a:p>
            <a:p>
              <a:endParaRPr lang="en-US" sz="2300" b="1" dirty="0" smtClean="0"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65679" y="851168"/>
              <a:ext cx="3016210" cy="2024128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 rtlCol="0">
              <a:spAutoFit/>
            </a:bodyPr>
            <a:lstStyle/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spore </a:t>
              </a:r>
              <a:r>
                <a:rPr lang="en-US" sz="2300" b="1" i="1" dirty="0" smtClean="0">
                  <a:latin typeface="Angsana New" pitchFamily="18" charset="-34"/>
                  <a:cs typeface="Angsana New" pitchFamily="18" charset="-34"/>
                </a:rPr>
                <a:t>F. </a:t>
              </a:r>
              <a:r>
                <a:rPr lang="en-US" sz="2300" b="1" i="1" dirty="0" err="1" smtClean="0">
                  <a:latin typeface="Angsana New" pitchFamily="18" charset="-34"/>
                  <a:cs typeface="Angsana New" pitchFamily="18" charset="-34"/>
                </a:rPr>
                <a:t>mosseae</a:t>
              </a:r>
              <a:r>
                <a:rPr lang="en-US" sz="2300" b="1" i="1" dirty="0" smtClean="0">
                  <a:latin typeface="Angsana New" pitchFamily="18" charset="-34"/>
                  <a:cs typeface="Angsana New" pitchFamily="18" charset="-34"/>
                </a:rPr>
                <a:t> </a:t>
              </a:r>
            </a:p>
            <a:p>
              <a:r>
                <a:rPr lang="en-US" sz="2300" b="1" dirty="0">
                  <a:latin typeface="Angsana New" pitchFamily="18" charset="-34"/>
                  <a:cs typeface="Angsana New" pitchFamily="18" charset="-34"/>
                </a:rPr>
                <a:t>c</a:t>
              </a:r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ontrol 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AMF 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AMF+ 50%F</a:t>
              </a:r>
            </a:p>
            <a:p>
              <a:r>
                <a:rPr lang="en-US" sz="2300" b="1" dirty="0">
                  <a:latin typeface="Angsana New" pitchFamily="18" charset="-34"/>
                  <a:cs typeface="Angsana New" pitchFamily="18" charset="-34"/>
                </a:rPr>
                <a:t>f</a:t>
              </a:r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ertilizer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AMF+ RP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RP</a:t>
              </a:r>
            </a:p>
            <a:p>
              <a:r>
                <a:rPr lang="en-US" sz="2300" b="1" dirty="0" smtClean="0">
                  <a:latin typeface="Angsana New" pitchFamily="18" charset="-34"/>
                  <a:cs typeface="Angsana New" pitchFamily="18" charset="-34"/>
                </a:rPr>
                <a:t>root </a:t>
              </a:r>
              <a:r>
                <a:rPr lang="en-US" sz="2300" b="1" i="1" dirty="0">
                  <a:latin typeface="Angsana New" pitchFamily="18" charset="-34"/>
                  <a:cs typeface="Angsana New" pitchFamily="18" charset="-34"/>
                </a:rPr>
                <a:t>F. </a:t>
              </a:r>
              <a:r>
                <a:rPr lang="en-US" sz="2300" b="1" i="1" dirty="0" err="1">
                  <a:latin typeface="Angsana New" pitchFamily="18" charset="-34"/>
                  <a:cs typeface="Angsana New" pitchFamily="18" charset="-34"/>
                </a:rPr>
                <a:t>mosseae</a:t>
              </a:r>
              <a:r>
                <a:rPr lang="en-US" sz="2300" b="1" i="1" dirty="0">
                  <a:latin typeface="Angsana New" pitchFamily="18" charset="-34"/>
                  <a:cs typeface="Angsana New" pitchFamily="18" charset="-34"/>
                </a:rPr>
                <a:t> </a:t>
              </a:r>
              <a:endParaRPr lang="en-US" sz="2300" b="1" dirty="0" smtClean="0">
                <a:latin typeface="Angsana New" pitchFamily="18" charset="-34"/>
                <a:cs typeface="Angsana New" pitchFamily="18" charset="-34"/>
              </a:endParaRPr>
            </a:p>
          </p:txBody>
        </p:sp>
        <p:cxnSp>
          <p:nvCxnSpPr>
            <p:cNvPr id="9" name="ตัวเชื่อมต่อตรง 8"/>
            <p:cNvCxnSpPr/>
            <p:nvPr/>
          </p:nvCxnSpPr>
          <p:spPr>
            <a:xfrm flipV="1">
              <a:off x="154119" y="4517726"/>
              <a:ext cx="2674481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/>
            <p:cNvCxnSpPr/>
            <p:nvPr/>
          </p:nvCxnSpPr>
          <p:spPr>
            <a:xfrm flipV="1">
              <a:off x="3190353" y="4520137"/>
              <a:ext cx="2674481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/>
            <p:cNvCxnSpPr/>
            <p:nvPr/>
          </p:nvCxnSpPr>
          <p:spPr>
            <a:xfrm flipV="1">
              <a:off x="6226588" y="4520137"/>
              <a:ext cx="2674481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75"/>
            <p:cNvCxnSpPr>
              <a:cxnSpLocks noChangeShapeType="1"/>
            </p:cNvCxnSpPr>
            <p:nvPr/>
          </p:nvCxnSpPr>
          <p:spPr bwMode="auto">
            <a:xfrm>
              <a:off x="0" y="6381328"/>
              <a:ext cx="9144000" cy="0"/>
            </a:xfrm>
            <a:prstGeom prst="line">
              <a:avLst/>
            </a:prstGeom>
            <a:noFill/>
            <a:ln w="57150" algn="ctr">
              <a:solidFill>
                <a:srgbClr val="FF893F"/>
              </a:solidFill>
              <a:miter lim="0"/>
              <a:headEnd/>
              <a:tailEnd/>
            </a:ln>
          </p:spPr>
        </p:cxnSp>
      </p:grpSp>
      <p:sp>
        <p:nvSpPr>
          <p:cNvPr id="61" name="ตัวยึดหมายเลขภาพนิ่ง 1"/>
          <p:cNvSpPr txBox="1">
            <a:spLocks/>
          </p:cNvSpPr>
          <p:nvPr/>
        </p:nvSpPr>
        <p:spPr>
          <a:xfrm>
            <a:off x="8505371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406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mtClean="0"/>
              <a:pPr/>
              <a:t>54</a:t>
            </a:fld>
            <a:endParaRPr lang="th-TH"/>
          </a:p>
        </p:txBody>
      </p:sp>
      <p:sp>
        <p:nvSpPr>
          <p:cNvPr id="5" name="ตัวยึดหมายเลขภาพนิ่ง 1"/>
          <p:cNvSpPr txBox="1">
            <a:spLocks/>
          </p:cNvSpPr>
          <p:nvPr/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shade val="50000"/>
                    <a:satMod val="20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h-TH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shade val="50000"/>
                  <a:satMod val="20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/>
          </p:cNvSpPr>
          <p:nvPr/>
        </p:nvSpPr>
        <p:spPr bwMode="auto">
          <a:xfrm>
            <a:off x="0" y="6525344"/>
            <a:ext cx="9144000" cy="307950"/>
          </a:xfrm>
          <a:prstGeom prst="rect">
            <a:avLst/>
          </a:prstGeom>
          <a:solidFill>
            <a:srgbClr val="808080">
              <a:alpha val="25098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0" y="6453336"/>
            <a:ext cx="9144000" cy="324000"/>
          </a:xfrm>
          <a:prstGeom prst="rect">
            <a:avLst/>
          </a:prstGeom>
          <a:solidFill>
            <a:srgbClr val="D94C1F"/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cxnSp>
        <p:nvCxnSpPr>
          <p:cNvPr id="8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381328"/>
            <a:ext cx="9144000" cy="0"/>
          </a:xfrm>
          <a:prstGeom prst="line">
            <a:avLst/>
          </a:prstGeom>
          <a:noFill/>
          <a:ln w="57150" algn="ctr">
            <a:solidFill>
              <a:srgbClr val="FF893F"/>
            </a:solidFill>
            <a:miter lim="0"/>
            <a:headEnd/>
            <a:tailEnd/>
          </a:ln>
        </p:spPr>
      </p:cxnSp>
      <p:pic>
        <p:nvPicPr>
          <p:cNvPr id="9" name="รูปภาพ 43" descr="Untitled-1.png"/>
          <p:cNvPicPr>
            <a:picLocks noChangeAspect="1"/>
          </p:cNvPicPr>
          <p:nvPr/>
        </p:nvPicPr>
        <p:blipFill>
          <a:blip r:embed="rId2" cstate="print"/>
          <a:srcRect l="48795" t="25333" b="50667"/>
          <a:stretch>
            <a:fillRect/>
          </a:stretch>
        </p:blipFill>
        <p:spPr bwMode="auto">
          <a:xfrm flipH="1">
            <a:off x="7884368" y="6242853"/>
            <a:ext cx="1259632" cy="6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ตัวยึดหมายเลขภาพนิ่ง 1"/>
          <p:cNvSpPr txBox="1">
            <a:spLocks/>
          </p:cNvSpPr>
          <p:nvPr/>
        </p:nvSpPr>
        <p:spPr>
          <a:xfrm>
            <a:off x="8464427" y="6409134"/>
            <a:ext cx="747149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E324F-F35D-424B-A849-E36290BBE815}" type="slidenum">
              <a:rPr kumimoji="0" lang="th-TH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3608" y="681392"/>
            <a:ext cx="810039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th-TH" sz="34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ปุ๋ยอินทรีย์ชีวภาพเสริมจุลินท</a:t>
            </a:r>
            <a:r>
              <a:rPr lang="th-TH" sz="3400" b="1" dirty="0" err="1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รีย์</a:t>
            </a:r>
            <a:r>
              <a:rPr lang="th-TH" sz="34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34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34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และ </a:t>
            </a:r>
            <a:r>
              <a:rPr lang="en-US" sz="34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PSB </a:t>
            </a:r>
            <a:r>
              <a:rPr lang="th-TH" sz="3400" b="1" dirty="0" smtClean="0">
                <a:latin typeface="Angsana New" pitchFamily="18" charset="-34"/>
                <a:cs typeface="Angsana New" pitchFamily="18" charset="-34"/>
              </a:rPr>
              <a:t>ช่วยให้พืชเจริญเติบโตดี และดูดซับ </a:t>
            </a:r>
            <a:r>
              <a:rPr lang="en-US" sz="3400" b="1" dirty="0" smtClean="0">
                <a:latin typeface="Angsana New" pitchFamily="18" charset="-34"/>
                <a:cs typeface="Angsana New" pitchFamily="18" charset="-34"/>
              </a:rPr>
              <a:t>P </a:t>
            </a:r>
            <a:r>
              <a:rPr lang="th-TH" sz="3400" b="1" dirty="0" smtClean="0">
                <a:latin typeface="Angsana New" pitchFamily="18" charset="-34"/>
                <a:cs typeface="Angsana New" pitchFamily="18" charset="-34"/>
              </a:rPr>
              <a:t>ได้สูงกว่าชุดควบคุม</a:t>
            </a:r>
          </a:p>
          <a:p>
            <a:pPr>
              <a:buFont typeface="Wingdings" pitchFamily="2" charset="2"/>
              <a:buChar char="Ø"/>
            </a:pPr>
            <a:r>
              <a:rPr lang="th-TH" sz="3400" b="1" dirty="0" smtClean="0">
                <a:solidFill>
                  <a:srgbClr val="FF00FF"/>
                </a:solidFill>
                <a:latin typeface="Angsana New" pitchFamily="18" charset="-34"/>
                <a:cs typeface="Angsana New" pitchFamily="18" charset="-34"/>
              </a:rPr>
              <a:t>การใส่กล้าเชื้อรา </a:t>
            </a:r>
            <a:r>
              <a:rPr lang="en-US" sz="3400" b="1" i="1" dirty="0">
                <a:solidFill>
                  <a:srgbClr val="FF00FF"/>
                </a:solidFill>
                <a:latin typeface="Angsana New" pitchFamily="18" charset="-34"/>
                <a:cs typeface="Angsana New" pitchFamily="18" charset="-34"/>
              </a:rPr>
              <a:t>F. </a:t>
            </a:r>
            <a:r>
              <a:rPr lang="en-US" sz="3400" b="1" i="1" dirty="0" err="1" smtClean="0">
                <a:solidFill>
                  <a:srgbClr val="FF00FF"/>
                </a:solidFill>
                <a:latin typeface="Angsana New" pitchFamily="18" charset="-34"/>
                <a:cs typeface="Angsana New" pitchFamily="18" charset="-34"/>
              </a:rPr>
              <a:t>mosseae</a:t>
            </a:r>
            <a:r>
              <a:rPr lang="en-US" sz="3400" b="1" i="1" dirty="0" smtClean="0">
                <a:solidFill>
                  <a:srgbClr val="FF00FF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400" b="1" dirty="0" smtClean="0">
                <a:solidFill>
                  <a:srgbClr val="FF00FF"/>
                </a:solidFill>
                <a:latin typeface="Angsana New" pitchFamily="18" charset="-34"/>
                <a:cs typeface="Angsana New" pitchFamily="18" charset="-34"/>
              </a:rPr>
              <a:t>ร่วมกับปุ๋ยหินฟอสเฟต หรือใช้ปุ๋ยเคมีในอัตราลดลงครึ่งหนึ่งของอัตราแนะนำ </a:t>
            </a:r>
            <a:r>
              <a:rPr lang="th-TH" sz="3400" b="1" dirty="0" smtClean="0">
                <a:latin typeface="Angsana New" pitchFamily="18" charset="-34"/>
                <a:cs typeface="Angsana New" pitchFamily="18" charset="-34"/>
              </a:rPr>
              <a:t>ทำให้</a:t>
            </a:r>
          </a:p>
          <a:p>
            <a:pPr lvl="1">
              <a:buFont typeface="Wingdings" pitchFamily="2" charset="2"/>
              <a:buChar char="Ø"/>
            </a:pPr>
            <a:r>
              <a:rPr lang="th-TH" sz="3400" b="1" dirty="0" smtClean="0">
                <a:latin typeface="Angsana New" pitchFamily="18" charset="-34"/>
                <a:cs typeface="Angsana New" pitchFamily="18" charset="-34"/>
              </a:rPr>
              <a:t>เพิ่มผลผลิตอ้อยได้ดีที่สุด และใกล้เคียงกับการใส่ปุ๋ยเคมีเพียงอย่างเดียว</a:t>
            </a:r>
          </a:p>
          <a:p>
            <a:pPr lvl="1">
              <a:buFont typeface="Wingdings" pitchFamily="2" charset="2"/>
              <a:buChar char="Ø"/>
            </a:pPr>
            <a:r>
              <a:rPr lang="th-TH" sz="3400" b="1" dirty="0" smtClean="0">
                <a:latin typeface="Angsana New" pitchFamily="18" charset="-34"/>
                <a:cs typeface="Angsana New" pitchFamily="18" charset="-34"/>
              </a:rPr>
              <a:t>ช่วยเพิ่มคุณสมบัติทางเคมีกายภาพของดินในเดือนที่ </a:t>
            </a:r>
            <a:r>
              <a:rPr lang="en-US" sz="3400" b="1" dirty="0" smtClean="0">
                <a:latin typeface="Angsana New" pitchFamily="18" charset="-34"/>
                <a:cs typeface="Angsana New" pitchFamily="18" charset="-34"/>
              </a:rPr>
              <a:t>4 </a:t>
            </a:r>
            <a:r>
              <a:rPr lang="th-TH" sz="3400" b="1" dirty="0" smtClean="0">
                <a:latin typeface="Angsana New" pitchFamily="18" charset="-34"/>
                <a:cs typeface="Angsana New" pitchFamily="18" charset="-34"/>
              </a:rPr>
              <a:t>และ</a:t>
            </a:r>
            <a:r>
              <a:rPr lang="en-US" sz="3400" b="1" dirty="0" smtClean="0">
                <a:latin typeface="Angsana New" pitchFamily="18" charset="-34"/>
                <a:cs typeface="Angsana New" pitchFamily="18" charset="-34"/>
              </a:rPr>
              <a:t>8</a:t>
            </a:r>
            <a:r>
              <a:rPr lang="th-TH" sz="3400" b="1" dirty="0" smtClean="0">
                <a:latin typeface="Angsana New" pitchFamily="18" charset="-34"/>
                <a:cs typeface="Angsana New" pitchFamily="18" charset="-34"/>
              </a:rPr>
              <a:t> โดยเฉพาะอย่างยิ่ง</a:t>
            </a:r>
            <a:r>
              <a:rPr lang="en-US" sz="3400" b="1" dirty="0" smtClean="0">
                <a:latin typeface="Angsana New" pitchFamily="18" charset="-34"/>
                <a:cs typeface="Angsana New" pitchFamily="18" charset="-34"/>
              </a:rPr>
              <a:t> available P </a:t>
            </a:r>
            <a:r>
              <a:rPr lang="th-TH" sz="3400" b="1" dirty="0" smtClean="0">
                <a:latin typeface="Angsana New" pitchFamily="18" charset="-34"/>
                <a:cs typeface="Angsana New" pitchFamily="18" charset="-34"/>
              </a:rPr>
              <a:t>และ</a:t>
            </a:r>
            <a:r>
              <a:rPr lang="en-US" sz="3400" b="1" dirty="0" smtClean="0">
                <a:latin typeface="Angsana New" pitchFamily="18" charset="-34"/>
                <a:cs typeface="Angsana New" pitchFamily="18" charset="-34"/>
              </a:rPr>
              <a:t> Total P </a:t>
            </a:r>
            <a:endParaRPr lang="th-TH" sz="3400" b="1" dirty="0" smtClean="0">
              <a:latin typeface="Angsana New" pitchFamily="18" charset="-34"/>
              <a:cs typeface="Angsana New" pitchFamily="18" charset="-34"/>
            </a:endParaRPr>
          </a:p>
          <a:p>
            <a:pPr lvl="1">
              <a:buFont typeface="Wingdings" pitchFamily="2" charset="2"/>
              <a:buChar char="Ø"/>
            </a:pPr>
            <a:r>
              <a:rPr lang="th-TH" sz="3400" b="1" dirty="0" smtClean="0">
                <a:latin typeface="Angsana New" pitchFamily="18" charset="-34"/>
                <a:cs typeface="Angsana New" pitchFamily="18" charset="-34"/>
              </a:rPr>
              <a:t>ช่วยส่งเสริมการเจริญเติบโตด้านต่างๆ ของอ้อย รวมทั้งทำให้มีจำนวนสปอร์ทั้งหมดในดิน และร้อยละการเข้าอยู่อาศัยของเชื้อรา </a:t>
            </a:r>
            <a:r>
              <a:rPr lang="en-US" sz="3400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sz="3400" b="1" dirty="0" smtClean="0">
                <a:latin typeface="Angsana New" pitchFamily="18" charset="-34"/>
                <a:cs typeface="Angsana New" pitchFamily="18" charset="-34"/>
              </a:rPr>
              <a:t>ในรากพืช มากกว่าชุดควบคุม</a:t>
            </a:r>
            <a:r>
              <a:rPr lang="th-TH" sz="3400" b="1" dirty="0">
                <a:latin typeface="Angsana New" pitchFamily="18" charset="-34"/>
                <a:cs typeface="Angsana New" pitchFamily="18" charset="-34"/>
              </a:rPr>
              <a:t> </a:t>
            </a:r>
            <a:endParaRPr lang="th-TH" sz="3400" b="1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-385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latin typeface="Angsana New" pitchFamily="18" charset="-34"/>
                <a:cs typeface="Angsana New" pitchFamily="18" charset="-34"/>
              </a:rPr>
              <a:t>สรุป</a:t>
            </a:r>
            <a:endParaRPr lang="th-TH" sz="4800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10046" y="4830256"/>
            <a:ext cx="9144000" cy="2008064"/>
          </a:xfrm>
          <a:prstGeom prst="rect">
            <a:avLst/>
          </a:prstGeom>
          <a:solidFill>
            <a:srgbClr val="969696">
              <a:alpha val="45882"/>
            </a:srgbClr>
          </a:solidFill>
          <a:ln w="12700">
            <a:noFill/>
            <a:miter lim="0"/>
            <a:headEnd/>
            <a:tailEnd/>
          </a:ln>
        </p:spPr>
        <p:txBody>
          <a:bodyPr lIns="50798" tIns="50798" rIns="50798" bIns="50798" anchor="ctr"/>
          <a:lstStyle/>
          <a:p>
            <a:pPr algn="ctr" hangingPunct="0"/>
            <a:endParaRPr lang="th-TH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53828" y="4382656"/>
            <a:ext cx="7109148" cy="2022574"/>
            <a:chOff x="0" y="0"/>
            <a:chExt cx="797" cy="227"/>
          </a:xfrm>
        </p:grpSpPr>
        <p:sp>
          <p:nvSpPr>
            <p:cNvPr id="1039" name="AutoShape 3"/>
            <p:cNvSpPr>
              <a:spLocks/>
            </p:cNvSpPr>
            <p:nvPr/>
          </p:nvSpPr>
          <p:spPr bwMode="auto">
            <a:xfrm>
              <a:off x="0" y="0"/>
              <a:ext cx="361" cy="227"/>
            </a:xfrm>
            <a:custGeom>
              <a:avLst/>
              <a:gdLst>
                <a:gd name="T0" fmla="*/ 3 w 21600"/>
                <a:gd name="T1" fmla="*/ 1 h 21600"/>
                <a:gd name="T2" fmla="*/ 3 w 21600"/>
                <a:gd name="T3" fmla="*/ 1 h 21600"/>
                <a:gd name="T4" fmla="*/ 3 w 21600"/>
                <a:gd name="T5" fmla="*/ 1 h 21600"/>
                <a:gd name="T6" fmla="*/ 3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641" y="0"/>
                  </a:moveTo>
                  <a:lnTo>
                    <a:pt x="0" y="21600"/>
                  </a:lnTo>
                  <a:lnTo>
                    <a:pt x="1595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69696">
                <a:alpha val="45882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</p:spPr>
          <p:txBody>
            <a:bodyPr lIns="72248" tIns="72248" rIns="72248" bIns="72248" anchor="ctr"/>
            <a:lstStyle/>
            <a:p>
              <a:endParaRPr lang="th-TH"/>
            </a:p>
          </p:txBody>
        </p:sp>
        <p:sp>
          <p:nvSpPr>
            <p:cNvPr id="1040" name="AutoShape 4"/>
            <p:cNvSpPr>
              <a:spLocks/>
            </p:cNvSpPr>
            <p:nvPr/>
          </p:nvSpPr>
          <p:spPr bwMode="auto">
            <a:xfrm rot="10800000">
              <a:off x="284" y="0"/>
              <a:ext cx="370" cy="227"/>
            </a:xfrm>
            <a:custGeom>
              <a:avLst/>
              <a:gdLst>
                <a:gd name="T0" fmla="*/ 3 w 21600"/>
                <a:gd name="T1" fmla="*/ 1 h 21600"/>
                <a:gd name="T2" fmla="*/ 3 w 21600"/>
                <a:gd name="T3" fmla="*/ 1 h 21600"/>
                <a:gd name="T4" fmla="*/ 3 w 21600"/>
                <a:gd name="T5" fmla="*/ 1 h 21600"/>
                <a:gd name="T6" fmla="*/ 3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>
                <a:alpha val="45882"/>
              </a:srgbClr>
            </a:solidFill>
            <a:ln w="12700" cap="flat" cmpd="sng">
              <a:noFill/>
              <a:prstDash val="solid"/>
              <a:miter lim="0"/>
              <a:headEnd/>
              <a:tailEnd/>
            </a:ln>
          </p:spPr>
          <p:txBody>
            <a:bodyPr lIns="72248" tIns="72248" rIns="72248" bIns="72248" anchor="ctr"/>
            <a:lstStyle/>
            <a:p>
              <a:endParaRPr lang="th-TH"/>
            </a:p>
          </p:txBody>
        </p:sp>
        <p:sp>
          <p:nvSpPr>
            <p:cNvPr id="1041" name="AutoShape 5"/>
            <p:cNvSpPr>
              <a:spLocks/>
            </p:cNvSpPr>
            <p:nvPr/>
          </p:nvSpPr>
          <p:spPr bwMode="auto">
            <a:xfrm>
              <a:off x="577" y="0"/>
              <a:ext cx="220" cy="226"/>
            </a:xfrm>
            <a:custGeom>
              <a:avLst/>
              <a:gdLst>
                <a:gd name="T0" fmla="*/ 1 w 21600"/>
                <a:gd name="T1" fmla="*/ 1 h 21600"/>
                <a:gd name="T2" fmla="*/ 1 w 21600"/>
                <a:gd name="T3" fmla="*/ 1 h 21600"/>
                <a:gd name="T4" fmla="*/ 1 w 21600"/>
                <a:gd name="T5" fmla="*/ 1 h 21600"/>
                <a:gd name="T6" fmla="*/ 1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853" y="21582"/>
                  </a:lnTo>
                  <a:lnTo>
                    <a:pt x="21600" y="21600"/>
                  </a:lnTo>
                  <a:lnTo>
                    <a:pt x="2154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9696">
                <a:alpha val="45882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lIns="72248" tIns="72248" rIns="72248" bIns="72248" anchor="ctr"/>
            <a:lstStyle/>
            <a:p>
              <a:endParaRPr lang="th-TH"/>
            </a:p>
          </p:txBody>
        </p:sp>
      </p:grpSp>
      <p:sp>
        <p:nvSpPr>
          <p:cNvPr id="3078" name="Rectangle 6"/>
          <p:cNvSpPr>
            <a:spLocks/>
          </p:cNvSpPr>
          <p:nvPr/>
        </p:nvSpPr>
        <p:spPr bwMode="auto">
          <a:xfrm>
            <a:off x="10046" y="4656128"/>
            <a:ext cx="9144000" cy="2008064"/>
          </a:xfrm>
          <a:prstGeom prst="rect">
            <a:avLst/>
          </a:prstGeom>
          <a:solidFill>
            <a:srgbClr val="D94C1F"/>
          </a:solidFill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50798" tIns="50798" rIns="50798" bIns="50798" anchor="ctr"/>
          <a:lstStyle/>
          <a:p>
            <a:pPr algn="ctr" hangingPunct="0">
              <a:defRPr/>
            </a:pPr>
            <a:endParaRPr lang="th-TH"/>
          </a:p>
        </p:txBody>
      </p:sp>
      <p:pic>
        <p:nvPicPr>
          <p:cNvPr id="1030" name="รูปภาพ 17" descr="kku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587" y="4656127"/>
            <a:ext cx="3465835" cy="208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31" name="Straight Connector 13"/>
          <p:cNvCxnSpPr>
            <a:cxnSpLocks noChangeShapeType="1"/>
          </p:cNvCxnSpPr>
          <p:nvPr/>
        </p:nvCxnSpPr>
        <p:spPr bwMode="auto">
          <a:xfrm>
            <a:off x="10046" y="6679818"/>
            <a:ext cx="9144000" cy="50229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</p:spPr>
      </p:cxnSp>
      <p:pic>
        <p:nvPicPr>
          <p:cNvPr id="1032" name="รูปภาพ 18" descr="kku03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5935" y="4670638"/>
            <a:ext cx="1974577" cy="200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รูปภาพ 19" descr="kku024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883" y="4655011"/>
            <a:ext cx="3264917" cy="202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รูปภาพ 14" descr="Untitled-1.png"/>
          <p:cNvPicPr>
            <a:picLocks noChangeAspect="1"/>
          </p:cNvPicPr>
          <p:nvPr/>
        </p:nvPicPr>
        <p:blipFill>
          <a:blip r:embed="rId6" cstate="print"/>
          <a:srcRect l="59760" t="45537" b="17334"/>
          <a:stretch>
            <a:fillRect/>
          </a:stretch>
        </p:blipFill>
        <p:spPr bwMode="auto">
          <a:xfrm>
            <a:off x="1" y="4365104"/>
            <a:ext cx="3131840" cy="2461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สี่เหลี่ยมผืนผ้า 25"/>
          <p:cNvSpPr/>
          <p:nvPr/>
        </p:nvSpPr>
        <p:spPr>
          <a:xfrm>
            <a:off x="864096" y="282128"/>
            <a:ext cx="84604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ขอขอบคุณ</a:t>
            </a:r>
          </a:p>
          <a:p>
            <a:pPr>
              <a:buFont typeface="Wingdings" pitchFamily="2" charset="2"/>
              <a:buChar char="v"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สำนักงานคณะกรรมการวิจัยแห่งชาติ 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(</a:t>
            </a:r>
            <a:r>
              <a:rPr lang="th-TH" sz="3600" b="1" dirty="0" err="1" smtClean="0">
                <a:latin typeface="Angsana New" pitchFamily="18" charset="-34"/>
                <a:cs typeface="Angsana New" pitchFamily="18" charset="-34"/>
              </a:rPr>
              <a:t>วช.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)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ประจำปี   </a:t>
            </a:r>
          </a:p>
          <a:p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     งบประมาณ 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2553-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255</a:t>
            </a: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4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สำนักงานกองทุนสนับสนุนการวิจัย (</a:t>
            </a:r>
            <a:r>
              <a:rPr lang="th-TH" sz="3600" b="1" dirty="0" err="1" smtClean="0">
                <a:latin typeface="Angsana New" pitchFamily="18" charset="-34"/>
                <a:cs typeface="Angsana New" pitchFamily="18" charset="-34"/>
              </a:rPr>
              <a:t>สกว.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) ประจำปี </a:t>
            </a:r>
          </a:p>
          <a:p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      งบประมาณ 2556  </a:t>
            </a:r>
          </a:p>
          <a:p>
            <a:pPr>
              <a:buFont typeface="Wingdings" pitchFamily="2" charset="2"/>
              <a:buChar char="v"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บริษัทน้ำตาลขอนแก่น จำกัด มหาชน จ.ขอนแก่น</a:t>
            </a:r>
          </a:p>
          <a:p>
            <a:pPr>
              <a:buFont typeface="Wingdings" pitchFamily="2" charset="2"/>
              <a:buChar char="v"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บริษัทอุตสาหกรรมอ่างเวียน จำกัด จ.นครราชสีมา </a:t>
            </a:r>
            <a:r>
              <a:rPr lang="th-TH" sz="3200" b="1" dirty="0" smtClean="0">
                <a:latin typeface="Angsana New" pitchFamily="18" charset="-34"/>
                <a:cs typeface="Angsana New" pitchFamily="18" charset="-34"/>
              </a:rPr>
              <a:t>(กลุ่มวังขนาย)</a:t>
            </a:r>
            <a:endParaRPr lang="th-TH" sz="3600" b="1" dirty="0" smtClean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z="2800" smtClean="0">
                <a:solidFill>
                  <a:schemeClr val="tx1"/>
                </a:solidFill>
              </a:rPr>
              <a:pPr/>
              <a:t>6</a:t>
            </a:fld>
            <a:endParaRPr lang="th-TH" sz="2800" dirty="0">
              <a:solidFill>
                <a:schemeClr val="tx1"/>
              </a:solidFill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812" y="751688"/>
            <a:ext cx="8079532" cy="583264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405088" y="127916"/>
            <a:ext cx="8191666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ความหลากหลายของเชื้อรา </a:t>
            </a:r>
            <a:r>
              <a:rPr lang="en-US" b="1" dirty="0" smtClean="0">
                <a:latin typeface="Angsana New" pitchFamily="18" charset="-34"/>
                <a:cs typeface="Angsana New" pitchFamily="18" charset="-34"/>
              </a:rPr>
              <a:t>AMF </a:t>
            </a:r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จากดินรอบรากอ้อยที่ปลูกในแปลงเกษตรกรรม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z="2800" smtClean="0">
                <a:solidFill>
                  <a:schemeClr val="tx1"/>
                </a:solidFill>
              </a:rPr>
              <a:pPr/>
              <a:t>7</a:t>
            </a:fld>
            <a:endParaRPr lang="th-TH" sz="2800" dirty="0">
              <a:solidFill>
                <a:schemeClr val="tx1"/>
              </a:solidFill>
            </a:endParaRPr>
          </a:p>
        </p:txBody>
      </p:sp>
      <p:grpSp>
        <p:nvGrpSpPr>
          <p:cNvPr id="6" name="Group 29"/>
          <p:cNvGrpSpPr/>
          <p:nvPr/>
        </p:nvGrpSpPr>
        <p:grpSpPr>
          <a:xfrm>
            <a:off x="1259632" y="404664"/>
            <a:ext cx="7056784" cy="5902915"/>
            <a:chOff x="1259632" y="404664"/>
            <a:chExt cx="7056784" cy="5902915"/>
          </a:xfrm>
        </p:grpSpPr>
        <p:pic>
          <p:nvPicPr>
            <p:cNvPr id="7" name="รูปภาพ 8" descr="a.denti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9632" y="404664"/>
              <a:ext cx="7056784" cy="532859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79712" y="5661248"/>
              <a:ext cx="49552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i="1" dirty="0" err="1" smtClean="0">
                  <a:latin typeface="Times New Roman" pitchFamily="18" charset="0"/>
                  <a:cs typeface="Times New Roman" pitchFamily="18" charset="0"/>
                </a:rPr>
                <a:t>Acaulospora</a:t>
              </a:r>
              <a:r>
                <a:rPr lang="en-US" sz="3600" b="1" i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 smtClean="0">
                  <a:latin typeface="Times New Roman" pitchFamily="18" charset="0"/>
                  <a:cs typeface="Times New Roman" pitchFamily="18" charset="0"/>
                </a:rPr>
                <a:t>denticulata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th-TH" sz="3600" b="1" dirty="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z="2800" smtClean="0">
                <a:solidFill>
                  <a:schemeClr val="tx1"/>
                </a:solidFill>
              </a:rPr>
              <a:pPr/>
              <a:t>8</a:t>
            </a:fld>
            <a:endParaRPr lang="th-TH" sz="2800" dirty="0">
              <a:solidFill>
                <a:schemeClr val="tx1"/>
              </a:solidFill>
            </a:endParaRPr>
          </a:p>
        </p:txBody>
      </p:sp>
      <p:grpSp>
        <p:nvGrpSpPr>
          <p:cNvPr id="6" name="Group 29"/>
          <p:cNvGrpSpPr/>
          <p:nvPr/>
        </p:nvGrpSpPr>
        <p:grpSpPr>
          <a:xfrm>
            <a:off x="1331640" y="332656"/>
            <a:ext cx="7128792" cy="6055153"/>
            <a:chOff x="1331640" y="332656"/>
            <a:chExt cx="7128792" cy="6055153"/>
          </a:xfrm>
        </p:grpSpPr>
        <p:pic>
          <p:nvPicPr>
            <p:cNvPr id="9" name="รูปภาพ 12" descr="a.sp1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640" y="332656"/>
              <a:ext cx="7128792" cy="5328592"/>
            </a:xfrm>
            <a:prstGeom prst="rect">
              <a:avLst/>
            </a:prstGeom>
          </p:spPr>
        </p:pic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>
              <a:off x="2827623" y="5679923"/>
              <a:ext cx="399179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40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Acaulospora</a:t>
              </a:r>
              <a:r>
                <a:rPr kumimoji="0" lang="en-US" sz="40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sp. 1</a:t>
              </a:r>
              <a:endParaRPr kumimoji="0" lang="en-US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E324F-F35D-424B-A849-E36290BBE815}" type="slidenum">
              <a:rPr lang="th-TH" sz="2800" smtClean="0">
                <a:solidFill>
                  <a:schemeClr val="tx1"/>
                </a:solidFill>
              </a:rPr>
              <a:pPr/>
              <a:t>9</a:t>
            </a:fld>
            <a:endParaRPr lang="th-TH" sz="2800" dirty="0">
              <a:solidFill>
                <a:schemeClr val="tx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979712" y="224227"/>
            <a:ext cx="6192688" cy="6373125"/>
            <a:chOff x="1979712" y="224227"/>
            <a:chExt cx="6192688" cy="6373125"/>
          </a:xfrm>
        </p:grpSpPr>
        <p:pic>
          <p:nvPicPr>
            <p:cNvPr id="32" name="รูปภาพ 13" descr="a.sp2.jpg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9712" y="224227"/>
              <a:ext cx="6192688" cy="575004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 flipH="1">
              <a:off x="3536368" y="6012577"/>
              <a:ext cx="3816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 smtClean="0">
                  <a:latin typeface="Times New Roman" pitchFamily="18" charset="0"/>
                  <a:cs typeface="Times New Roman" pitchFamily="18" charset="0"/>
                </a:rPr>
                <a:t>Acaulospora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sp.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5245</TotalTime>
  <Words>2644</Words>
  <Application>Microsoft Office PowerPoint</Application>
  <PresentationFormat>On-screen Show (4:3)</PresentationFormat>
  <Paragraphs>942</Paragraphs>
  <Slides>55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Solstice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Company>Khon Kaen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Screening and production of Effective Arbuscular Mycorrhizal Fungi and Phosphate Solubilizing Bacteria for Growth Promoting of Eucalyptus</dc:title>
  <dc:creator>Khon Kaen University</dc:creator>
  <cp:lastModifiedBy>Khon Kaen University</cp:lastModifiedBy>
  <cp:revision>403</cp:revision>
  <dcterms:created xsi:type="dcterms:W3CDTF">2011-04-20T05:20:09Z</dcterms:created>
  <dcterms:modified xsi:type="dcterms:W3CDTF">2015-04-26T15:48:49Z</dcterms:modified>
</cp:coreProperties>
</file>