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2" r:id="rId2"/>
    <p:sldId id="294" r:id="rId3"/>
    <p:sldId id="335" r:id="rId4"/>
    <p:sldId id="297" r:id="rId5"/>
    <p:sldId id="343" r:id="rId6"/>
    <p:sldId id="298" r:id="rId7"/>
    <p:sldId id="327" r:id="rId8"/>
    <p:sldId id="330" r:id="rId9"/>
    <p:sldId id="325" r:id="rId10"/>
    <p:sldId id="333" r:id="rId11"/>
    <p:sldId id="334" r:id="rId12"/>
    <p:sldId id="323" r:id="rId13"/>
    <p:sldId id="342" r:id="rId14"/>
    <p:sldId id="336" r:id="rId15"/>
    <p:sldId id="337" r:id="rId16"/>
    <p:sldId id="338" r:id="rId17"/>
    <p:sldId id="339" r:id="rId18"/>
    <p:sldId id="341" r:id="rId19"/>
    <p:sldId id="340" r:id="rId20"/>
    <p:sldId id="312" r:id="rId21"/>
    <p:sldId id="313" r:id="rId22"/>
    <p:sldId id="314" r:id="rId23"/>
    <p:sldId id="315" r:id="rId24"/>
    <p:sldId id="316" r:id="rId25"/>
    <p:sldId id="317" r:id="rId26"/>
    <p:sldId id="331" r:id="rId27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FF6600"/>
    <a:srgbClr val="FF3300"/>
    <a:srgbClr val="00FF00"/>
    <a:srgbClr val="009900"/>
    <a:srgbClr val="0000FF"/>
    <a:srgbClr val="FF9900"/>
    <a:srgbClr val="00CC66"/>
    <a:srgbClr val="8E6D22"/>
    <a:srgbClr val="99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62" autoAdjust="0"/>
    <p:restoredTop sz="94660" autoAdjust="0"/>
  </p:normalViewPr>
  <p:slideViewPr>
    <p:cSldViewPr>
      <p:cViewPr>
        <p:scale>
          <a:sx n="80" d="100"/>
          <a:sy n="80" d="100"/>
        </p:scale>
        <p:origin x="-118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3623;&#3592;.3\&#3586;&#3657;&#3629;&#3617;&#3641;&#3621;&#3611;&#3634;&#3621;&#3660;&#3617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3623;&#3592;.3\&#3586;&#3657;&#3629;&#3617;&#3641;&#3621;&#3611;&#3634;&#3621;&#3660;&#3617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3623;&#3592;.3\&#3586;&#3657;&#3629;&#3617;&#3641;&#3621;&#3611;&#3634;&#3621;&#3660;&#3617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3623;&#3592;.3\&#3586;&#3657;&#3629;&#3617;&#3641;&#3621;&#3611;&#3634;&#3621;&#3660;&#3617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3623;&#3592;.3\&#3586;&#3657;&#3629;&#3617;&#3641;&#3621;&#3611;&#3634;&#3621;&#3660;&#3617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3623;&#3592;.3\&#3586;&#3657;&#3629;&#3617;&#3641;&#3621;&#3611;&#3634;&#3621;&#3660;&#361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title>
      <c:tx>
        <c:rich>
          <a:bodyPr/>
          <a:lstStyle/>
          <a:p>
            <a:pPr>
              <a:defRPr sz="3200">
                <a:solidFill>
                  <a:schemeClr val="lt1"/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r>
              <a:rPr lang="en-US" sz="320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pH (1:2 H</a:t>
            </a:r>
            <a:r>
              <a:rPr lang="en-US" sz="3200" baseline="-2500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2</a:t>
            </a:r>
            <a:r>
              <a:rPr lang="en-US" sz="3200"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O)</a:t>
            </a:r>
            <a:endParaRPr lang="en-US" sz="320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4280970034995627"/>
          <c:y val="1.3693836649728985E-2"/>
        </c:manualLayout>
      </c:layout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plotArea>
      <c:layout>
        <c:manualLayout>
          <c:layoutTarget val="inner"/>
          <c:xMode val="edge"/>
          <c:yMode val="edge"/>
          <c:x val="9.5918506929304842E-2"/>
          <c:y val="0.19243726113183235"/>
          <c:w val="0.85328882327209132"/>
          <c:h val="0.57742399512133857"/>
        </c:manualLayout>
      </c:layout>
      <c:lineChart>
        <c:grouping val="standard"/>
        <c:ser>
          <c:idx val="0"/>
          <c:order val="0"/>
          <c:tx>
            <c:strRef>
              <c:f>ก่อน!$B$12</c:f>
              <c:strCache>
                <c:ptCount val="1"/>
                <c:pt idx="0">
                  <c:v>ก่อนการทดลอง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strRef>
              <c:f>ก่อน!$A$13:$A$18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ก่อน!$B$13:$B$18</c:f>
              <c:numCache>
                <c:formatCode>General</c:formatCode>
                <c:ptCount val="6"/>
                <c:pt idx="0">
                  <c:v>6.1</c:v>
                </c:pt>
                <c:pt idx="1">
                  <c:v>5.3</c:v>
                </c:pt>
                <c:pt idx="2">
                  <c:v>5.9</c:v>
                </c:pt>
                <c:pt idx="3">
                  <c:v>5.53</c:v>
                </c:pt>
                <c:pt idx="4">
                  <c:v>5.6</c:v>
                </c:pt>
                <c:pt idx="5">
                  <c:v>5.4</c:v>
                </c:pt>
              </c:numCache>
            </c:numRef>
          </c:val>
        </c:ser>
        <c:ser>
          <c:idx val="1"/>
          <c:order val="1"/>
          <c:tx>
            <c:strRef>
              <c:f>ก่อน!$C$12</c:f>
              <c:strCache>
                <c:ptCount val="1"/>
                <c:pt idx="0">
                  <c:v>หลังการทดลอง</c:v>
                </c:pt>
              </c:strCache>
            </c:strRef>
          </c:tx>
          <c:marker>
            <c:spPr>
              <a:solidFill>
                <a:srgbClr val="FF6600"/>
              </a:solidFill>
            </c:spPr>
          </c:marker>
          <c:dPt>
            <c:idx val="2"/>
            <c:marker>
              <c:spPr>
                <a:solidFill>
                  <a:srgbClr val="FF6600"/>
                </a:solidFill>
                <a:ln>
                  <a:solidFill>
                    <a:srgbClr val="FF6600"/>
                  </a:solidFill>
                </a:ln>
              </c:spPr>
            </c:marker>
            <c:spPr>
              <a:ln>
                <a:solidFill>
                  <a:srgbClr val="FF6600"/>
                </a:solidFill>
              </a:ln>
            </c:spPr>
          </c:dPt>
          <c:cat>
            <c:strRef>
              <c:f>ก่อน!$A$13:$A$18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ก่อน!$C$13:$C$18</c:f>
              <c:numCache>
                <c:formatCode>General</c:formatCode>
                <c:ptCount val="6"/>
                <c:pt idx="0">
                  <c:v>6.2</c:v>
                </c:pt>
                <c:pt idx="1">
                  <c:v>5.8</c:v>
                </c:pt>
                <c:pt idx="2">
                  <c:v>6.2</c:v>
                </c:pt>
                <c:pt idx="3">
                  <c:v>6.3</c:v>
                </c:pt>
                <c:pt idx="4">
                  <c:v>5.8</c:v>
                </c:pt>
                <c:pt idx="5">
                  <c:v>5.6</c:v>
                </c:pt>
              </c:numCache>
            </c:numRef>
          </c:val>
        </c:ser>
        <c:marker val="1"/>
        <c:axId val="69029248"/>
        <c:axId val="70014080"/>
      </c:lineChart>
      <c:catAx>
        <c:axId val="69029248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400" b="1"/>
            </a:pPr>
            <a:endParaRPr lang="th-TH"/>
          </a:p>
        </c:txPr>
        <c:crossAx val="70014080"/>
        <c:crosses val="autoZero"/>
        <c:auto val="1"/>
        <c:lblAlgn val="ctr"/>
        <c:lblOffset val="100"/>
        <c:tickLblSkip val="1"/>
        <c:tickMarkSkip val="1"/>
      </c:catAx>
      <c:valAx>
        <c:axId val="70014080"/>
        <c:scaling>
          <c:orientation val="minMax"/>
        </c:scaling>
        <c:axPos val="l"/>
        <c:majorGridlines/>
        <c:numFmt formatCode="General" sourceLinked="1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800" b="1"/>
            </a:pPr>
            <a:endParaRPr lang="th-TH"/>
          </a:p>
        </c:txPr>
        <c:crossAx val="690292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28732890473383"/>
          <c:y val="0.87579184180924763"/>
          <c:w val="0.72857207134822444"/>
          <c:h val="0.121771605117626"/>
        </c:manualLayout>
      </c:layout>
      <c:txPr>
        <a:bodyPr/>
        <a:lstStyle/>
        <a:p>
          <a:pPr>
            <a:defRPr sz="2400" b="1"/>
          </a:pPr>
          <a:endParaRPr lang="th-TH"/>
        </a:p>
      </c:txPr>
    </c:legend>
    <c:plotVisOnly val="1"/>
    <c:dispBlanksAs val="gap"/>
  </c:chart>
  <c:txPr>
    <a:bodyPr/>
    <a:lstStyle/>
    <a:p>
      <a:pPr>
        <a:defRPr>
          <a:latin typeface="Angsana New" pitchFamily="18" charset="-34"/>
          <a:cs typeface="Angsana New" pitchFamily="18" charset="-34"/>
        </a:defRPr>
      </a:pPr>
      <a:endParaRPr lang="th-TH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title>
      <c:tx>
        <c:rich>
          <a:bodyPr/>
          <a:lstStyle/>
          <a:p>
            <a:pPr>
              <a:defRPr sz="3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defRPr>
            </a:pPr>
            <a:r>
              <a:rPr lang="en-US" sz="3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%OM</a:t>
            </a: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44902150125446871"/>
          <c:y val="2.5737822379791841E-2"/>
        </c:manualLayout>
      </c:layout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plotArea>
      <c:layout>
        <c:manualLayout>
          <c:layoutTarget val="inner"/>
          <c:xMode val="edge"/>
          <c:yMode val="edge"/>
          <c:x val="9.5918462928953035E-2"/>
          <c:y val="0.18917926825411888"/>
          <c:w val="0.84880821061615064"/>
          <c:h val="0.53724921734180864"/>
        </c:manualLayout>
      </c:layout>
      <c:lineChart>
        <c:grouping val="standard"/>
        <c:ser>
          <c:idx val="0"/>
          <c:order val="0"/>
          <c:tx>
            <c:strRef>
              <c:f>ก่อน!$B$26</c:f>
              <c:strCache>
                <c:ptCount val="1"/>
                <c:pt idx="0">
                  <c:v>ก่อนการทดลอง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strRef>
              <c:f>ก่อน!$A$27:$A$32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ก่อน!$B$27:$B$32</c:f>
              <c:numCache>
                <c:formatCode>General</c:formatCode>
                <c:ptCount val="6"/>
                <c:pt idx="0">
                  <c:v>2.3099999999999992</c:v>
                </c:pt>
                <c:pt idx="1">
                  <c:v>1.9500000000000004</c:v>
                </c:pt>
                <c:pt idx="2">
                  <c:v>2.4699999999999998</c:v>
                </c:pt>
                <c:pt idx="3">
                  <c:v>2.57</c:v>
                </c:pt>
                <c:pt idx="4">
                  <c:v>2.21</c:v>
                </c:pt>
                <c:pt idx="5">
                  <c:v>2.15</c:v>
                </c:pt>
              </c:numCache>
            </c:numRef>
          </c:val>
        </c:ser>
        <c:ser>
          <c:idx val="1"/>
          <c:order val="1"/>
          <c:tx>
            <c:strRef>
              <c:f>ก่อน!$C$26</c:f>
              <c:strCache>
                <c:ptCount val="1"/>
                <c:pt idx="0">
                  <c:v>หลังการทดลอง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strRef>
              <c:f>ก่อน!$A$27:$A$32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ก่อน!$C$27:$C$32</c:f>
              <c:numCache>
                <c:formatCode>General</c:formatCode>
                <c:ptCount val="6"/>
                <c:pt idx="0">
                  <c:v>2.38</c:v>
                </c:pt>
                <c:pt idx="1">
                  <c:v>2.15</c:v>
                </c:pt>
                <c:pt idx="2">
                  <c:v>2.5299999999999998</c:v>
                </c:pt>
                <c:pt idx="3">
                  <c:v>2.8699999999999997</c:v>
                </c:pt>
                <c:pt idx="4">
                  <c:v>2.3499999999999992</c:v>
                </c:pt>
                <c:pt idx="5">
                  <c:v>2.23</c:v>
                </c:pt>
              </c:numCache>
            </c:numRef>
          </c:val>
        </c:ser>
        <c:marker val="1"/>
        <c:axId val="70048384"/>
        <c:axId val="70975872"/>
      </c:lineChart>
      <c:catAx>
        <c:axId val="70048384"/>
        <c:scaling>
          <c:orientation val="minMax"/>
        </c:scaling>
        <c:axPos val="b"/>
        <c:numFmt formatCode="General" sourceLinked="1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8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0975872"/>
        <c:crosses val="autoZero"/>
        <c:auto val="1"/>
        <c:lblAlgn val="ctr"/>
        <c:lblOffset val="100"/>
        <c:tickLblSkip val="1"/>
        <c:tickMarkSkip val="1"/>
      </c:catAx>
      <c:valAx>
        <c:axId val="70975872"/>
        <c:scaling>
          <c:orientation val="minMax"/>
        </c:scaling>
        <c:axPos val="l"/>
        <c:majorGridlines/>
        <c:numFmt formatCode="General" sourceLinked="1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8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0048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938796936097272"/>
          <c:y val="0.83271987680506743"/>
          <c:w val="0.72857207134822444"/>
          <c:h val="0.121771605117626"/>
        </c:manualLayout>
      </c:layout>
      <c:txPr>
        <a:bodyPr/>
        <a:lstStyle/>
        <a:p>
          <a:pPr>
            <a:defRPr sz="28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26"/>
  <c:chart>
    <c:title>
      <c:tx>
        <c:rich>
          <a:bodyPr/>
          <a:lstStyle/>
          <a:p>
            <a:pPr>
              <a:defRPr sz="3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defRPr>
            </a:pPr>
            <a:r>
              <a:rPr lang="en-US" sz="3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P</a:t>
            </a:r>
            <a:r>
              <a:rPr lang="en-US" sz="3600" baseline="-25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2</a:t>
            </a:r>
            <a:r>
              <a:rPr lang="en-US" sz="3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O</a:t>
            </a:r>
            <a:r>
              <a:rPr lang="en-US" sz="3600" baseline="-25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5</a:t>
            </a:r>
            <a:r>
              <a:rPr lang="en-US" sz="3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 (mg/kg)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42779166666666668"/>
          <c:y val="1.3566868638527352E-2"/>
        </c:manualLayout>
      </c:layout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plotArea>
      <c:layout>
        <c:manualLayout>
          <c:layoutTarget val="inner"/>
          <c:xMode val="edge"/>
          <c:yMode val="edge"/>
          <c:x val="0.16395928058295897"/>
          <c:y val="0.17868082321337508"/>
          <c:w val="0.76907907786850704"/>
          <c:h val="0.5786084309720575"/>
        </c:manualLayout>
      </c:layout>
      <c:lineChart>
        <c:grouping val="standard"/>
        <c:ser>
          <c:idx val="0"/>
          <c:order val="0"/>
          <c:tx>
            <c:strRef>
              <c:f>ก่อน!$B$36</c:f>
              <c:strCache>
                <c:ptCount val="1"/>
                <c:pt idx="0">
                  <c:v>ก่อนการทดลอง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strRef>
              <c:f>ก่อน!$A$37:$A$42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ก่อน!$B$37:$B$42</c:f>
              <c:numCache>
                <c:formatCode>General</c:formatCode>
                <c:ptCount val="6"/>
                <c:pt idx="0">
                  <c:v>18</c:v>
                </c:pt>
                <c:pt idx="1">
                  <c:v>16</c:v>
                </c:pt>
                <c:pt idx="2">
                  <c:v>20</c:v>
                </c:pt>
                <c:pt idx="3">
                  <c:v>24</c:v>
                </c:pt>
                <c:pt idx="4">
                  <c:v>22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ก่อน!$C$36</c:f>
              <c:strCache>
                <c:ptCount val="1"/>
                <c:pt idx="0">
                  <c:v>หลังการทดลอง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strRef>
              <c:f>ก่อน!$A$37:$A$42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ก่อน!$C$37:$C$42</c:f>
              <c:numCache>
                <c:formatCode>General</c:formatCode>
                <c:ptCount val="6"/>
                <c:pt idx="0">
                  <c:v>16</c:v>
                </c:pt>
                <c:pt idx="1">
                  <c:v>17</c:v>
                </c:pt>
                <c:pt idx="2">
                  <c:v>23</c:v>
                </c:pt>
                <c:pt idx="3">
                  <c:v>25</c:v>
                </c:pt>
                <c:pt idx="4">
                  <c:v>21</c:v>
                </c:pt>
                <c:pt idx="5">
                  <c:v>24</c:v>
                </c:pt>
              </c:numCache>
            </c:numRef>
          </c:val>
        </c:ser>
        <c:marker val="1"/>
        <c:axId val="71047040"/>
        <c:axId val="71048576"/>
      </c:lineChart>
      <c:catAx>
        <c:axId val="7104704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1048576"/>
        <c:crosses val="autoZero"/>
        <c:auto val="1"/>
        <c:lblAlgn val="ctr"/>
        <c:lblOffset val="100"/>
        <c:tickLblSkip val="1"/>
        <c:tickMarkSkip val="1"/>
      </c:catAx>
      <c:valAx>
        <c:axId val="710485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defRPr>
                </a:pPr>
                <a:r>
                  <a:rPr lang="en-US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P</a:t>
                </a:r>
                <a:r>
                  <a:rPr lang="en-US" sz="2800" baseline="-25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2</a:t>
                </a:r>
                <a:r>
                  <a:rPr lang="en-US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O</a:t>
                </a:r>
                <a:r>
                  <a:rPr lang="en-US" sz="2800" baseline="-250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5</a:t>
                </a:r>
                <a:r>
                  <a:rPr lang="en-US" sz="2800" baseline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(mg/kg)</a:t>
                </a:r>
                <a:endParaRPr lang="th-TH" sz="2800" baseline="-25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c:rich>
          </c:tx>
          <c:layout>
            <c:manualLayout>
              <c:xMode val="edge"/>
              <c:yMode val="edge"/>
              <c:x val="2.6489391951006139E-2"/>
              <c:y val="0.33333707223413933"/>
            </c:manualLayout>
          </c:layout>
        </c:title>
        <c:numFmt formatCode="General" sourceLinked="1"/>
        <c:majorTickMark val="none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8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104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783688355640991"/>
          <c:y val="0.86306264761449036"/>
          <c:w val="0.49174033683439222"/>
          <c:h val="0.13515108675041126"/>
        </c:manualLayout>
      </c:layout>
      <c:txPr>
        <a:bodyPr/>
        <a:lstStyle/>
        <a:p>
          <a:pPr>
            <a:defRPr sz="28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style val="26"/>
  <c:chart>
    <c:title>
      <c:tx>
        <c:rich>
          <a:bodyPr/>
          <a:lstStyle/>
          <a:p>
            <a:pPr>
              <a:defRPr sz="32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defRPr>
            </a:pPr>
            <a:r>
              <a:rPr lang="en-US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K</a:t>
            </a:r>
            <a:r>
              <a:rPr lang="en-US" sz="3200" baseline="-25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2</a:t>
            </a:r>
            <a:r>
              <a:rPr lang="en-US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O</a:t>
            </a:r>
            <a:r>
              <a:rPr lang="en-US" sz="3200" baseline="-25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5</a:t>
            </a:r>
            <a:r>
              <a:rPr lang="en-US" sz="32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 </a:t>
            </a:r>
            <a:r>
              <a:rPr lang="en-US" sz="3200" b="1" i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(mg/kg)</a:t>
            </a: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41429516622922141"/>
          <c:y val="2.3206485829059938E-2"/>
        </c:manualLayout>
      </c:layout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plotArea>
      <c:layout>
        <c:manualLayout>
          <c:layoutTarget val="inner"/>
          <c:xMode val="edge"/>
          <c:yMode val="edge"/>
          <c:x val="0.17649420384951886"/>
          <c:y val="0.15630152936223465"/>
          <c:w val="0.71499879702537206"/>
          <c:h val="0.60489989416380685"/>
        </c:manualLayout>
      </c:layout>
      <c:lineChart>
        <c:grouping val="standard"/>
        <c:ser>
          <c:idx val="0"/>
          <c:order val="0"/>
          <c:tx>
            <c:strRef>
              <c:f>ก่อน!$B$47</c:f>
              <c:strCache>
                <c:ptCount val="1"/>
                <c:pt idx="0">
                  <c:v>ก่อนการทดลอง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strRef>
              <c:f>ก่อน!$A$48:$A$53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ก่อน!$B$48:$B$53</c:f>
              <c:numCache>
                <c:formatCode>General</c:formatCode>
                <c:ptCount val="6"/>
                <c:pt idx="0">
                  <c:v>78.5</c:v>
                </c:pt>
                <c:pt idx="1">
                  <c:v>63.25</c:v>
                </c:pt>
                <c:pt idx="2">
                  <c:v>44.75</c:v>
                </c:pt>
                <c:pt idx="3">
                  <c:v>62.5</c:v>
                </c:pt>
                <c:pt idx="4">
                  <c:v>59.6</c:v>
                </c:pt>
                <c:pt idx="5">
                  <c:v>65</c:v>
                </c:pt>
              </c:numCache>
            </c:numRef>
          </c:val>
        </c:ser>
        <c:ser>
          <c:idx val="1"/>
          <c:order val="1"/>
          <c:tx>
            <c:strRef>
              <c:f>ก่อน!$C$47</c:f>
              <c:strCache>
                <c:ptCount val="1"/>
                <c:pt idx="0">
                  <c:v>หลังการทดลอง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strRef>
              <c:f>ก่อน!$A$48:$A$53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ก่อน!$C$48:$C$53</c:f>
              <c:numCache>
                <c:formatCode>General</c:formatCode>
                <c:ptCount val="6"/>
                <c:pt idx="0">
                  <c:v>98.5</c:v>
                </c:pt>
                <c:pt idx="1">
                  <c:v>65</c:v>
                </c:pt>
                <c:pt idx="2">
                  <c:v>54.5</c:v>
                </c:pt>
                <c:pt idx="3">
                  <c:v>68.5</c:v>
                </c:pt>
                <c:pt idx="4">
                  <c:v>64.5</c:v>
                </c:pt>
                <c:pt idx="5">
                  <c:v>66.7</c:v>
                </c:pt>
              </c:numCache>
            </c:numRef>
          </c:val>
        </c:ser>
        <c:marker val="1"/>
        <c:axId val="71198208"/>
        <c:axId val="71199744"/>
      </c:lineChart>
      <c:catAx>
        <c:axId val="711982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1199744"/>
        <c:crosses val="autoZero"/>
        <c:auto val="1"/>
        <c:lblAlgn val="ctr"/>
        <c:lblOffset val="100"/>
        <c:tickLblSkip val="1"/>
        <c:tickMarkSkip val="1"/>
      </c:catAx>
      <c:valAx>
        <c:axId val="7119974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defRPr>
                </a:pP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K</a:t>
                </a:r>
                <a:r>
                  <a:rPr lang="en-US" sz="28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2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O</a:t>
                </a:r>
                <a:r>
                  <a:rPr lang="en-US" sz="2800" baseline="-25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5</a:t>
                </a:r>
                <a:r>
                  <a:rPr lang="en-US" sz="2800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(mg/kg)</a:t>
                </a:r>
                <a:endParaRPr lang="th-TH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c:rich>
          </c:tx>
        </c:title>
        <c:numFmt formatCode="General" sourceLinked="1"/>
        <c:majorTickMark val="none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800" b="1">
                <a:effectLst/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119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427077865266865"/>
          <c:y val="0.866493817938358"/>
          <c:w val="0.54322922134733154"/>
          <c:h val="0.12882011647828598"/>
        </c:manualLayout>
      </c:layout>
      <c:txPr>
        <a:bodyPr/>
        <a:lstStyle/>
        <a:p>
          <a:pPr>
            <a:defRPr sz="28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26"/>
  <c:chart>
    <c:title>
      <c:tx>
        <c:rich>
          <a:bodyPr/>
          <a:lstStyle/>
          <a:p>
            <a:pPr>
              <a:defRPr sz="36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defRPr>
            </a:pPr>
            <a:r>
              <a:rPr lang="en-US" sz="3600" dirty="0" err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Ca</a:t>
            </a:r>
            <a:r>
              <a:rPr lang="en-US" sz="36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 (</a:t>
            </a:r>
            <a:r>
              <a:rPr lang="en-US" sz="3600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cmol</a:t>
            </a:r>
            <a:r>
              <a:rPr lang="en-US" sz="36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+mn-ea"/>
                <a:cs typeface="Angsana New" pitchFamily="18" charset="-34"/>
              </a:rPr>
              <a:t>/kg)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41990966754155745"/>
          <c:y val="1.3566868638527352E-2"/>
        </c:manualLayout>
      </c:layout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plotArea>
      <c:layout>
        <c:manualLayout>
          <c:layoutTarget val="inner"/>
          <c:xMode val="edge"/>
          <c:yMode val="edge"/>
          <c:x val="0.13011439195100619"/>
          <c:y val="0.17188652827748485"/>
          <c:w val="0.8113786089238848"/>
          <c:h val="0.5976990804440534"/>
        </c:manualLayout>
      </c:layout>
      <c:lineChart>
        <c:grouping val="standard"/>
        <c:ser>
          <c:idx val="0"/>
          <c:order val="0"/>
          <c:tx>
            <c:strRef>
              <c:f>ก่อน!$B$58</c:f>
              <c:strCache>
                <c:ptCount val="1"/>
                <c:pt idx="0">
                  <c:v>ก่อนการทดลอง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strRef>
              <c:f>ก่อน!$A$59:$A$64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ก่อน!$B$59:$B$64</c:f>
              <c:numCache>
                <c:formatCode>General</c:formatCode>
                <c:ptCount val="6"/>
                <c:pt idx="0">
                  <c:v>11.11</c:v>
                </c:pt>
                <c:pt idx="1">
                  <c:v>0.79</c:v>
                </c:pt>
                <c:pt idx="2">
                  <c:v>27.75</c:v>
                </c:pt>
                <c:pt idx="3">
                  <c:v>3.38</c:v>
                </c:pt>
                <c:pt idx="4">
                  <c:v>7.8</c:v>
                </c:pt>
                <c:pt idx="5">
                  <c:v>9.5</c:v>
                </c:pt>
              </c:numCache>
            </c:numRef>
          </c:val>
        </c:ser>
        <c:ser>
          <c:idx val="1"/>
          <c:order val="1"/>
          <c:tx>
            <c:strRef>
              <c:f>ก่อน!$C$58</c:f>
              <c:strCache>
                <c:ptCount val="1"/>
                <c:pt idx="0">
                  <c:v>หลังการทดลอง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strRef>
              <c:f>ก่อน!$A$59:$A$64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ก่อน!$C$59:$C$64</c:f>
              <c:numCache>
                <c:formatCode>General</c:formatCode>
                <c:ptCount val="6"/>
                <c:pt idx="0">
                  <c:v>9</c:v>
                </c:pt>
                <c:pt idx="1">
                  <c:v>4.5</c:v>
                </c:pt>
                <c:pt idx="2">
                  <c:v>21</c:v>
                </c:pt>
                <c:pt idx="3">
                  <c:v>5.6</c:v>
                </c:pt>
                <c:pt idx="4">
                  <c:v>6.2</c:v>
                </c:pt>
                <c:pt idx="5">
                  <c:v>7.3</c:v>
                </c:pt>
              </c:numCache>
            </c:numRef>
          </c:val>
        </c:ser>
        <c:marker val="1"/>
        <c:axId val="71271552"/>
        <c:axId val="71273088"/>
      </c:lineChart>
      <c:catAx>
        <c:axId val="7127155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1273088"/>
        <c:crosses val="autoZero"/>
        <c:auto val="1"/>
        <c:lblAlgn val="ctr"/>
        <c:lblOffset val="100"/>
        <c:tickLblSkip val="1"/>
        <c:tickMarkSkip val="1"/>
      </c:catAx>
      <c:valAx>
        <c:axId val="712730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defRPr>
                </a:pP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Ca</a:t>
                </a:r>
                <a:r>
                  <a:rPr lang="en-US" sz="2800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 (</a:t>
                </a:r>
                <a:r>
                  <a:rPr lang="en-US" sz="2800" baseline="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cmol</a:t>
                </a:r>
                <a:r>
                  <a:rPr lang="en-US" sz="2800" baseline="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/kg)</a:t>
                </a:r>
                <a:endParaRPr lang="th-TH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c:rich>
          </c:tx>
          <c:layout>
            <c:manualLayout>
              <c:xMode val="edge"/>
              <c:yMode val="edge"/>
              <c:x val="2.7777777777777809E-3"/>
              <c:y val="0.31081090705021408"/>
            </c:manualLayout>
          </c:layout>
        </c:title>
        <c:numFmt formatCode="General" sourceLinked="1"/>
        <c:majorTickMark val="none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800" b="1">
                <a:effectLst/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127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732633420822407"/>
          <c:y val="0.87009242562792166"/>
          <c:w val="0.50295144356955401"/>
          <c:h val="0.1255170365685864"/>
        </c:manualLayout>
      </c:layout>
      <c:txPr>
        <a:bodyPr/>
        <a:lstStyle/>
        <a:p>
          <a:pPr>
            <a:defRPr sz="28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style val="26"/>
  <c:chart>
    <c:title>
      <c:tx>
        <c:rich>
          <a:bodyPr/>
          <a:lstStyle/>
          <a:p>
            <a:pPr>
              <a:defRPr sz="3200">
                <a:solidFill>
                  <a:schemeClr val="lt1"/>
                </a:solidFill>
                <a:latin typeface="Angsana New" pitchFamily="18" charset="-34"/>
                <a:ea typeface="+mn-ea"/>
                <a:cs typeface="Angsana New" pitchFamily="18" charset="-34"/>
              </a:defRPr>
            </a:pPr>
            <a:r>
              <a:rPr lang="en-US" sz="3200">
                <a:solidFill>
                  <a:schemeClr val="lt1"/>
                </a:solidFill>
                <a:latin typeface="Angsana New" pitchFamily="18" charset="-34"/>
                <a:ea typeface="+mn-ea"/>
                <a:cs typeface="Angsana New" pitchFamily="18" charset="-34"/>
              </a:rPr>
              <a:t>Mg (cmol/kg)</a:t>
            </a:r>
            <a:endParaRPr lang="en-US" sz="3200">
              <a:latin typeface="Angsana New" pitchFamily="18" charset="-34"/>
              <a:cs typeface="Angsana New" pitchFamily="18" charset="-34"/>
            </a:endParaRPr>
          </a:p>
        </c:rich>
      </c:tx>
      <c:layout>
        <c:manualLayout>
          <c:xMode val="edge"/>
          <c:yMode val="edge"/>
          <c:x val="0.41207983377077884"/>
          <c:y val="3.5720362997641614E-2"/>
        </c:manualLayout>
      </c:layout>
      <c:spPr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c:spPr>
    </c:title>
    <c:plotArea>
      <c:layout>
        <c:manualLayout>
          <c:layoutTarget val="inner"/>
          <c:xMode val="edge"/>
          <c:yMode val="edge"/>
          <c:x val="0.15446992563429576"/>
          <c:y val="0.1757107860026805"/>
          <c:w val="0.75016196412948399"/>
          <c:h val="0.59376612865799683"/>
        </c:manualLayout>
      </c:layout>
      <c:lineChart>
        <c:grouping val="standard"/>
        <c:ser>
          <c:idx val="0"/>
          <c:order val="0"/>
          <c:tx>
            <c:strRef>
              <c:f>ก่อน!$B$69</c:f>
              <c:strCache>
                <c:ptCount val="1"/>
                <c:pt idx="0">
                  <c:v>ก่อนการทดลอง</c:v>
                </c:pt>
              </c:strCache>
            </c:strRef>
          </c:tx>
          <c:spPr>
            <a:ln>
              <a:solidFill>
                <a:srgbClr val="0066FF"/>
              </a:solidFill>
            </a:ln>
          </c:spPr>
          <c:marker>
            <c:spPr>
              <a:solidFill>
                <a:srgbClr val="0066FF"/>
              </a:solidFill>
              <a:ln>
                <a:solidFill>
                  <a:srgbClr val="0066FF"/>
                </a:solidFill>
              </a:ln>
            </c:spPr>
          </c:marker>
          <c:cat>
            <c:strRef>
              <c:f>ก่อน!$A$70:$A$75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ก่อน!$B$70:$B$75</c:f>
              <c:numCache>
                <c:formatCode>General</c:formatCode>
                <c:ptCount val="6"/>
                <c:pt idx="0">
                  <c:v>1.61</c:v>
                </c:pt>
                <c:pt idx="1">
                  <c:v>4.5</c:v>
                </c:pt>
                <c:pt idx="2">
                  <c:v>0.6000000000000002</c:v>
                </c:pt>
                <c:pt idx="3">
                  <c:v>11.2</c:v>
                </c:pt>
                <c:pt idx="4">
                  <c:v>5.35</c:v>
                </c:pt>
                <c:pt idx="5">
                  <c:v>8.5</c:v>
                </c:pt>
              </c:numCache>
            </c:numRef>
          </c:val>
        </c:ser>
        <c:ser>
          <c:idx val="1"/>
          <c:order val="1"/>
          <c:tx>
            <c:strRef>
              <c:f>ก่อน!$C$69</c:f>
              <c:strCache>
                <c:ptCount val="1"/>
                <c:pt idx="0">
                  <c:v>หลังการทดลอง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FF6600"/>
              </a:solidFill>
              <a:ln>
                <a:solidFill>
                  <a:srgbClr val="FF6600"/>
                </a:solidFill>
              </a:ln>
            </c:spPr>
          </c:marker>
          <c:cat>
            <c:strRef>
              <c:f>ก่อน!$A$70:$A$75</c:f>
              <c:strCache>
                <c:ptCount val="6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</c:strCache>
            </c:strRef>
          </c:cat>
          <c:val>
            <c:numRef>
              <c:f>ก่อน!$C$70:$C$75</c:f>
              <c:numCache>
                <c:formatCode>General</c:formatCode>
                <c:ptCount val="6"/>
                <c:pt idx="0">
                  <c:v>1.52</c:v>
                </c:pt>
                <c:pt idx="1">
                  <c:v>2.4499999999999997</c:v>
                </c:pt>
                <c:pt idx="2">
                  <c:v>0.98</c:v>
                </c:pt>
                <c:pt idx="3">
                  <c:v>8.56</c:v>
                </c:pt>
                <c:pt idx="4">
                  <c:v>6.42</c:v>
                </c:pt>
                <c:pt idx="5">
                  <c:v>6.23</c:v>
                </c:pt>
              </c:numCache>
            </c:numRef>
          </c:val>
        </c:ser>
        <c:marker val="1"/>
        <c:axId val="71344896"/>
        <c:axId val="71346432"/>
      </c:lineChart>
      <c:catAx>
        <c:axId val="7134489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4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1346432"/>
        <c:crosses val="autoZero"/>
        <c:auto val="1"/>
        <c:lblAlgn val="ctr"/>
        <c:lblOffset val="100"/>
        <c:tickLblSkip val="1"/>
        <c:tickMarkSkip val="1"/>
      </c:catAx>
      <c:valAx>
        <c:axId val="713464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defRPr>
                </a:pPr>
                <a:r>
                  <a:rPr lang="en-US" sz="2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  <a:cs typeface="Angsana New" pitchFamily="18" charset="-34"/>
                  </a:rPr>
                  <a:t>Mg (cmol/kg)</a:t>
                </a:r>
                <a:endParaRPr lang="th-TH" sz="28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c:rich>
          </c:tx>
          <c:layout>
            <c:manualLayout>
              <c:xMode val="edge"/>
              <c:yMode val="edge"/>
              <c:x val="2.8333333333333332E-2"/>
              <c:y val="0.32721751029069918"/>
            </c:manualLayout>
          </c:layout>
        </c:title>
        <c:numFmt formatCode="General" sourceLinked="1"/>
        <c:majorTickMark val="none"/>
        <c:tickLblPos val="nextTo"/>
        <c:spPr>
          <a:ln w="28575">
            <a:solidFill>
              <a:srgbClr val="FF0000"/>
            </a:solidFill>
          </a:ln>
        </c:spPr>
        <c:txPr>
          <a:bodyPr rot="0" vert="horz"/>
          <a:lstStyle/>
          <a:p>
            <a:pPr>
              <a:defRPr sz="2800" b="1">
                <a:latin typeface="Angsana New" pitchFamily="18" charset="-34"/>
                <a:cs typeface="Angsana New" pitchFamily="18" charset="-34"/>
              </a:defRPr>
            </a:pPr>
            <a:endParaRPr lang="th-TH"/>
          </a:p>
        </c:txPr>
        <c:crossAx val="71344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0879855643044618"/>
          <c:y val="0.85909969215797444"/>
          <c:w val="0.46481255468066501"/>
          <c:h val="0.12483458237411038"/>
        </c:manualLayout>
      </c:layout>
      <c:txPr>
        <a:bodyPr/>
        <a:lstStyle/>
        <a:p>
          <a:pPr>
            <a:defRPr sz="2800" b="1">
              <a:latin typeface="Angsana New" pitchFamily="18" charset="-34"/>
              <a:cs typeface="Angsana New" pitchFamily="18" charset="-34"/>
            </a:defRPr>
          </a:pPr>
          <a:endParaRPr lang="th-TH"/>
        </a:p>
      </c:txPr>
    </c:legend>
    <c:plotVisOnly val="1"/>
    <c:dispBlanksAs val="gap"/>
  </c:chart>
  <c:txPr>
    <a:bodyPr/>
    <a:lstStyle/>
    <a:p>
      <a:pPr>
        <a:defRPr sz="1800"/>
      </a:pPr>
      <a:endParaRPr lang="th-TH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0B338-9AE4-4208-8E66-7E593413A681}" type="datetimeFigureOut">
              <a:rPr lang="th-TH" smtClean="0"/>
              <a:pPr/>
              <a:t>26/04/58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86631-9567-41CE-AE6C-5869B56CE48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416500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5C0B7-2FAF-4A52-BC23-464BDCD1215C}" type="datetimeFigureOut">
              <a:rPr lang="th-TH" smtClean="0"/>
              <a:pPr/>
              <a:t>26/04/58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434D6-D282-411D-830C-F1902A26DC2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61172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 userDrawn="1"/>
        </p:nvSpPr>
        <p:spPr>
          <a:xfrm>
            <a:off x="0" y="0"/>
            <a:ext cx="9144000" cy="270892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3" name="สี่เหลี่ยมผืนผ้า 2"/>
          <p:cNvSpPr>
            <a:spLocks noChangeAspect="1"/>
          </p:cNvSpPr>
          <p:nvPr userDrawn="1"/>
        </p:nvSpPr>
        <p:spPr>
          <a:xfrm>
            <a:off x="285750" y="214312"/>
            <a:ext cx="8572500" cy="2206575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57150">
            <a:solidFill>
              <a:srgbClr val="C9CDB3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grpSp>
        <p:nvGrpSpPr>
          <p:cNvPr id="7" name="กลุ่ม 21"/>
          <p:cNvGrpSpPr>
            <a:grpSpLocks/>
          </p:cNvGrpSpPr>
          <p:nvPr/>
        </p:nvGrpSpPr>
        <p:grpSpPr bwMode="auto">
          <a:xfrm>
            <a:off x="0" y="6173788"/>
            <a:ext cx="9144000" cy="684212"/>
            <a:chOff x="0" y="6282024"/>
            <a:chExt cx="9144000" cy="576000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0" y="6572028"/>
              <a:ext cx="6500813" cy="28599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9" name="สามเหลี่ยมมุมฉาก 8"/>
            <p:cNvSpPr>
              <a:spLocks noChangeAspect="1"/>
            </p:cNvSpPr>
            <p:nvPr/>
          </p:nvSpPr>
          <p:spPr>
            <a:xfrm rot="16200000">
              <a:off x="5924682" y="6281892"/>
              <a:ext cx="576000" cy="576263"/>
            </a:xfrm>
            <a:prstGeom prst="rtTriangle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 flipH="1">
              <a:off x="6500813" y="6286033"/>
              <a:ext cx="2643187" cy="50383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0" y="6713690"/>
              <a:ext cx="9144000" cy="14433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D5DD-3FC5-41F4-94DD-C8CFC476390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1F94-7901-4EBA-81FA-2C17A5829A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3BBDB-E5F0-48F3-9DD5-307F725F570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645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ชื่อเรื่อง เนื้อหา 1 ส่วน และ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A02DE-0FA1-4129-9E59-9F176C4DD4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17622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D5ECE-0429-4771-B90C-8C73E3F7ED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89204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7DC57-1CBF-461A-BE81-F0605D82A61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82484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5B8C-389E-4112-BEA7-C2C44339308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AD11-1973-4B9B-94A9-D7639934D94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0BD2-1D1B-40DD-AC63-270A1E81672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65C9-F832-4E86-8BB9-1B68E567B4D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BC04-2657-42E5-BC22-C206B4D48CD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latin typeface="Angsana New" pitchFamily="18" charset="-34"/>
                <a:cs typeface="Angsana New" pitchFamily="18" charset="-34"/>
              </a:defRPr>
            </a:lvl1pPr>
          </a:lstStyle>
          <a:p>
            <a:pPr>
              <a:defRPr/>
            </a:pPr>
            <a:fld id="{E8D605DE-A301-4EF1-AD83-C86C475E7F15}" type="slidenum">
              <a:rPr lang="th-TH" smtClean="0"/>
              <a:pPr>
                <a:defRPr/>
              </a:pPr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DF8A-4D1E-4408-AAB4-B16E242FCC9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9868-BDC0-452F-9374-0E3CF57A0E3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4">
                <a:lumMod val="40000"/>
                <a:lumOff val="60000"/>
              </a:schemeClr>
            </a:gs>
            <a:gs pos="100000">
              <a:schemeClr val="accent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กลุ่ม 6"/>
          <p:cNvGrpSpPr>
            <a:grpSpLocks/>
          </p:cNvGrpSpPr>
          <p:nvPr/>
        </p:nvGrpSpPr>
        <p:grpSpPr bwMode="auto">
          <a:xfrm>
            <a:off x="0" y="6462713"/>
            <a:ext cx="9144000" cy="395287"/>
            <a:chOff x="0" y="6282024"/>
            <a:chExt cx="9144000" cy="576000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0" y="6571180"/>
              <a:ext cx="6500813" cy="286844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9" name="สามเหลี่ยมมุมฉาก 8"/>
            <p:cNvSpPr>
              <a:spLocks noChangeAspect="1"/>
            </p:cNvSpPr>
            <p:nvPr/>
          </p:nvSpPr>
          <p:spPr>
            <a:xfrm rot="16200000">
              <a:off x="5924682" y="6281892"/>
              <a:ext cx="576000" cy="576263"/>
            </a:xfrm>
            <a:prstGeom prst="rtTriangle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 flipH="1">
              <a:off x="6500813" y="6286651"/>
              <a:ext cx="2643187" cy="50429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 sz="2400"/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0" y="6714602"/>
              <a:ext cx="9144000" cy="143422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25000"/>
                    <a:shade val="30000"/>
                    <a:satMod val="115000"/>
                  </a:schemeClr>
                </a:gs>
                <a:gs pos="50000">
                  <a:schemeClr val="bg2">
                    <a:lumMod val="25000"/>
                    <a:shade val="67500"/>
                    <a:satMod val="115000"/>
                  </a:schemeClr>
                </a:gs>
                <a:gs pos="100000">
                  <a:schemeClr val="bg2">
                    <a:lumMod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</p:grp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429625" y="6492875"/>
            <a:ext cx="714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174D6BC2-985F-4174-AC7E-01DFEC6910A3}" type="slidenum">
              <a:rPr lang="th-TH"/>
              <a:pPr>
                <a:defRPr/>
              </a:pPr>
              <a:t>‹#›</a:t>
            </a:fld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0"/>
            <a:ext cx="9144000" cy="7556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13" name="สี่เหลี่ยมผืนผ้า 12"/>
          <p:cNvSpPr>
            <a:spLocks/>
          </p:cNvSpPr>
          <p:nvPr/>
        </p:nvSpPr>
        <p:spPr>
          <a:xfrm>
            <a:off x="142875" y="142875"/>
            <a:ext cx="8858250" cy="50323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28575">
            <a:solidFill>
              <a:srgbClr val="C9CDB3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7.png"/><Relationship Id="rId5" Type="http://schemas.microsoft.com/office/2007/relationships/hdphoto" Target="../media/hdphoto11.wdp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3.jpeg"/><Relationship Id="rId7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6.jpeg"/><Relationship Id="rId5" Type="http://schemas.microsoft.com/office/2007/relationships/hdphoto" Target="../media/hdphoto1.wdp"/><Relationship Id="rId10" Type="http://schemas.openxmlformats.org/officeDocument/2006/relationships/image" Target="../media/image15.jpe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938" y="505097"/>
            <a:ext cx="915193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illeniaUPC" pitchFamily="18" charset="-34"/>
              </a:rPr>
              <a:t>การปรับปรุงดินในพื้นที่นาร้างด้วยปุ๋ยอินทรีย์คุณภาพสูงร่วมกับปุ๋ยเคมีเพื่อการปลูกปาล์มน้ำมัน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21444" y="4049634"/>
            <a:ext cx="83550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DilleniaUPC" pitchFamily="18" charset="-34"/>
              </a:rPr>
              <a:t>นางสาวเพ็ญศรี  ท่อง</a:t>
            </a: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DilleniaUPC" pitchFamily="18" charset="-34"/>
              </a:rPr>
              <a:t>วิถี</a:t>
            </a:r>
          </a:p>
          <a:p>
            <a:pPr algn="ctr" eaLnBrk="1" hangingPunct="1">
              <a:spcBef>
                <a:spcPct val="50000"/>
              </a:spcBef>
            </a:pP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DilleniaUPC" pitchFamily="18" charset="-34"/>
              </a:rPr>
              <a:t>นักวิชาการเกษตรชำนาญการพิเศษ</a:t>
            </a:r>
            <a:endParaRPr lang="th-TH" sz="36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DilleniaUPC" pitchFamily="18" charset="-34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h-TH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DilleniaUPC" pitchFamily="18" charset="-34"/>
              </a:rPr>
              <a:t>กลุ่ม</a:t>
            </a:r>
            <a:r>
              <a:rPr lang="th-TH" sz="3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DilleniaUPC" pitchFamily="18" charset="-34"/>
              </a:rPr>
              <a:t>วิชาการเพื่อการพัฒนาที่ดิน สำนักงานพัฒนาที่ดินเขต 12  </a:t>
            </a:r>
          </a:p>
        </p:txBody>
      </p:sp>
      <p:grpSp>
        <p:nvGrpSpPr>
          <p:cNvPr id="7" name="กลุ่ม 6"/>
          <p:cNvGrpSpPr/>
          <p:nvPr/>
        </p:nvGrpSpPr>
        <p:grpSpPr>
          <a:xfrm>
            <a:off x="-89831" y="2411281"/>
            <a:ext cx="2088231" cy="1965424"/>
            <a:chOff x="395536" y="2780928"/>
            <a:chExt cx="2610367" cy="2542094"/>
          </a:xfrm>
        </p:grpSpPr>
        <p:pic>
          <p:nvPicPr>
            <p:cNvPr id="4" name="Picture 9" descr="ผลการค้นหารูปภาพสำหรับ 0-0-6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97778" l="9778" r="89778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495" r="21143"/>
            <a:stretch/>
          </p:blipFill>
          <p:spPr bwMode="auto">
            <a:xfrm>
              <a:off x="1043628" y="2780928"/>
              <a:ext cx="1585297" cy="25420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7917" b="91667" l="0" r="9875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357598"/>
              <a:ext cx="1296185" cy="1944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10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266" r="19098"/>
            <a:stretch/>
          </p:blipFill>
          <p:spPr bwMode="auto">
            <a:xfrm>
              <a:off x="1835696" y="3429000"/>
              <a:ext cx="1170207" cy="1868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712" y="2539548"/>
            <a:ext cx="2148808" cy="1609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827" y="2736229"/>
            <a:ext cx="2168710" cy="162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DSC024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978179"/>
            <a:ext cx="3759845" cy="2819884"/>
          </a:xfrm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5496" y="778352"/>
            <a:ext cx="49685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533400" indent="-533400"/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การเก็บตัวอย่างใบปาล์ม</a:t>
            </a: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น้ำมัน (ปี</a:t>
            </a: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ละ</a:t>
            </a: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ครั้ง) </a:t>
            </a:r>
          </a:p>
          <a:p>
            <a:pPr marL="533400" indent="-533400"/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หลังใส่ปุ๋ย 3 เดือน โดย</a:t>
            </a: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เก็บ</a:t>
            </a: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จากทางใบ</a:t>
            </a: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ที่ </a:t>
            </a: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17 </a:t>
            </a:r>
            <a:endParaRPr lang="th-TH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0528" y="85394"/>
            <a:ext cx="8740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DilleniaUPC" pitchFamily="18" charset="-34"/>
              </a:rPr>
              <a:t>ขั้นตอนการดำเนินการ (ต่อ)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DilleniaUPC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4" y="5703100"/>
            <a:ext cx="4246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วิเคราะห์ 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N, P, K,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Ca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และ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Mg </a:t>
            </a:r>
            <a:endParaRPr lang="th-TH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8" name="ลูกศรขวาท้ายขีด 7"/>
          <p:cNvSpPr/>
          <p:nvPr/>
        </p:nvSpPr>
        <p:spPr>
          <a:xfrm rot="5400000">
            <a:off x="1676155" y="4266017"/>
            <a:ext cx="576065" cy="1957880"/>
          </a:xfrm>
          <a:prstGeom prst="stripedRightArrow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0FAA02DE-0FA1-4129-9E59-9F176C4DD471}" type="slidenum">
              <a:rPr lang="en-US" sz="28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10</a:t>
            </a:fld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" name="Picture 3" descr="การเวียนทางใบ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25843"/>
            <a:ext cx="5044504" cy="3189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606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0528" y="85394"/>
            <a:ext cx="87401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Cordia New" pitchFamily="34" charset="-34"/>
                <a:cs typeface="DilleniaUPC" pitchFamily="18" charset="-34"/>
              </a:rPr>
              <a:t>ขั้นตอนการดำเนินการ (ต่อ)</a:t>
            </a:r>
            <a:endParaRPr lang="th-TH" sz="3600" b="1" dirty="0">
              <a:solidFill>
                <a:schemeClr val="bg1"/>
              </a:solidFill>
              <a:latin typeface="Cordia New" pitchFamily="34" charset="-34"/>
              <a:cs typeface="Dillenia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07519" y="733600"/>
            <a:ext cx="26725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บันทึกการเจริญเติบโต </a:t>
            </a:r>
            <a:endParaRPr lang="th-TH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452485" y="2183292"/>
            <a:ext cx="1263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7B3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วัดความสูง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16146" y="4506000"/>
            <a:ext cx="2487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7B3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ความกว้างของทรงพุ่ม 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14" name="Picture 6" descr="P11207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179041" cy="313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P1120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41760"/>
            <a:ext cx="4139952" cy="31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0FAA02DE-0FA1-4129-9E59-9F176C4DD471}" type="slidenum">
              <a:rPr lang="en-US" sz="24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11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0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99700" y="764704"/>
            <a:ext cx="4332340" cy="5355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th-TH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เก็บข้อมูลผลผลิตปาล์มน้ำมัน</a:t>
            </a:r>
          </a:p>
        </p:txBody>
      </p:sp>
      <p:pic>
        <p:nvPicPr>
          <p:cNvPr id="2050" name="Picture 2" descr="H:\ภาพกิจกรรมแปลงวิจัย\แปลงวิจัยปาล์ม\DSC08191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98" b="11678"/>
          <a:stretch/>
        </p:blipFill>
        <p:spPr bwMode="auto">
          <a:xfrm>
            <a:off x="873581" y="1340768"/>
            <a:ext cx="3352027" cy="2405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ภาพกิจกรรมแปลงวิจัย\แปลงวิจัยปาล์ม\DSC08180.JPG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30"/>
          <a:stretch/>
        </p:blipFill>
        <p:spPr bwMode="auto">
          <a:xfrm>
            <a:off x="4644008" y="1427972"/>
            <a:ext cx="3240360" cy="4856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ภาพกิจกรรมแปลงวิจัย\แปลงวิจัยปาล์ม\DSC08182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96"/>
          <a:stretch/>
        </p:blipFill>
        <p:spPr bwMode="auto">
          <a:xfrm>
            <a:off x="856289" y="3960352"/>
            <a:ext cx="3369319" cy="2398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80528" y="85394"/>
            <a:ext cx="8639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 smtClean="0">
                <a:solidFill>
                  <a:schemeClr val="bg1"/>
                </a:solidFill>
                <a:latin typeface="Cordia New" pitchFamily="34" charset="-34"/>
                <a:cs typeface="DilleniaUPC" pitchFamily="18" charset="-34"/>
              </a:rPr>
              <a:t>ขั้นตอนการดำเนินการ (ต่อ)</a:t>
            </a:r>
            <a:endParaRPr lang="th-TH" sz="3600" b="1" dirty="0">
              <a:solidFill>
                <a:schemeClr val="bg1"/>
              </a:solidFill>
              <a:latin typeface="Cordia New" pitchFamily="34" charset="-34"/>
              <a:cs typeface="DilleniaUPC" pitchFamily="18" charset="-34"/>
            </a:endParaRP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D5ECE-0429-4771-B90C-8C73E3F7ED7F}" type="slidenum">
              <a:rPr lang="en-US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3090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13</a:t>
            </a:fld>
            <a:endParaRPr lang="th-TH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1631">
            <a:off x="2492970" y="5055418"/>
            <a:ext cx="701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049" name="Picture 1" descr="ชุดดินพัทลุง_นายประกิจ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4712"/>
            <a:ext cx="6000591" cy="6474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4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8520" y="68880"/>
            <a:ext cx="8783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14</a:t>
            </a:fld>
            <a:endParaRPr lang="th-TH"/>
          </a:p>
        </p:txBody>
      </p:sp>
      <p:graphicFrame>
        <p:nvGraphicFramePr>
          <p:cNvPr id="6" name="Chart 103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79177241"/>
              </p:ext>
            </p:extLst>
          </p:nvPr>
        </p:nvGraphicFramePr>
        <p:xfrm>
          <a:off x="0" y="908720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087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8520" y="68880"/>
            <a:ext cx="8783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  <p:graphicFrame>
        <p:nvGraphicFramePr>
          <p:cNvPr id="6" name="Chart 103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44686797"/>
              </p:ext>
            </p:extLst>
          </p:nvPr>
        </p:nvGraphicFramePr>
        <p:xfrm>
          <a:off x="0" y="764704"/>
          <a:ext cx="903649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72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8520" y="68880"/>
            <a:ext cx="8783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ผลการทดลอง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cs typeface="DilleniaUPC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16</a:t>
            </a:fld>
            <a:endParaRPr lang="th-TH"/>
          </a:p>
        </p:txBody>
      </p:sp>
      <p:graphicFrame>
        <p:nvGraphicFramePr>
          <p:cNvPr id="6" name="Chart 103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8326450"/>
              </p:ext>
            </p:extLst>
          </p:nvPr>
        </p:nvGraphicFramePr>
        <p:xfrm>
          <a:off x="0" y="764704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728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8520" y="68880"/>
            <a:ext cx="8783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  <p:graphicFrame>
        <p:nvGraphicFramePr>
          <p:cNvPr id="7" name="Chart 104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53897509"/>
              </p:ext>
            </p:extLst>
          </p:nvPr>
        </p:nvGraphicFramePr>
        <p:xfrm>
          <a:off x="0" y="764704"/>
          <a:ext cx="914400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42102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8520" y="68880"/>
            <a:ext cx="8783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  <p:graphicFrame>
        <p:nvGraphicFramePr>
          <p:cNvPr id="6" name="Chart 104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7613379"/>
              </p:ext>
            </p:extLst>
          </p:nvPr>
        </p:nvGraphicFramePr>
        <p:xfrm>
          <a:off x="0" y="764704"/>
          <a:ext cx="914400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595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8520" y="68880"/>
            <a:ext cx="8783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  <p:graphicFrame>
        <p:nvGraphicFramePr>
          <p:cNvPr id="7" name="Chart 104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39915583"/>
              </p:ext>
            </p:extLst>
          </p:nvPr>
        </p:nvGraphicFramePr>
        <p:xfrm>
          <a:off x="0" y="764704"/>
          <a:ext cx="91440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397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-36512" y="9107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หลักการและเหตุผล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1028" name="Picture 4" descr="H:\โครงการวิจัยตรัง\แปลงปาล์ม\DSC02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2569353" cy="1927015"/>
          </a:xfrm>
          <a:prstGeom prst="hexagon">
            <a:avLst>
              <a:gd name="adj" fmla="val 32389"/>
              <a:gd name="vf" fmla="val 115470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" y="924730"/>
            <a:ext cx="3031101" cy="2273326"/>
          </a:xfrm>
          <a:prstGeom prst="hexagon">
            <a:avLst>
              <a:gd name="adj" fmla="val 32189"/>
              <a:gd name="vf" fmla="val 115470"/>
            </a:avLst>
          </a:prstGeom>
          <a:noFill/>
          <a:ln w="190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H:\โครงการวิจัยตรัง\แปลงปาล์ม\DSC024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2808312" cy="2106234"/>
          </a:xfrm>
          <a:prstGeom prst="hexagon">
            <a:avLst>
              <a:gd name="adj" fmla="val 32595"/>
              <a:gd name="vf" fmla="val 115470"/>
            </a:avLst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095289" y="980728"/>
            <a:ext cx="500510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>
                <a:solidFill>
                  <a:srgbClr val="8A6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พื้นที่ทำนา</a:t>
            </a:r>
            <a:r>
              <a:rPr lang="en-US" sz="3600" b="1" dirty="0">
                <a:solidFill>
                  <a:srgbClr val="8A6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1 </a:t>
            </a:r>
            <a:r>
              <a:rPr lang="th-TH" sz="3600" b="1" dirty="0">
                <a:solidFill>
                  <a:srgbClr val="8A6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แสนกว่าไร่ ลดลงเหลือ </a:t>
            </a:r>
            <a:endParaRPr lang="th-TH" sz="3600" b="1" dirty="0" smtClean="0">
              <a:solidFill>
                <a:srgbClr val="8A69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th-TH" sz="3600" b="1" dirty="0" smtClean="0">
                <a:solidFill>
                  <a:srgbClr val="8A6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ประมาณ</a:t>
            </a:r>
            <a:r>
              <a:rPr lang="en-US" sz="3600" b="1" dirty="0" smtClean="0">
                <a:solidFill>
                  <a:srgbClr val="8A6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en-US" sz="3600" b="1" dirty="0">
                <a:solidFill>
                  <a:srgbClr val="8A6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15,000 </a:t>
            </a:r>
            <a:r>
              <a:rPr lang="th-TH" sz="3600" b="1" dirty="0">
                <a:solidFill>
                  <a:srgbClr val="8A6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ไร่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424983" y="4365104"/>
            <a:ext cx="31074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8A6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เพาะปลูกยางพารา </a:t>
            </a:r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ปาล์มน้ำมัน 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58476" y="5535871"/>
            <a:ext cx="7859097" cy="76944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การใช้พื้นที่ไม่เหมาะสมกับสมรรถนะของที่ดิน </a:t>
            </a:r>
            <a:endParaRPr lang="th-TH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8" name="ลูกศรขวาท้ายขีด 7"/>
          <p:cNvSpPr/>
          <p:nvPr/>
        </p:nvSpPr>
        <p:spPr>
          <a:xfrm rot="1894006">
            <a:off x="2959676" y="2240422"/>
            <a:ext cx="726122" cy="1115019"/>
          </a:xfrm>
          <a:prstGeom prst="strip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316416" y="6492875"/>
            <a:ext cx="714375" cy="365125"/>
          </a:xfrm>
        </p:spPr>
        <p:txBody>
          <a:bodyPr/>
          <a:lstStyle/>
          <a:p>
            <a:pPr algn="ctr">
              <a:defRPr/>
            </a:pPr>
            <a:fld id="{CE185B8C-389E-4112-BEA7-C2C44339308F}" type="slidenum">
              <a:rPr lang="th-TH" sz="28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2</a:t>
            </a:fld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055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96" name="Text Box 64"/>
          <p:cNvSpPr txBox="1">
            <a:spLocks noChangeArrowheads="1"/>
          </p:cNvSpPr>
          <p:nvPr/>
        </p:nvSpPr>
        <p:spPr bwMode="auto">
          <a:xfrm>
            <a:off x="206808" y="817895"/>
            <a:ext cx="85689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defRPr/>
            </a:pPr>
            <a:r>
              <a:rPr lang="th-TH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ตารางที่ </a:t>
            </a:r>
            <a:r>
              <a:rPr lang="en-US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1 </a:t>
            </a:r>
            <a:r>
              <a:rPr lang="th-TH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ความสูงของปาล์มน้ำมันก่อนและหลังการทดลอง  </a:t>
            </a:r>
            <a:r>
              <a:rPr lang="en-US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 </a:t>
            </a:r>
            <a:endParaRPr lang="th-TH" altLang="zh-CN" sz="30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Cordia New" pitchFamily="34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8520" y="68880"/>
            <a:ext cx="8855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22007826"/>
              </p:ext>
            </p:extLst>
          </p:nvPr>
        </p:nvGraphicFramePr>
        <p:xfrm>
          <a:off x="1043608" y="1412776"/>
          <a:ext cx="7200800" cy="3966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8241"/>
                <a:gridCol w="2532150"/>
                <a:gridCol w="2690409"/>
              </a:tblGrid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ตำรับการทดลอง 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ก่อนการทดลอง </a:t>
                      </a:r>
                      <a:r>
                        <a:rPr lang="th-TH" sz="2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(เมตร)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หลังการทดลอง (เมตร)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548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3.36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7.53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48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3.48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7.63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48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3.79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7.67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48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4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3.64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7.56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48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5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3.53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7.55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481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6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3.61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7.66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9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F-test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NS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79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C.V. (%)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1.24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92543" y="5672861"/>
            <a:ext cx="901596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หมายเหตุ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: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NS </a:t>
            </a:r>
            <a:r>
              <a:rPr lang="th-TH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คือ ไม่แตกต่างทางสถิติที่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P&gt;0.05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5F7DC57-1CBF-461A-BE81-F0605D82A61F}" type="slidenum"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20</a:t>
            </a:fld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3608" y="5546610"/>
            <a:ext cx="427727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ความสูงไม่แตกต่างทางสถิติ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75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01" name="Text Box 165"/>
          <p:cNvSpPr txBox="1">
            <a:spLocks noChangeArrowheads="1"/>
          </p:cNvSpPr>
          <p:nvPr/>
        </p:nvSpPr>
        <p:spPr bwMode="auto">
          <a:xfrm>
            <a:off x="179512" y="799536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th-TH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ตารางที่ </a:t>
            </a:r>
            <a:r>
              <a:rPr lang="en-US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2 </a:t>
            </a:r>
            <a:r>
              <a:rPr lang="th-TH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ความกว้าง</a:t>
            </a:r>
            <a:r>
              <a:rPr lang="th-TH" altLang="zh-CN" sz="3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ทรงพุ่มของปาล์ม</a:t>
            </a:r>
            <a:r>
              <a:rPr lang="th-TH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น้ำมันก่อนและ</a:t>
            </a:r>
            <a:r>
              <a:rPr lang="th-TH" altLang="zh-CN" sz="3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หลังการทดลอง </a:t>
            </a:r>
            <a:endParaRPr lang="en-US" altLang="zh-CN" sz="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22577" name="Rectangle 166"/>
          <p:cNvSpPr>
            <a:spLocks noChangeArrowheads="1"/>
          </p:cNvSpPr>
          <p:nvPr/>
        </p:nvSpPr>
        <p:spPr bwMode="auto">
          <a:xfrm>
            <a:off x="2513013" y="2159000"/>
            <a:ext cx="9493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indent="630238"/>
            <a:r>
              <a:rPr lang="th-TH" altLang="zh-CN" sz="1500">
                <a:cs typeface="Cordia New" pitchFamily="34" charset="-34"/>
              </a:rPr>
              <a:t>    </a:t>
            </a:r>
            <a:r>
              <a:rPr lang="en-US" altLang="zh-CN" sz="1500">
                <a:ea typeface="SimSun" pitchFamily="2" charset="-122"/>
                <a:cs typeface="Cordia New" pitchFamily="34" charset="-34"/>
              </a:rPr>
              <a:t/>
            </a:r>
            <a:br>
              <a:rPr lang="en-US" altLang="zh-CN" sz="1500">
                <a:ea typeface="SimSun" pitchFamily="2" charset="-122"/>
                <a:cs typeface="Cordia New" pitchFamily="34" charset="-34"/>
              </a:rPr>
            </a:br>
            <a:endParaRPr lang="en-US" altLang="zh-CN">
              <a:ea typeface="SimSun" pitchFamily="2" charset="-122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8520" y="68880"/>
            <a:ext cx="88559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93073963"/>
              </p:ext>
            </p:extLst>
          </p:nvPr>
        </p:nvGraphicFramePr>
        <p:xfrm>
          <a:off x="971601" y="1399128"/>
          <a:ext cx="7128791" cy="3865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2145"/>
                <a:gridCol w="2494266"/>
                <a:gridCol w="2542380"/>
              </a:tblGrid>
              <a:tr h="5586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ตำรับการทดลอง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ก่อนการทดลอง(เมตร)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หลังการทดลอง (เมตร)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5.45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10.47c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5.61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10.30c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3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11.</a:t>
                      </a:r>
                      <a:r>
                        <a:rPr lang="th-TH" sz="2600" b="1" u="none" strike="noStrike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43</a:t>
                      </a:r>
                      <a:r>
                        <a:rPr lang="en-US" sz="2600" b="1" u="none" strike="noStrike" dirty="0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b</a:t>
                      </a:r>
                      <a:endParaRPr lang="en-US" sz="2600" b="1" i="0" u="none" strike="noStrike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4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5.73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11.94a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5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5.38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11.88a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6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5.23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10.22c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F-test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**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C.V. (%)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2.01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164551" y="5445224"/>
            <a:ext cx="9015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หมายเหตุ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: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ตัวอักษรที่ต่างกันมีความแตกต่างทางสถิติเมื่อเปรียบเทียบโดยวิธี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DMRT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marL="982663" indent="-982663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             ที่ระดับความเชื่อมั่น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99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%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5F7DC57-1CBF-461A-BE81-F0605D82A61F}" type="slidenum">
              <a:rPr lang="en-US" sz="28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21</a:t>
            </a:fld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676" y="5301208"/>
            <a:ext cx="59178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ตำรับ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3, 4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และ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5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ความกว้างทรงพุ่มเพิ่มขึ้น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364976" y="3187671"/>
            <a:ext cx="929680" cy="79208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1677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75744" y="786770"/>
            <a:ext cx="81369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ตารางที่ </a:t>
            </a:r>
            <a:r>
              <a:rPr lang="en-US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3 </a:t>
            </a:r>
            <a:r>
              <a:rPr lang="th-TH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ผลผลิต</a:t>
            </a:r>
            <a:r>
              <a:rPr lang="th-TH" altLang="zh-CN" sz="3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ของปาล์ม</a:t>
            </a:r>
            <a:r>
              <a:rPr lang="th-TH" altLang="zh-CN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น้ำมันก่อนและ</a:t>
            </a:r>
            <a:r>
              <a:rPr lang="th-TH" altLang="zh-CN" sz="3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หลังการทดลอง  </a:t>
            </a:r>
            <a:endParaRPr lang="en-US" altLang="zh-CN" sz="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0528" y="68880"/>
            <a:ext cx="8783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5459761"/>
              </p:ext>
            </p:extLst>
          </p:nvPr>
        </p:nvGraphicFramePr>
        <p:xfrm>
          <a:off x="661719" y="1314420"/>
          <a:ext cx="7798713" cy="4082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0915"/>
                <a:gridCol w="2999997"/>
                <a:gridCol w="2767801"/>
              </a:tblGrid>
              <a:tr h="784869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ตำรับการทดลอง</a:t>
                      </a:r>
                      <a:endParaRPr lang="th-TH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ก่อนการทดลอง (กก./ต้น)</a:t>
                      </a:r>
                      <a:endParaRPr lang="th-TH" sz="2600" b="1" i="0" u="none" strike="noStrike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หลังการ</a:t>
                      </a:r>
                      <a:r>
                        <a:rPr lang="th-TH" sz="2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ทดลอง</a:t>
                      </a:r>
                      <a:r>
                        <a:rPr lang="th-TH" sz="2600" b="1" u="none" strike="noStrike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(</a:t>
                      </a:r>
                      <a:r>
                        <a:rPr lang="th-TH" sz="2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</a:t>
                      </a:r>
                      <a:r>
                        <a:rPr lang="th-TH" sz="2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ต้น/ปี)</a:t>
                      </a:r>
                      <a:endParaRPr lang="th-TH" sz="2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967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76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301ab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7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70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293cd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7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61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296c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7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4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326a</a:t>
                      </a:r>
                      <a:endParaRPr lang="en-US" sz="2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673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5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65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288cd 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76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6</a:t>
                      </a:r>
                      <a:endParaRPr lang="th-TH" sz="26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</a:t>
                      </a:r>
                      <a:r>
                        <a:rPr lang="en-US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267d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96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F-test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**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96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C.V. (%)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1.93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64551" y="5517232"/>
            <a:ext cx="9015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982663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หมายเหตุ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: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ตัวอักษร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ที่ต่างกันมีความแตกต่างทางสถิติเมื่อเปรียบเทียบโดยวิธี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DMRT </a:t>
            </a:r>
            <a:endPara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marL="982663" indent="-982663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            ที่ระดับความเชื่อมั่น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99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%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90600" y="3284984"/>
            <a:ext cx="572296" cy="5040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26345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08520" y="75105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th-TH" altLang="zh-CN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ตารางที่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4 </a:t>
            </a:r>
            <a:r>
              <a:rPr lang="th-TH" altLang="zh-CN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การ</a:t>
            </a:r>
            <a:r>
              <a:rPr lang="th-TH" altLang="zh-CN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วิเคราะห์ต้นทุนผลตอบแทนทางเศรษฐกิจในการปลูกปาล์มน้ำมันเฉลี่ย 3 ปี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0528" y="68880"/>
            <a:ext cx="8783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51305340"/>
              </p:ext>
            </p:extLst>
          </p:nvPr>
        </p:nvGraphicFramePr>
        <p:xfrm>
          <a:off x="194176" y="1241464"/>
          <a:ext cx="8770314" cy="52819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52902"/>
                <a:gridCol w="1252902"/>
                <a:gridCol w="1252902"/>
                <a:gridCol w="1252902"/>
                <a:gridCol w="1252902"/>
                <a:gridCol w="1252902"/>
                <a:gridCol w="1252902"/>
              </a:tblGrid>
              <a:tr h="43381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กิจกรรม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ผลตอบแทนทางเศรษฐกิจ  (บาทต่อไร่)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2000" b="0" i="0" u="none" strike="noStrike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/>
                </a:tc>
              </a:tr>
              <a:tr h="326599">
                <a:tc vMerge="1">
                  <a:txBody>
                    <a:bodyPr/>
                    <a:lstStyle/>
                    <a:p>
                      <a:pPr algn="l" fontAlgn="b"/>
                      <a:endParaRPr lang="th-TH" sz="20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1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2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3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4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5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6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19008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ต้นทุนคงที่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326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1. การ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ดูแลแปลง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1173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</a:t>
                      </a:r>
                      <a:r>
                        <a:rPr lang="th-TH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1.1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กำจัดวัชพืช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1,250</a:t>
                      </a:r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1,250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1,250</a:t>
                      </a:r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1,250</a:t>
                      </a:r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1,250</a:t>
                      </a:r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1,250</a:t>
                      </a:r>
                      <a:endParaRPr lang="th-TH" sz="2000" b="1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22230"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1.2 </a:t>
                      </a:r>
                      <a:r>
                        <a:rPr lang="th-TH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การใส่</a:t>
                      </a:r>
                      <a:r>
                        <a:rPr lang="th-TH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ปุ๋ยเคมี  </a:t>
                      </a:r>
                    </a:p>
                    <a:p>
                      <a:pPr algn="l" fontAlgn="b"/>
                      <a:r>
                        <a:rPr lang="th-TH" sz="18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   และ</a:t>
                      </a:r>
                      <a:r>
                        <a:rPr lang="th-TH" sz="18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ปุ๋ยชีวภาพ</a:t>
                      </a:r>
                      <a:endParaRPr lang="th-TH" sz="1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900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900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900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900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900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900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2. ค่าเก็บ</a:t>
                      </a:r>
                      <a:r>
                        <a:rPr lang="th-TH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เกี่ยว </a:t>
                      </a:r>
                    </a:p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  ผลผลิต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3,382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3,441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3,227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3,652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3,319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3,219</a:t>
                      </a:r>
                      <a:endParaRPr lang="th-TH" sz="2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2977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ต้นทุนผันแปร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1"/>
                    </a:solidFill>
                  </a:tcPr>
                </a:tc>
              </a:tr>
              <a:tr h="326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3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. ค่าวัสดุการเกษตร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11732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3.1 ค่าปุ๋ยเคมี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3,003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1,501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1,501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1,501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1,001</a:t>
                      </a:r>
                      <a:endParaRPr lang="th-TH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75</a:t>
                      </a:r>
                      <a:r>
                        <a:rPr lang="en-US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117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3.2 ค่าปุ๋ยอินทรีย์คุณภาพสูง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0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1,386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1,386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1,386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1,386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1173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3.3 ค่าน้ำหมักชีวภาพ พด.2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300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-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300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300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300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7543" marR="7543" marT="7543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CE185B8C-389E-4112-BEA7-C2C44339308F}" type="slidenum">
              <a:rPr lang="th-TH" sz="24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23</a:t>
            </a:fld>
            <a:endParaRPr lang="th-TH" sz="240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4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3" name="Rectangle 1"/>
          <p:cNvSpPr>
            <a:spLocks noChangeArrowheads="1"/>
          </p:cNvSpPr>
          <p:nvPr/>
        </p:nvSpPr>
        <p:spPr bwMode="auto">
          <a:xfrm>
            <a:off x="107504" y="4830251"/>
            <a:ext cx="88217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th-TH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 หมายเหตุ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:</a:t>
            </a:r>
            <a:r>
              <a:rPr lang="th-TH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 </a:t>
            </a:r>
            <a:r>
              <a:rPr lang="th-TH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ราคาปุ๋ยเคมี 21-0-0 กิโลกรัมละ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8</a:t>
            </a:r>
            <a:r>
              <a:rPr lang="th-TH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 บาท 0-3-0 กิโลกรัมละ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4</a:t>
            </a:r>
            <a:r>
              <a:rPr lang="th-TH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 บาท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 0-0-60 </a:t>
            </a:r>
            <a:r>
              <a:rPr lang="th-TH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กิโลกรัมละ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16</a:t>
            </a:r>
            <a:r>
              <a:rPr lang="th-TH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 บาท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ea typeface="Cordia New" pitchFamily="34" charset="-34"/>
            </a:endParaRPr>
          </a:p>
          <a:p>
            <a:pPr eaLnBrk="0" hangingPunct="0"/>
            <a:r>
              <a:rPr lang="th-TH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                    น้ำ</a:t>
            </a:r>
            <a:r>
              <a:rPr lang="th-TH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หมักชีวภาพ พด.2 ราคาลิตรละ </a:t>
            </a:r>
            <a:r>
              <a:rPr lang="en-US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10</a:t>
            </a:r>
            <a:r>
              <a:rPr lang="th-TH" altLang="zh-C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 บาท ปุ๋ยอินทร์คุณภาพสูงราคา กิโลกรัมละ 7 บาท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0528" y="81754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th-TH" altLang="zh-CN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ตารางที่ </a:t>
            </a:r>
            <a:r>
              <a:rPr lang="en-US" altLang="zh-CN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6 </a:t>
            </a:r>
            <a:r>
              <a:rPr lang="th-TH" altLang="zh-CN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การ</a:t>
            </a:r>
            <a:r>
              <a:rPr lang="th-TH" altLang="zh-CN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ea typeface="Cordia New" pitchFamily="34" charset="-34"/>
              </a:rPr>
              <a:t>วิเคราะห์ต้นทุนผลตอบแทนทางเศรษฐกิจในการปลูกปาล์มน้ำมันเฉลี่ย 3 ปี</a:t>
            </a:r>
            <a:endParaRPr lang="en-US" altLang="zh-CN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0528" y="68880"/>
            <a:ext cx="8748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(ต่อ)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4809680"/>
              </p:ext>
            </p:extLst>
          </p:nvPr>
        </p:nvGraphicFramePr>
        <p:xfrm>
          <a:off x="250825" y="1412776"/>
          <a:ext cx="8641654" cy="338437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34522"/>
                <a:gridCol w="1234522"/>
                <a:gridCol w="1234522"/>
                <a:gridCol w="1234522"/>
                <a:gridCol w="1234522"/>
                <a:gridCol w="1234522"/>
                <a:gridCol w="1234522"/>
              </a:tblGrid>
              <a:tr h="58136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กิจกรรม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ผลตอบแทนทางเศรษฐกิจ  (บาทต่อไร่)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</a:tr>
              <a:tr h="467168">
                <a:tc vMerge="1">
                  <a:txBody>
                    <a:bodyPr/>
                    <a:lstStyle/>
                    <a:p>
                      <a:pPr algn="ctr" fontAlgn="b"/>
                      <a:endParaRPr lang="th-TH" sz="2400" b="0" i="0" u="none" strike="noStrike" dirty="0">
                        <a:solidFill>
                          <a:srgbClr val="000000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1</a:t>
                      </a:r>
                      <a:endParaRPr lang="th-TH" sz="2400" b="1" i="0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2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3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4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5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ตำรับที่ 6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67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รวมต้นทุน</a:t>
                      </a:r>
                      <a:endParaRPr lang="th-TH" sz="2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8,535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7,39</a:t>
                      </a:r>
                      <a:r>
                        <a:rPr lang="en-US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8,26</a:t>
                      </a:r>
                      <a:r>
                        <a:rPr lang="en-US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8,9</a:t>
                      </a:r>
                      <a:r>
                        <a:rPr lang="en-US" sz="26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90</a:t>
                      </a:r>
                      <a:endParaRPr lang="th-TH" sz="26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8,156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7,806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67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ผลผลิตต่อไร่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3,316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3,22</a:t>
                      </a:r>
                      <a:r>
                        <a:rPr lang="en-US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3,260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3,588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3,260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2,93</a:t>
                      </a:r>
                      <a:r>
                        <a:rPr lang="en-US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7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ราคาผลผลิต 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5.5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5.5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5.5</a:t>
                      </a:r>
                      <a:endParaRPr lang="th-TH" sz="2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5.5</a:t>
                      </a:r>
                      <a:endParaRPr lang="th-TH" sz="2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5.5</a:t>
                      </a:r>
                      <a:endParaRPr lang="th-TH" sz="2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5.5</a:t>
                      </a:r>
                      <a:endParaRPr lang="th-TH" sz="2400" b="1" i="0" u="none" strike="noStrike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67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2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มูลค่า</a:t>
                      </a:r>
                      <a:r>
                        <a:rPr lang="th-TH" sz="22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ผลผลิต</a:t>
                      </a:r>
                      <a:endParaRPr lang="th-TH" sz="22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18,240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17,75</a:t>
                      </a:r>
                      <a:r>
                        <a:rPr lang="en-US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17,930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19,73</a:t>
                      </a:r>
                      <a:r>
                        <a:rPr lang="en-US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17,390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16,146</a:t>
                      </a:r>
                      <a:endParaRPr lang="th-TH" sz="24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67168"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กำไร</a:t>
                      </a:r>
                      <a:r>
                        <a:rPr lang="th-TH" sz="240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สุทธิ</a:t>
                      </a:r>
                      <a:endParaRPr lang="th-TH" sz="2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9,70</a:t>
                      </a: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sz="2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10,361</a:t>
                      </a:r>
                      <a:endParaRPr lang="th-TH" sz="2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9,66</a:t>
                      </a: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sz="2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60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10,744</a:t>
                      </a:r>
                      <a:endParaRPr lang="th-TH" sz="2600" b="0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9,23</a:t>
                      </a: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endParaRPr lang="th-TH" sz="2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8,3</a:t>
                      </a:r>
                      <a:r>
                        <a:rPr lang="en-US" sz="2400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40</a:t>
                      </a:r>
                      <a:endParaRPr lang="th-TH" sz="2400" b="0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CE185B8C-389E-4112-BEA7-C2C44339308F}" type="slidenum">
              <a:rPr lang="th-TH" sz="24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24</a:t>
            </a:fld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408800" y="4372599"/>
            <a:ext cx="864096" cy="422861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4040648" y="5807005"/>
            <a:ext cx="483753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ตำรับ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4 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ให้กำไรมากที่สุด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4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80528" y="44450"/>
            <a:ext cx="8783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chemeClr val="bg1"/>
                </a:solidFill>
                <a:cs typeface="DilleniaUPC" pitchFamily="18" charset="-34"/>
              </a:rPr>
              <a:t>สรุปผลการทดลอง</a:t>
            </a:r>
            <a:endParaRPr lang="en-US" sz="3600" b="1" dirty="0">
              <a:solidFill>
                <a:schemeClr val="bg1"/>
              </a:solidFill>
              <a:cs typeface="DilleniaUPC" pitchFamily="18" charset="-34"/>
            </a:endParaRPr>
          </a:p>
        </p:txBody>
      </p:sp>
      <p:grpSp>
        <p:nvGrpSpPr>
          <p:cNvPr id="5" name="กลุ่ม 4"/>
          <p:cNvGrpSpPr/>
          <p:nvPr/>
        </p:nvGrpSpPr>
        <p:grpSpPr>
          <a:xfrm>
            <a:off x="52535" y="764704"/>
            <a:ext cx="2143201" cy="2175316"/>
            <a:chOff x="245804" y="1153210"/>
            <a:chExt cx="2143201" cy="2175316"/>
          </a:xfrm>
        </p:grpSpPr>
        <p:pic>
          <p:nvPicPr>
            <p:cNvPr id="7" name="Picture 9" descr="ผลการค้นหารูปภาพสำหรับ 0-0-60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backgroundRemoval t="9778" b="97778" l="9778" r="89778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495" r="21143"/>
            <a:stretch/>
          </p:blipFill>
          <p:spPr bwMode="auto">
            <a:xfrm>
              <a:off x="830153" y="1153210"/>
              <a:ext cx="1190015" cy="19082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backgroundRemoval t="7917" b="91667" l="0" r="9875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04" y="1700808"/>
              <a:ext cx="1085146" cy="1627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ackgroundRemoval t="10000" b="10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266" r="19098"/>
            <a:stretch/>
          </p:blipFill>
          <p:spPr bwMode="auto">
            <a:xfrm>
              <a:off x="1325597" y="1630752"/>
              <a:ext cx="1063408" cy="169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 descr="DSC09135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014"/>
          <a:stretch/>
        </p:blipFill>
        <p:spPr>
          <a:xfrm>
            <a:off x="2717208" y="1255112"/>
            <a:ext cx="1703859" cy="1452569"/>
          </a:xfrm>
        </p:spPr>
      </p:pic>
      <p:sp>
        <p:nvSpPr>
          <p:cNvPr id="4" name="AutoShape 2" descr="data:image/jpeg;base64,/9j/4AAQSkZJRgABAQAAAQABAAD/2wCEAAkGBxQTEhUUExQWFRUWGBwXFxcXGBwYGBoYFxgYFxcYFxQaHCggHBolHBUUITEiJSkrLi4uFx8zODMsNygtLiwBCgoKDg0OGxAQGiwkICQsLCwsLCwsLCwsLCwsLCwsLCwsLCwsLCwsLCwsLCwsLCwsLCwsLCwsLCwsLCwsLCwsLP/AABEIAMIBAwMBIgACEQEDEQH/xAAbAAACAgMBAAAAAAAAAAAAAAAEBQMGAAIHAf/EAD4QAAEDAgQDBgQEBQMDBQAAAAEAAhEDIQQSMUEFUWEGEyJxgZEjMqHBFEKx8DNSYtHxB3LhJEOSFRZTc7L/xAAZAQADAQEBAAAAAAAAAAAAAAABAgMABAX/xAArEQACAQQCAgECBQUAAAAAAAAAAQIDESExBEESE1EiMiNCYXGhBRSBscH/2gAMAwEAAhEDEQA/AHYc0aRboN0TSqNB0b6AD3KV5xzUzXjn7KeB8jmliosIUgrtjQDoALpLTeOaIFbktgORn4TeBKmbEzaUpGIKIo4zYwsC44FYxIuJ+q2qVjuBdA4fEz4QbfRaufdGxmxg2uN/ReiqOaAaVIHQjYAa3ERotzi0BKzvFrBuGtxB2sOUrU1+qBe/qtM4ShGTsWtqmKzQlDqq8FUoGGdSpI0UHcNN4ghQCqvG1TsjYwa3nb2Xrq3VA94tO8WMMc28rDU5pcMQs7+TqsYO72byvRUQGfqtXYhYweagWjq0bpa/EKE4jqgEa98t24loku9tkkdiVG7EoWuYeGpSN7qPPT1zEJE7EFRPrLeJrjqrkOlQhDGm3+efMpS6rChdWWUTXHLhT5rEk79YnshcmoJUseSC79YK6UIwY480SwEJXTqooYg9YRSbA5JbYe0dfZSNHqloxYG0+ei2Zjyto2xnTcQimvBSQYs9VDX4yymQHOgnQc/RFO+APBZGuhZ3yUUcY4+vOy2/F2mP7LofGrJXcWSXIpN2UkN/xK974ckpGJXvfqBUZmqFH3gQJxC0/Fj+Ye6yTbsjNpbGZeF53gS44kc173vVGUZR2rAjJS0ww1V53pQRrdVDi+JtptzPMAJLjjTvFHnSrCcVFVmZhMczZSnFTZdEOHWkrqLIy5NKLs5IPc+N1r3iXsrSt8/Vc7Ti7MsnfKDDXUbqyDc9AnizO87sEl/Iae60YuTslkzairsbOqqN1Uobv9VGa23NdE+FXhHylHBCPKpSfjGWQo1Fo6ohy9aGoVzHQTuqKN1RQl61c5YxK5yge8rRz1GXFG5rHhc5YtC5erXNYiZPMe4RlbAVRTLg0m0ytMcynTo0akfxJMZuRi1kZw3tAHYfuW03OLWw4za5PRLc8+lzJNv2KxWeyRPeVDUJPLU8/ZdBw+GBoOf4rOAiOY5LnYpllRwBcBuQYM8uqf4TibG4d7M785c0gSYgA3PuvZ4vKgqUYd3/AOnm8riyr1HVi7xawM6lEOdbYXkEI3B8CdUEtc0xr59Ur4NVpNp1Hvc7MYy3JH9QPLZF8O4xLnd08tBIsATJ0mYTV+LCu3OLyHj8yfFSp1FdJdDZvZipzaqF2x4U+niWkkQINvNXyvxmtRqEOfMG7SLH1hV7juOGKJdlaItbf1XDLjTo2n0elS5tOu3BYYTwHiTKtWmzIzZsZje3ktamPYandeFuZ4bmk28XldKuDYnuazHi5YZAMQUSTlqhxdN83SSvUfKUldLaPP8AQ4y/yXlvZO896Y5QFMezJ/nHsgqPaapb5IAuDY25XVpwuKD2NdYZhMSvHqUJU0m+z1qXJjVbS2ikdq+EijQd8UBxENGhPkqZwAd21zX2M8/1V1/1JIJpwZImwuqPXZndnLWsJAkNHLz3XZ/TpQpyc5b0c3OU5rxjotGJoNptpuzSHjNYjnG6d9nuBNq0GvLjcu9sxAVOxjxWbTaCfAzLeNZJtyF10PsbiqfcsotAa5jbt583DzOqfnchVKaht3E4VCVOTb+DV3Zdn8xVA7TspVCaVNzpablwtbkuv1tD5LhT8a44mplbq4xfYzK4uLThKovPXZ215yjB+OwrgWOZSYWENO0mbdVYuM120xROVozMDtDfXVVarTGp16J1WpCsGajK0N1nTderLmRha2keZ/bTm8ssvZngtOth21CTLi7TzP2hT8U4LRo03VHFxDeSAw3an8NhiwtBdTADDsR16hVfivaSpWqDvX+Aj5WfLO1ivOhQlyKjksK/+z0JVVRikwz/ANQY+7GGNLn+wSCtRFKv3l7k6jRecNxxa8AwG5ufXomHHKoqVHx8mY5bkyNJK9NQ49BJpZXednA51qsnF6f7DbhmIa+lVecstExlM6gWUHBa9GrXDarg1oa4z8t9hPulVDEBjXN2dY3KgdTZPhmba9LwpT5nsi4/P8D0+K4SUvj+S0doK2HosmkRUM7HTzsk7KlV8ZaeosN1LUwZqYOrWFMDK8N3i40j2ulnZrFZakuFg13MGYMXlLTo8aF/zfuPOtWl+n7DPgrjUrtp1GiHSJGoIBP2VqPZ+l1VS7IUycY1zoADXRLSJJtAOk3K6HUC4eZ6/Z+GsHXxnNw+oSnglIbH3ULuEs6pvUKhcVyHQJjwVi9TMrFgXKbiOId7RZSyiaYN9JBM2SrG1GuqyxwpgsEiDBIFxa2yWU65sZ8ws7/VCSElCM1ZoJrv0utMU3K6AQbDTqEJnnzXoesroX1obYep4YOi2pVWsdmykxeGmJQTHEWKmDrH93CvGpJdizpRe0M8RxIVqrqjgQHTDQSIkWM9EI6qAIHoEBiscxoEmJ2Qn/qLDfMn97atJirjK94oZCoRcIgY95dLh+wluG4hTJ+aFPX4lTBIzA9RoUvtXyU9L+BtWxRdaYndHYvibWMogEuJbDo5z5qsO4oyNfVaNxzTF9/ZVhyWlhnPV4altWHPD6hJc583NgTNlHjKgmQl/wCPA3HupsNUD3ASCT90kppyvcenTcY+Ng/heIg3Vnp1CIeww9twQqrVa1l8zf8AyEiLXGxW9DiwFsw91OUk+yqi10dC4p2uacOCyO9d4XD+U7/8KhZA0OLRdxknmgXY9rnWcPdb1MSMqKVsmb6NM5J6Jpg8Rl1Smm0hTVCQL2ReTIY4ysCFX6mGAJ/lmQPt5KeniJcAta+paU0ZOKshZRT2eU2DUorvBCHplbFpNgs23systA9Ukle0XxCMo0AWumzhoftCArVcuuiHm7BtcbOxrwMkkNdeNpixjmpeFVGB2V4sdDyPXohMYAaYcNoPohXcWpjwuta5iRpOynKQ6iXuhUaBlMRsU14fjSfA67hoebf7rn+E7TUTTgk5mjlsERS7Z4duV2Y5mnkb8wkbuMk0dBeEMVJSrh7Q5uhEj1Q3efEI/plKObFqxYViwDh7OIs5qOtxNs2nqUqqDkI6TP1Xvc+Bri9vzFobMuECZLdh1W8ijpjKnxZvX2R+C4xRJOfMBBg5ZuBYRO53VZppnwzAOq1W06QL3OiGgXJiSAN91vJh9SD38bZOhHovWdoWiwbM+4/yl9SnSAeHB/egtyRGSx8YeDeYiPqgaplxMASZgCBfkNgh5sPpQwxtfvJM7gRvoTMcl5gqE7KDAUS8ugEwCTGsAXPkmGEsQpzlk6KdP6R/2Z7PjEVW0wYzGFN227KHCVSyQREjnB5+ysn+nNaiKw7yYixE2O0xdF/6oGm6oMjphoBuTf16QndvC5K79tjl/cktaAOkDWUsrEgkc/sr32c4jRoscKtMPLnyDyaGOBAOurgfRUzGuBI5qcZFXC/RE2icswYmJi08pVhw787qQY35GBukXE3MRNytW4xv4HuY8f4jvJ2y93lj3UnA3hrwSYhKpfVYZwxcf8S7J1GUs8OLSM5JG+mu+qpuIolhJjou4drOJNOApEGMzeR2EG65HxCu3uCy2Y1c09MsaqlWyJUbyWStUy6bEjyRVY1G5TndcSDce06ojC4hjajyQIdTc0bwSIkdVvxfEUjTw7Kdyxry93MueSBHRoHuspYC4K+iThVB9R1nu91auNdnK1Oi17y+CJkqv9lKnxWzzXZu3VZn4FniGggSP5VSGURqYkkcGzua8HM6x5o3i+YRUa4kixnQWtHOb+yExHz+v3T/AInxKkMC6jHxjXDyY/7YpkRm8ybdUieSkor4K7S4jV/m+iaYXGVQYDtYPyjzSLDuV24pj6NarQfTEfBpteIj4jBlP6C6a7fZPwS6G3DOD4l1J1Rt4ufCD9CFU+LYeo0nNz5LuHY/FUxhTf5ZLpHNcs7ZYgOqOg2J8lSWiUN6FTHO7of7eSC4dwh9cmGku6BMnAMYBOjQfcSrx/pVxKiMrS0B+R8u3PjLvo2yRDywrnLzwp1OoWkEWISatSIJC6XVx1M8SbUcQ5neAmdIm8yFReO1WvxFVzRDTUcQOQLjAQeCiVzrXYysX4KgTqG5f/EkfZMX0G5s0eLSUo7CtjA0Z5OPu4p25YgRysWpKxYxwjFMhx0S7FMjKf5hP1I+yNxdM8o9UDUOnl/dJA66hpTXTOw3ZQ1Kff0cS0VqYL2NYJqNcB4Te0E2MrmbbFWzsRxM0axdPgaxxeMzmhwyk5MzQSCSB0VIkp38cCPFh7KhJd4g6ZHOZn3Q1dxc4uNyTJPU3JTztOxgcx1OoHiowPNiC1ztaZnUiNRzSvGV8wYIMhoBmL5bCANoSMpF3RFw5pLiBOh08rz0hMKRCB4XXLXOIi4Lb/1CCR1hF0ypVdnRR0OeGYpzSMpPpKb9qqdSlVLKgNg3mRdoIguAO6Q8OqEOBaL7J72zBbXLS4PGVpBabXaLfMbjTVJf6AtfiIRA+HQ7/okmLPjbZOWnwx1O+8JLiz4mrU9hqaGFIeHeJ+qmoPjSVBSHhRGGaSbD6pHsrbBa+K4qu3B0O8M03hzqcZrQ6DmkAa8iVVa58MxqdfsrhjuCVn4RtRtTPTpU2ve02DC9xAayCZO5mNVTa5hvrpP2T1L3yRo2ax8i97vEPutao06CFsXHOMuvRa1pkX2/ZVFoSX3BfD8TkcCui9rO0FOphMMCwtJpmCWQHDSx5SFzHC1YcDEq38exL30aBq0wGdyTR7vJPzES+LtbmJ1uni8MjOKckVmnd4vv91JxeuMxI3Ectr/4Q2GPjbBggj9VJxmsTNnATvpMfqghpA2Frw1w5x9DKZUauXLrpoktF9tB9/RMMQ4gtkycoOs2iw9oTNirR1LshxsNwuKOR5Ipi4OmY5f1I9lQ+J47O46jzR/ZnFvZQxNQFnga0AONyXkt8PiFwJOh9FWalSXXsmcsE4RtJj3EuIp6E+HX0hMewTHOrAAiMj3EkwBlaTzH6pXjXEU/CAfD9ITX/T2jNQuzlgbTebAF0lpEQUEGWmAUxUqYotDR3jnEBoI1J0mYVexM5jIvJnzlPX4M06gJdZwJBHzCDFwd1X6mpSdlOjtPZEAYKhGmT9ZlM3pd2VP/AEdC0fDFkweVQ5CJ2qxaOcvUTHA6jbkGG9DIj01QTrHVNuO8VfiavevDQ6A2GNytAaIAA6CB6JU6JKnE653ayeNde+ic8Dl9ZlOm0uD6gGUmJa4xlcRzFj6pO3yRGGruY4OaYIuCLEHoQmE6Lv2zw9KlTp0yzLUAM2s0AkBjfK6pOIEwRa0H66KbG8QfVM1HOcepnXqUNVqGI5IMMVZZNuHRm8ROXU+ko1juiW4GoA+SJA2mPqmDHqVVZOig7oPwtQgiITrtS5nefCeajMrbuFwY8Q+Vu/RIcO4ymfG69N7waLXMZlbIN/GAA43JsSpflKtfWmBMPh9eXRJcX8zfNOqEkQBJmISfGU7jzRp7BV0G0j4fVTYdxmyhpNOSYtIGvTkt6IkpXsotF+4pxRjMDTo4euSHXrNIgl0NsLTlHKYsqLXdbrPJWDjlGmMPh+7ZlcAQ90iXGZkjWLgeirlUHJMGJidp5eaao23klRiksC+t8wWtTz2+my9eJcP8rR8bKq0JLZNhnkERJVp7Q1cQylhjVOZr6UsEvOVkkZTmAGom0qsYKg5zgGgE+atHH+G1KVOjD6bs9OXNDmjLcgt+czpO2qZaZGVvJFZw5l7ZtdScZLiTIAvzvsosK34jZ5289lvxpzpMnc6DoPshEaQBRcYhFViAQAQYAk9f3+iBpIqo4SIEf4TMVaLDwfDNfhsS91RrXsDCxp/MC4h8WNwI0I1SMOE+LRN+GUmHC1pzmrLMkDwhsnvM19/DsUlJg+K/RF6AtssHECe7MH8u/KEV2MqtFSTT7z4bpZBNspzOtewv6IDHXpSCQIBj7I7skwuc7JWZQPduBcdCMkFl93aeqCFembOdhw+aYLtSRLiOgvdViqRNk4w4IqESBYpM4iTPpHNDsdqyO39mwfwlCTJ7tt/RGvS7su7/AKOh/wDW39EweqI5CByxePN1ixjhNWqM+ZoIGsbA8h0QjQM1zGv+EXXabae6DdF59FOJ2z0Rl190w4O9rajXVKfesaQXMzFuYcsw0QHoj+GkZgDIG8RpvY2T3J2IsU/xOLW5QSSBMwJsJi8KGs+STz5pnxqjTFQ90X5Py58uaP6spiUG947sDLcEnN0OxCUZLBBgwA6+m8Jg2JtogcK+Hg/qJ+iNETbRTqF6AxwlQNcDAKa9oMcaxa/KxssAhgAjKIuBueaSUNRyVj4zxQ1KFJjaTWMYIzNbBcTc5naT5Qpp/Sx5femIsO4jQ5YMzMX2SnGOuPNMqcXzWCV4w3HmtDYamg+m/wAEczIvyEaeqmwbocLIak7wRaCZ9hGvqpKXVB7HWi1cZr16+Ha+M1Kj8OQ0Q3MSQJjzuqxXecgvadOsawrHRL6mDqFuUUqRbnaHZZc4kMdl0dEFVmrGXaZ/d0Z7J0tNfqBZ4eCoamotFlI5svAsPMwPdaVNbqi0Sl9zGHCHgOH1Vl7TYrDObS7s1MzKeV2YNAzSScsXi+6qOGeQRl1T7FcRp/hhRdRDqucvNY6wQBlA1Itz9E6eLCSjlMRUrvGuo/VS8bdciZkzHoLqPCOIeIFpuOi14uACb87ctIv7+yEdmkCUiYRVUkukjWDYQPZB0kW9pm87ecbIsy0WvCY80sE6aLMlV4YKhHizUxmIBmRZwkwqxVcC75RCeY6nUZhKTnl/dVHvyMcZbmYGhzg3Y3aJ6JFTqCdEWxYpZY54j/DI6WCl4Jh6DqVZzqjmVGsaaTTo98jOJjzi4UWP+QxrHr1XvCcRRGGrMdSJqOLO7qAxly/ODe8hZAZBgRmqEOIbOpOgG5slNeJMGRNjz6pjw/LnOacv5ssTE3id0squEmLBLEaR3Hs4IwlDb4bf0RryhOCiMPRB/wDjb/8AkIl6qjkBqjrrFFXd4ivFgHFcRUmGiLToL35oMUpdFgBqToPMpjgK7WEuyy4QQTECxmWxe5EXtCEw2LLe8aXEMqNh4DQ4uynOwSbtGYNuPropx2dk9AoIU9BskC17XKhHRTUBJE2BNzGg5pgLQdxrB9zWfSztfkMZ2EFrragglBu+XW0/WP7BF8YbRFaoMOXOoz8NzrOLYFyIG87BC/ktMT6JWxorBBQ+cTpumAibaICn8wTB75cbBt9Bt0SVClEIo6hWTi+KxVbDUi9gbh6cimQ3K0neHEy4qt0zorLi8JiX4KnVfbDMcW05IAzO1ytF9tTyU1plJ7TK9RIvMxvGv1SvG6+qaUnAGYnppPqleO1vzRp7DU0GUgcm8SJ5A7X91vSPkoqPye0ifaB7+6lpFJIeOh2/CsqUalUObTNMN8BN6hJglg6akJLUPh3mb2tEW9dU5w9FjqNU1Xva9oHctiQSXeIHla6TVR4es6z9kWJDsBsXiYHnoo3aohxaag/KOgzHT+6HcIKr0Seyeh5wrDX4oG4Q4cUWHx5jWMl0wBlGwFt51Vew7JKd1sfVGFNFrZoCrnLsts5bEZ9NBpqshZLInwc5wRpN/JR8Xyzad9dOkfVS4NpzAjQa+Sg4o4EmBHXnytsjHZpA1JFOpw6LbHUHWDqENSRBaAbEIsC0NuIYOpTo0qjnAtql+VuYnLlcA4kaCT+iXUqlx4QeqN4jgmspUHtqNearXOe1sTTLXFoDoO4E3hBUahkCBrrF1mwLQ24n/DcB+x5orh9euMBUb3YOHfUbNQi7XtEtAcDaRzCD4o4GmY/fRF0adVuBz9600XVcpoh/5w2Q7u/LdFCMVYF8OJyh0aA7nlbVLqzjJzappwwuz/Ds6RlOkHnJSqqTmO5n3KERp6O8cOaBRpRsxsewUjyvcN/DZaPCP0WtQqpyCvFP8R/eyxDY6p43fvZYsY5LiwGgNGseLz5fogah0RrXNJMgmQdDF9jobDkhC0ueALyYG3lcqcdnXLR4XTyClo6/8qLLzKmo2M/qJ+iIFoadoMYK2IqVWUu6a8gimIOUZQIsBynTdAEeAzGotFzM6dP7pj2jfWfiKjsQ1rKpILwBlGgiBMaRogKbDkfDrWkTre31ISsaOgIfMExc6XHT009EuOoTGq+XE3vz+lkJj09k7D5p+/APODFV9YCk1+RlMvJOeMxIZoLHVV5hTulgqJwzqr64FQOyNogS42nMTsFNLZWb0KWO6TyS3G6+uyYsJmyXY7X1Wp7NU+0JpEZevlrPXp91Kxyhpzl6fSd/st2uSy2PHQ/wuLo91UFZrnPLR3WQwGum5efLZJarvDFtbc9OfJH8Px4Yyq00m1DUZlDnC9O4OdvXZL6nydJtymL9eSz6BFWbA2/ONd4jXRRxGl1uxwDxIBEGxsNNVqRyVeiPbCMMAdSU7qYjEnBljGkYUVJJgEd6W7v1nLsLJJh2zrKdMw2KOCc9pd+FFSCA6B3mWZLJk23KyYJLQnwVM5wRqNkPxP5joLn9d0ThGAvFwD1QnEPmPmjHYJEdEomq4F5M6nWI87Iejtz281OSJOqzMtDDiGGpsp0TTqd4XszVABGR8kZL62g+qGpVHZgNfQIniTaEUu4zH4be9zW+LfNl/p0QtGm/MNYkLAWg/ih+GZtf6+S9cMN+GpuY934jM4VGEeEM/IQ7n0WnFj4L7m3n1+qlxmKY6hQYaApPY13xAL1WucSHG22g1R6E7AcGAZDnZWmATEwNzA1QLR4wGn81jpvY9EfhHNBl7S5oIloOXMOWaDCApAGo38oLh1gStE03g7+35R5BQvK3JsoXFVOQrXE6vxXef2CxLuMV/jP8/sF4iE58ww0nc2CGeiHt0/RQ1m3t++imjrkYIUlP93WrZjT1j/hSN6geyzNEcdoW1m1AytXNYhrSHZy8APaH5QSdi4z1lKw0Qb+/6CN1PjadJuTunF8saXyC2HkS9o5gG0o7g9em1rj3INT8tQu8LDtLDY3SvYywhLiaDmEAgiYInWDuinnxTAGlhtbqh8c4lxJdmJMk8z/ZSz1lCWgw2EsTnBfhRQqGpndXsKTRZl9XOOthskjSn3BcbTY2oDh+9qvblpOJnI4/mDIIJhTRWbwJoMm8IDHdEwczxEHW/ul+MWhs1T7SWl8v7lShyioxHX97qdoKEtjx0NuFVa7W1RRbIfScKsNDopyMx/p0F+qVP+U+fP7JpwelVcagpvDPhPL5fkzMAlzesxpvCV1HWPU6f8rAW2BseQ+RyO02hZlnRZTJz25HeLbrfKqdEu2bMaU3dgKhwpqmo0U21AwU83iLi0uzCnpEDVLKTD+ymT8Cz8OarqwzhwaKX5i0gnPOwER6opAYuwbG5xJi+uqE4iPEfP7ovDPbmEg+iCxxkmOa0dgkZhpkAa7f5Upf0WuFaSRsNzyW99wszIO4pWpPLO5YabRTaHBxmagHjeOhKGw1M5m3tPNMOJ1RiHNeymyi3KG5GyR8NrczjaSXTO+qBw1Ad4GyJzR0nRBtDKEvFXQVxU+C/P0Cm4w3EAUm13h4FJnd+IODWES1sjQidFHxSiQwHWSJ53mP0KhwmHJp7RqZm2pnTodEfJWF9U3K1iLCl35RLpt5qHBt+OwPEnvGgjrmE6Ix2BcARIGs62AzX0/ociuzXBXvxLZ+Wm7M47eG4HvC0ZIFWlOKu0dbe5ROctG1QVrUKssnCc+43X+PU8/sFiWcbr/Hqf7liIwDWJqvc9tNrMxnKwQ0Ts0clPR7PVXCYj98ld6OGYNGhFNXJ5s6naxyyvQcCZudD5rRgIXScZ2cp1XZ5LSdY36pV/7OcT8wR9vyGNit4quH5MlMMysDXXzF7hJc8yLEzptAUlPDuIufTZXLD9kDN3iPJN8B2Xosu6Xnrp7JHUvpDJpHNaHAatXNkbMCZ2tt5od+GLdV22hgmNENaAOiS8W7IU6suYcjjfmD6I+TBGSucuYCnfAuO1cI7PRyB8ESWhxEgiQSLFOh2Fq5tWkeqJb2CqzcslD2WKNxasyl06ZcZN5TLgHZs4mqWuswNJJ/qiG/X9FduHdgxM1HyOQt9VZeH8HZRGWmABr1PmUqk9izmrWRxSvwp9FxZUEEfuQofw5XbOJcCZXHxGh0aHQj1Sep2ApX8RHqg5MaFRWycwFJ0aKN9C3VdKd2CaP+4Y/fRG4bsbQaLguO83W838DOaONOw7pBgxzi1uq2e3n7rt3EOzTKtE02w2LttABXLuLcBfTcQ5pBH18k/s+RY2YnpU/6hCZPpUBhyczjXzgBg+TJF3E/zTaEGMIvXUCn8kFojwtYBwlocOWn1QmJYXEw3qYGg5p1w/hT6jgGtJJ0gLoXZvsqKLHurhuao3LB2adj1S+xJiTschY0hegmV0PivYwgzRh7dwPmHoq3iOAVGn+G72K3tQVawPxDjj6z+8e1skQQ0FojKxlgDazB9UFhqgNQPOubNbSZlEVOHP8A5SPREYDgtRxsxx9EXOOxruyXwE4AmrWpUoBBcJ6gTr6Eq7P4FROw5AQLDf0QvZbs06me9qAAxAG4ncp/UwzkjSZN15p3uKn8Io8v01846n3KmpMa0QAP3zWYnDVDYQBz3UdHDPGpnzWSSFnVlNZZual7W9VJ+IkFRVKDtx6od9B2ytGbRCUUzmfFqk1qn+4rFYsX2PLnucHwCZiFir7Ik/FlmYvWrFi4DsPWO0U9N5nU+6xYiYPa481PSK8WLCsJZoiF4sTCk9Be4p3hd6rFiwTThziRcnQI5m6xYsAiabqZuqxYsE8doonLFiASWhotcZRa5hzNB8wCsWJZ6D2UbtFhWACGNGv5QkuAoNLxLWm/ILFi5ui60dO4PQa1vha1vkANui2xAmZusWLojoi9glFoBsjqYkXWLE3QrAauHbPyt9gpqVMAWAHkFixCOzMhqKB2oXqxWRNg1VQvXqxAJEFC9erEwCIrxYsTCH/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352" r="13095"/>
          <a:stretch/>
        </p:blipFill>
        <p:spPr bwMode="auto">
          <a:xfrm>
            <a:off x="5000986" y="1296537"/>
            <a:ext cx="1875270" cy="143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กากบาท 10"/>
          <p:cNvSpPr/>
          <p:nvPr/>
        </p:nvSpPr>
        <p:spPr>
          <a:xfrm>
            <a:off x="2169056" y="1865946"/>
            <a:ext cx="431687" cy="422440"/>
          </a:xfrm>
          <a:prstGeom prst="plus">
            <a:avLst>
              <a:gd name="adj" fmla="val 31649"/>
            </a:avLst>
          </a:prstGeom>
          <a:solidFill>
            <a:srgbClr val="00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กากบาท 14"/>
          <p:cNvSpPr/>
          <p:nvPr/>
        </p:nvSpPr>
        <p:spPr>
          <a:xfrm>
            <a:off x="4486705" y="1858472"/>
            <a:ext cx="431687" cy="422440"/>
          </a:xfrm>
          <a:prstGeom prst="plus">
            <a:avLst>
              <a:gd name="adj" fmla="val 31649"/>
            </a:avLst>
          </a:prstGeom>
          <a:solidFill>
            <a:srgbClr val="00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ท้ายขีด 15"/>
          <p:cNvSpPr/>
          <p:nvPr/>
        </p:nvSpPr>
        <p:spPr>
          <a:xfrm>
            <a:off x="7020273" y="1124744"/>
            <a:ext cx="360039" cy="1604604"/>
          </a:xfrm>
          <a:prstGeom prst="stripedRightArrow">
            <a:avLst>
              <a:gd name="adj1" fmla="val 47212"/>
              <a:gd name="adj2" fmla="val 50000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7452320" y="908720"/>
            <a:ext cx="1619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pH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/>
            <a:r>
              <a:rPr lang="th-TH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มีแนวโน้มเพิ่มขึ้น</a:t>
            </a:r>
            <a:endParaRPr lang="th-TH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4" name="วงเล็บปีกกาขวา 13"/>
          <p:cNvSpPr/>
          <p:nvPr/>
        </p:nvSpPr>
        <p:spPr>
          <a:xfrm rot="5400000">
            <a:off x="3583632" y="739735"/>
            <a:ext cx="392559" cy="4608512"/>
          </a:xfrm>
          <a:prstGeom prst="rightBrace">
            <a:avLst>
              <a:gd name="adj1" fmla="val 14344"/>
              <a:gd name="adj2" fmla="val 50000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83568" y="3284984"/>
            <a:ext cx="6624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7B3C1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การเจริญเติบโตและผลผลิตของปาล์ม</a:t>
            </a:r>
            <a:r>
              <a:rPr lang="th-TH" sz="3600" b="1" dirty="0" smtClean="0">
                <a:solidFill>
                  <a:srgbClr val="7B3C1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น้ำมัน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เพิ่มขึ้น</a:t>
            </a:r>
            <a:endParaRPr lang="th-TH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352650" y="4450760"/>
            <a:ext cx="1435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ตำรับ</a:t>
            </a:r>
            <a:r>
              <a:rPr lang="th-TH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ที่ </a:t>
            </a:r>
            <a:r>
              <a:rPr lang="th-TH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4</a:t>
            </a:r>
            <a:endParaRPr lang="th-TH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23" name="สี่เหลี่ยมผืนผ้า 1"/>
          <p:cNvSpPr>
            <a:spLocks noChangeArrowheads="1"/>
          </p:cNvSpPr>
          <p:nvPr/>
        </p:nvSpPr>
        <p:spPr bwMode="auto">
          <a:xfrm>
            <a:off x="1691680" y="5755903"/>
            <a:ext cx="53645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ผลตอบแทน</a:t>
            </a:r>
            <a:r>
              <a:rPr lang="th-TH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ทาง</a:t>
            </a:r>
            <a:r>
              <a:rPr lang="th-TH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เศรษฐกิจ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สูงสุด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19" name="ลูกศรขวา 18"/>
          <p:cNvSpPr/>
          <p:nvPr/>
        </p:nvSpPr>
        <p:spPr>
          <a:xfrm rot="5205317">
            <a:off x="3683608" y="3880810"/>
            <a:ext cx="432049" cy="78105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ลูกศรขวา 25"/>
          <p:cNvSpPr/>
          <p:nvPr/>
        </p:nvSpPr>
        <p:spPr>
          <a:xfrm rot="5205317">
            <a:off x="3737823" y="4960930"/>
            <a:ext cx="432049" cy="78105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7" y="3917955"/>
            <a:ext cx="2545452" cy="190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797" y="3943378"/>
            <a:ext cx="1523885" cy="91433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94334"/>
            <a:ext cx="3015019" cy="208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ตัวแทนหมายเลขภาพนิ่ง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65385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4" grpId="0" animBg="1"/>
      <p:bldP spid="17" grpId="0"/>
      <p:bldP spid="18" grpId="0"/>
      <p:bldP spid="23" grpId="0"/>
      <p:bldP spid="19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5B8C-389E-4112-BEA7-C2C44339308F}" type="slidenum">
              <a:rPr lang="th-TH" smtClean="0"/>
              <a:pPr>
                <a:defRPr/>
              </a:pPr>
              <a:t>26</a:t>
            </a:fld>
            <a:endParaRPr lang="th-TH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20528" y="1982450"/>
            <a:ext cx="61029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DilleniaUPC" pitchFamily="18" charset="-34"/>
              </a:rPr>
              <a:t>ขอบคุณและสวัสดีค่ะ</a:t>
            </a:r>
            <a:endParaRPr lang="th-TH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DilleniaUPC" pitchFamily="18" charset="-34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1631">
            <a:off x="2492970" y="5055418"/>
            <a:ext cx="701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1325">
            <a:off x="347980" y="1340602"/>
            <a:ext cx="701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952525"/>
            <a:ext cx="701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90335">
            <a:off x="7478426" y="769753"/>
            <a:ext cx="701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5203">
            <a:off x="4648602" y="3793416"/>
            <a:ext cx="701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31716">
            <a:off x="555299" y="4622298"/>
            <a:ext cx="701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83425" y="4017764"/>
            <a:ext cx="701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39845"/>
            <a:ext cx="7016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6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387372" y="787175"/>
            <a:ext cx="4756628" cy="57333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612612" y="805736"/>
            <a:ext cx="441876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3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ความ</a:t>
            </a:r>
            <a:r>
              <a:rPr lang="th-TH" sz="30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ต้องการธาตุอาหารของปาล์มน้ำมันเพื่อการเจริญเติบโตและให้ผล</a:t>
            </a:r>
            <a:r>
              <a:rPr lang="th-TH" sz="3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ผลิต </a:t>
            </a:r>
            <a:r>
              <a:rPr lang="en-US" sz="3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(9 </a:t>
            </a:r>
            <a:r>
              <a:rPr lang="th-TH" sz="3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ปี</a:t>
            </a:r>
            <a:r>
              <a:rPr lang="en-US" sz="30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)</a:t>
            </a:r>
          </a:p>
          <a:p>
            <a:endParaRPr lang="th-TH" sz="1600" b="1" dirty="0" smtClean="0">
              <a:solidFill>
                <a:srgbClr val="996600"/>
              </a:solidFill>
              <a:latin typeface="Angsana New" pitchFamily="18" charset="-34"/>
            </a:endParaRPr>
          </a:p>
          <a:p>
            <a:r>
              <a:rPr lang="en-US" b="1" dirty="0">
                <a:solidFill>
                  <a:srgbClr val="996600"/>
                </a:solidFill>
                <a:latin typeface="Angsana New" pitchFamily="18" charset="-34"/>
              </a:rPr>
              <a:t> </a:t>
            </a:r>
            <a:r>
              <a:rPr lang="en-US" b="1" dirty="0" smtClean="0">
                <a:solidFill>
                  <a:srgbClr val="996600"/>
                </a:solidFill>
                <a:latin typeface="Angsana New" pitchFamily="18" charset="-34"/>
              </a:rPr>
              <a:t>   </a:t>
            </a:r>
            <a:r>
              <a:rPr lang="en-US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N</a:t>
            </a:r>
            <a:r>
              <a:rPr lang="th-TH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196 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– </a:t>
            </a:r>
            <a:r>
              <a:rPr lang="th-TH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275 กก.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/ไร่	</a:t>
            </a:r>
          </a:p>
          <a:p>
            <a:r>
              <a:rPr lang="en-US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P  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32 – </a:t>
            </a:r>
            <a:r>
              <a:rPr lang="th-TH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43    กก.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/ไร่	</a:t>
            </a:r>
          </a:p>
          <a:p>
            <a:r>
              <a:rPr lang="en-US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K</a:t>
            </a:r>
            <a:r>
              <a:rPr lang="th-TH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296 – </a:t>
            </a:r>
            <a:r>
              <a:rPr lang="th-TH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398 กก.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/ไร่	</a:t>
            </a:r>
          </a:p>
          <a:p>
            <a:r>
              <a:rPr lang="en-US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Mg</a:t>
            </a:r>
            <a:r>
              <a:rPr lang="th-TH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50 – </a:t>
            </a:r>
            <a:r>
              <a:rPr lang="th-TH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67 กก.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/ไร่	</a:t>
            </a:r>
          </a:p>
          <a:p>
            <a:r>
              <a:rPr lang="en-US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</a:t>
            </a:r>
            <a:r>
              <a:rPr lang="en-US" sz="3200" b="1" dirty="0" err="1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Ca</a:t>
            </a:r>
            <a:r>
              <a:rPr lang="en-US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84 – 115 </a:t>
            </a:r>
            <a:r>
              <a:rPr lang="th-TH" sz="32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กก.</a:t>
            </a:r>
            <a:r>
              <a:rPr lang="th-TH" sz="32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/ไร่</a:t>
            </a:r>
            <a:r>
              <a:rPr lang="th-TH" b="1" dirty="0">
                <a:solidFill>
                  <a:srgbClr val="996600"/>
                </a:solidFill>
                <a:latin typeface="Angsana New" pitchFamily="18" charset="-34"/>
              </a:rPr>
              <a:t>	</a:t>
            </a:r>
          </a:p>
          <a:p>
            <a:r>
              <a:rPr lang="th-TH" b="1" dirty="0">
                <a:solidFill>
                  <a:srgbClr val="996600"/>
                </a:solidFill>
                <a:latin typeface="Angsana New" pitchFamily="18" charset="-34"/>
              </a:rPr>
              <a:t> 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108520" y="692696"/>
            <a:ext cx="46085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r>
              <a:rPr lang="th-TH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สูญเสีย</a:t>
            </a:r>
            <a:r>
              <a:rPr lang="th-TH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ธาตุอาหารจากการเก็บเกี่ยวผลผลิต</a:t>
            </a:r>
            <a:r>
              <a:rPr lang="th-TH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น้ำหนัก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1.000 </a:t>
            </a:r>
            <a:r>
              <a:rPr lang="th-TH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กก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.</a:t>
            </a:r>
          </a:p>
          <a:p>
            <a:endParaRPr lang="en-US" sz="1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ngsana New" pitchFamily="18" charset="-34"/>
              </a:rPr>
              <a:t>  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N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2.94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กก.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ไร่	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P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0.44  กก.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ไร่	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K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3.71  กก.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ไร่	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 Mg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0.77 กก.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ไร่	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  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Ca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0.81 กก.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/</a:t>
            </a:r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ไร่</a:t>
            </a:r>
            <a:r>
              <a:rPr lang="th-TH" sz="3200" b="1" dirty="0">
                <a:solidFill>
                  <a:srgbClr val="0000FF"/>
                </a:solidFill>
                <a:latin typeface="DilleniaUPC" pitchFamily="18" charset="-34"/>
                <a:cs typeface="DilleniaUPC" pitchFamily="18" charset="-34"/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87783"/>
            <a:ext cx="1322328" cy="161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74175"/>
            <a:ext cx="2448272" cy="183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87783"/>
            <a:ext cx="2160096" cy="16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>
          <a:xfrm>
            <a:off x="8429625" y="6520259"/>
            <a:ext cx="714375" cy="365125"/>
          </a:xfrm>
        </p:spPr>
        <p:txBody>
          <a:bodyPr/>
          <a:lstStyle/>
          <a:p>
            <a:pPr algn="ctr">
              <a:defRPr/>
            </a:pPr>
            <a:fld id="{CE185B8C-389E-4112-BEA7-C2C44339308F}" type="slidenum">
              <a:rPr lang="th-TH" sz="28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3</a:t>
            </a:fld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653136"/>
            <a:ext cx="6851650" cy="1178472"/>
          </a:xfrm>
          <a:solidFill>
            <a:srgbClr val="00CC66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</a:rPr>
              <a:t>ต้นทุนในการผลิตปาล์มน้ำมันประมาณ 60-70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</a:rPr>
              <a:t>%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</a:rPr>
            </a:b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</a:rPr>
              <a:t>เป็นค่าใช้จ่ายของปุ๋ย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-54260" y="116632"/>
            <a:ext cx="9108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หลักการและ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เหตุผล (ต่อ)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41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6"/>
          <p:cNvSpPr txBox="1">
            <a:spLocks noChangeArrowheads="1"/>
          </p:cNvSpPr>
          <p:nvPr/>
        </p:nvSpPr>
        <p:spPr bwMode="auto">
          <a:xfrm>
            <a:off x="467544" y="764704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th-TH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ปริมาณธาตุอาหารในส่วนลำต้น ราก และใบ</a:t>
            </a:r>
            <a:endParaRPr lang="th-TH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pSp>
        <p:nvGrpSpPr>
          <p:cNvPr id="4" name="กลุ่ม 3"/>
          <p:cNvGrpSpPr/>
          <p:nvPr/>
        </p:nvGrpSpPr>
        <p:grpSpPr>
          <a:xfrm>
            <a:off x="890909" y="1556792"/>
            <a:ext cx="7281491" cy="4424118"/>
            <a:chOff x="26876" y="1827408"/>
            <a:chExt cx="7281491" cy="4424118"/>
          </a:xfrm>
        </p:grpSpPr>
        <p:grpSp>
          <p:nvGrpSpPr>
            <p:cNvPr id="3" name="กลุ่ม 2"/>
            <p:cNvGrpSpPr/>
            <p:nvPr/>
          </p:nvGrpSpPr>
          <p:grpSpPr>
            <a:xfrm>
              <a:off x="26876" y="1827408"/>
              <a:ext cx="7281491" cy="3991911"/>
              <a:chOff x="23549" y="1544434"/>
              <a:chExt cx="7891883" cy="4281232"/>
            </a:xfrm>
          </p:grpSpPr>
          <p:cxnSp>
            <p:nvCxnSpPr>
              <p:cNvPr id="13" name="ตัวเชื่อมต่อตรง 12"/>
              <p:cNvCxnSpPr/>
              <p:nvPr/>
            </p:nvCxnSpPr>
            <p:spPr>
              <a:xfrm>
                <a:off x="984220" y="1556792"/>
                <a:ext cx="0" cy="37846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ตัวเชื่อมต่อตรง 13"/>
              <p:cNvCxnSpPr/>
              <p:nvPr/>
            </p:nvCxnSpPr>
            <p:spPr>
              <a:xfrm>
                <a:off x="984220" y="5323501"/>
                <a:ext cx="647932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ตัวเชื่อมต่อตรง 14"/>
              <p:cNvCxnSpPr/>
              <p:nvPr/>
            </p:nvCxnSpPr>
            <p:spPr>
              <a:xfrm>
                <a:off x="874885" y="1838930"/>
                <a:ext cx="1093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ตัวเชื่อมต่อตรง 15"/>
              <p:cNvCxnSpPr/>
              <p:nvPr/>
            </p:nvCxnSpPr>
            <p:spPr>
              <a:xfrm>
                <a:off x="880818" y="2522262"/>
                <a:ext cx="1093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ตัวเชื่อมต่อตรง 16"/>
              <p:cNvCxnSpPr/>
              <p:nvPr/>
            </p:nvCxnSpPr>
            <p:spPr>
              <a:xfrm>
                <a:off x="873816" y="3216591"/>
                <a:ext cx="1093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879898" y="3904946"/>
                <a:ext cx="1093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ตัวเชื่อมต่อตรง 18"/>
              <p:cNvCxnSpPr/>
              <p:nvPr/>
            </p:nvCxnSpPr>
            <p:spPr>
              <a:xfrm>
                <a:off x="868033" y="4609985"/>
                <a:ext cx="10933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ตัวเชื่อมต่อตรง 19"/>
              <p:cNvCxnSpPr/>
              <p:nvPr/>
            </p:nvCxnSpPr>
            <p:spPr>
              <a:xfrm>
                <a:off x="1692787" y="5327097"/>
                <a:ext cx="0" cy="8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ตัวเชื่อมต่อตรง 20"/>
              <p:cNvCxnSpPr/>
              <p:nvPr/>
            </p:nvCxnSpPr>
            <p:spPr>
              <a:xfrm>
                <a:off x="2421637" y="5327194"/>
                <a:ext cx="0" cy="8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ตัวเชื่อมต่อตรง 21"/>
              <p:cNvCxnSpPr/>
              <p:nvPr/>
            </p:nvCxnSpPr>
            <p:spPr>
              <a:xfrm>
                <a:off x="3156615" y="5325841"/>
                <a:ext cx="0" cy="8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ตัวเชื่อมต่อตรง 22"/>
              <p:cNvCxnSpPr/>
              <p:nvPr/>
            </p:nvCxnSpPr>
            <p:spPr>
              <a:xfrm>
                <a:off x="3886955" y="5320094"/>
                <a:ext cx="0" cy="8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ตัวเชื่อมต่อตรง 23"/>
              <p:cNvCxnSpPr/>
              <p:nvPr/>
            </p:nvCxnSpPr>
            <p:spPr>
              <a:xfrm>
                <a:off x="4617296" y="5318649"/>
                <a:ext cx="0" cy="8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ตัวเชื่อมต่อตรง 24"/>
              <p:cNvCxnSpPr/>
              <p:nvPr/>
            </p:nvCxnSpPr>
            <p:spPr>
              <a:xfrm>
                <a:off x="5346079" y="5320094"/>
                <a:ext cx="0" cy="8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ตัวเชื่อมต่อตรง 25"/>
              <p:cNvCxnSpPr/>
              <p:nvPr/>
            </p:nvCxnSpPr>
            <p:spPr>
              <a:xfrm>
                <a:off x="6068667" y="5318649"/>
                <a:ext cx="0" cy="8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ตัวเชื่อมต่อตรง 26"/>
              <p:cNvCxnSpPr/>
              <p:nvPr/>
            </p:nvCxnSpPr>
            <p:spPr>
              <a:xfrm>
                <a:off x="6779626" y="5315053"/>
                <a:ext cx="0" cy="8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ตัวเชื่อมต่อตรง 27"/>
              <p:cNvCxnSpPr/>
              <p:nvPr/>
            </p:nvCxnSpPr>
            <p:spPr>
              <a:xfrm>
                <a:off x="7473524" y="5315053"/>
                <a:ext cx="0" cy="864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428292" y="1649640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250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70175" y="2317569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200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70175" y="3017785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150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44606" y="3711451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100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4097" y="4421491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5</a:t>
                </a:r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0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25717" y="5097985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0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74885" y="5301591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1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78501" y="5301591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2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304156" y="5314732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3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033340" y="5311457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4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758995" y="5304845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5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488179" y="5304845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6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204579" y="5316706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7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946548" y="5316706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8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650164" y="5330541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9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308367" y="5318680"/>
                <a:ext cx="607065" cy="49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10</a:t>
                </a:r>
                <a:endParaRPr lang="th-TH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-238903" y="2823771"/>
                <a:ext cx="1158699" cy="63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mg kg</a:t>
                </a:r>
                <a:r>
                  <a:rPr lang="en-US" sz="3200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-1</a:t>
                </a:r>
                <a:endParaRPr lang="th-TH" sz="3200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46" name="รูปแบบอิสระ 45"/>
              <p:cNvSpPr/>
              <p:nvPr/>
            </p:nvSpPr>
            <p:spPr>
              <a:xfrm>
                <a:off x="980438" y="1874167"/>
                <a:ext cx="6519943" cy="3012550"/>
              </a:xfrm>
              <a:custGeom>
                <a:avLst/>
                <a:gdLst>
                  <a:gd name="connsiteX0" fmla="*/ 0 w 6960358"/>
                  <a:gd name="connsiteY0" fmla="*/ 3466531 h 3466531"/>
                  <a:gd name="connsiteX1" fmla="*/ 736979 w 6960358"/>
                  <a:gd name="connsiteY1" fmla="*/ 1937982 h 3466531"/>
                  <a:gd name="connsiteX2" fmla="*/ 736979 w 6960358"/>
                  <a:gd name="connsiteY2" fmla="*/ 1937982 h 3466531"/>
                  <a:gd name="connsiteX3" fmla="*/ 1460310 w 6960358"/>
                  <a:gd name="connsiteY3" fmla="*/ 341194 h 3466531"/>
                  <a:gd name="connsiteX4" fmla="*/ 1460310 w 6960358"/>
                  <a:gd name="connsiteY4" fmla="*/ 341194 h 3466531"/>
                  <a:gd name="connsiteX5" fmla="*/ 2292824 w 6960358"/>
                  <a:gd name="connsiteY5" fmla="*/ 163773 h 3466531"/>
                  <a:gd name="connsiteX6" fmla="*/ 2306472 w 6960358"/>
                  <a:gd name="connsiteY6" fmla="*/ 163773 h 3466531"/>
                  <a:gd name="connsiteX7" fmla="*/ 3043451 w 6960358"/>
                  <a:gd name="connsiteY7" fmla="*/ 0 h 3466531"/>
                  <a:gd name="connsiteX8" fmla="*/ 3043451 w 6960358"/>
                  <a:gd name="connsiteY8" fmla="*/ 0 h 3466531"/>
                  <a:gd name="connsiteX9" fmla="*/ 3807725 w 6960358"/>
                  <a:gd name="connsiteY9" fmla="*/ 191069 h 3466531"/>
                  <a:gd name="connsiteX10" fmla="*/ 3807725 w 6960358"/>
                  <a:gd name="connsiteY10" fmla="*/ 191069 h 3466531"/>
                  <a:gd name="connsiteX11" fmla="*/ 4626591 w 6960358"/>
                  <a:gd name="connsiteY11" fmla="*/ 40943 h 3466531"/>
                  <a:gd name="connsiteX12" fmla="*/ 4626591 w 6960358"/>
                  <a:gd name="connsiteY12" fmla="*/ 40943 h 3466531"/>
                  <a:gd name="connsiteX13" fmla="*/ 5336275 w 6960358"/>
                  <a:gd name="connsiteY13" fmla="*/ 40943 h 3466531"/>
                  <a:gd name="connsiteX14" fmla="*/ 5349922 w 6960358"/>
                  <a:gd name="connsiteY14" fmla="*/ 27296 h 3466531"/>
                  <a:gd name="connsiteX15" fmla="*/ 6168788 w 6960358"/>
                  <a:gd name="connsiteY15" fmla="*/ 109182 h 3466531"/>
                  <a:gd name="connsiteX16" fmla="*/ 6168788 w 6960358"/>
                  <a:gd name="connsiteY16" fmla="*/ 109182 h 3466531"/>
                  <a:gd name="connsiteX17" fmla="*/ 6960358 w 6960358"/>
                  <a:gd name="connsiteY17" fmla="*/ 150126 h 3466531"/>
                  <a:gd name="connsiteX18" fmla="*/ 6960358 w 6960358"/>
                  <a:gd name="connsiteY18" fmla="*/ 150126 h 3466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60358" h="3466531">
                    <a:moveTo>
                      <a:pt x="0" y="3466531"/>
                    </a:moveTo>
                    <a:lnTo>
                      <a:pt x="736979" y="1937982"/>
                    </a:lnTo>
                    <a:lnTo>
                      <a:pt x="736979" y="1937982"/>
                    </a:lnTo>
                    <a:lnTo>
                      <a:pt x="1460310" y="341194"/>
                    </a:lnTo>
                    <a:lnTo>
                      <a:pt x="1460310" y="341194"/>
                    </a:lnTo>
                    <a:lnTo>
                      <a:pt x="2292824" y="163773"/>
                    </a:lnTo>
                    <a:cubicBezTo>
                      <a:pt x="2433851" y="134203"/>
                      <a:pt x="2306472" y="163773"/>
                      <a:pt x="2306472" y="163773"/>
                    </a:cubicBezTo>
                    <a:lnTo>
                      <a:pt x="3043451" y="0"/>
                    </a:lnTo>
                    <a:lnTo>
                      <a:pt x="3043451" y="0"/>
                    </a:lnTo>
                    <a:lnTo>
                      <a:pt x="3807725" y="191069"/>
                    </a:lnTo>
                    <a:lnTo>
                      <a:pt x="3807725" y="191069"/>
                    </a:lnTo>
                    <a:lnTo>
                      <a:pt x="4626591" y="40943"/>
                    </a:lnTo>
                    <a:lnTo>
                      <a:pt x="4626591" y="40943"/>
                    </a:lnTo>
                    <a:lnTo>
                      <a:pt x="5336275" y="40943"/>
                    </a:lnTo>
                    <a:cubicBezTo>
                      <a:pt x="5456830" y="38669"/>
                      <a:pt x="5211170" y="15923"/>
                      <a:pt x="5349922" y="27296"/>
                    </a:cubicBezTo>
                    <a:cubicBezTo>
                      <a:pt x="5488674" y="38669"/>
                      <a:pt x="6168788" y="109182"/>
                      <a:pt x="6168788" y="109182"/>
                    </a:cubicBezTo>
                    <a:lnTo>
                      <a:pt x="6168788" y="109182"/>
                    </a:lnTo>
                    <a:lnTo>
                      <a:pt x="6960358" y="150126"/>
                    </a:lnTo>
                    <a:lnTo>
                      <a:pt x="6960358" y="150126"/>
                    </a:lnTo>
                  </a:path>
                </a:pathLst>
              </a:custGeom>
              <a:ln w="57150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47" name="รูปแบบอิสระ 46"/>
              <p:cNvSpPr/>
              <p:nvPr/>
            </p:nvSpPr>
            <p:spPr>
              <a:xfrm>
                <a:off x="980438" y="2906024"/>
                <a:ext cx="6507158" cy="2099297"/>
              </a:xfrm>
              <a:custGeom>
                <a:avLst/>
                <a:gdLst>
                  <a:gd name="connsiteX0" fmla="*/ 0 w 6946710"/>
                  <a:gd name="connsiteY0" fmla="*/ 2415654 h 2415654"/>
                  <a:gd name="connsiteX1" fmla="*/ 723331 w 6946710"/>
                  <a:gd name="connsiteY1" fmla="*/ 1719618 h 2415654"/>
                  <a:gd name="connsiteX2" fmla="*/ 1473958 w 6946710"/>
                  <a:gd name="connsiteY2" fmla="*/ 1064526 h 2415654"/>
                  <a:gd name="connsiteX3" fmla="*/ 2333767 w 6946710"/>
                  <a:gd name="connsiteY3" fmla="*/ 627797 h 2415654"/>
                  <a:gd name="connsiteX4" fmla="*/ 3043451 w 6946710"/>
                  <a:gd name="connsiteY4" fmla="*/ 409433 h 2415654"/>
                  <a:gd name="connsiteX5" fmla="*/ 3821373 w 6946710"/>
                  <a:gd name="connsiteY5" fmla="*/ 191069 h 2415654"/>
                  <a:gd name="connsiteX6" fmla="*/ 4585648 w 6946710"/>
                  <a:gd name="connsiteY6" fmla="*/ 68239 h 2415654"/>
                  <a:gd name="connsiteX7" fmla="*/ 5377218 w 6946710"/>
                  <a:gd name="connsiteY7" fmla="*/ 54591 h 2415654"/>
                  <a:gd name="connsiteX8" fmla="*/ 6141493 w 6946710"/>
                  <a:gd name="connsiteY8" fmla="*/ 40944 h 2415654"/>
                  <a:gd name="connsiteX9" fmla="*/ 6946710 w 6946710"/>
                  <a:gd name="connsiteY9" fmla="*/ 0 h 2415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46710" h="2415654">
                    <a:moveTo>
                      <a:pt x="0" y="2415654"/>
                    </a:moveTo>
                    <a:cubicBezTo>
                      <a:pt x="238835" y="2180230"/>
                      <a:pt x="477671" y="1944806"/>
                      <a:pt x="723331" y="1719618"/>
                    </a:cubicBezTo>
                    <a:cubicBezTo>
                      <a:pt x="968991" y="1494430"/>
                      <a:pt x="1205552" y="1246496"/>
                      <a:pt x="1473958" y="1064526"/>
                    </a:cubicBezTo>
                    <a:cubicBezTo>
                      <a:pt x="1742364" y="882556"/>
                      <a:pt x="2072185" y="736979"/>
                      <a:pt x="2333767" y="627797"/>
                    </a:cubicBezTo>
                    <a:cubicBezTo>
                      <a:pt x="2595349" y="518615"/>
                      <a:pt x="2795517" y="482221"/>
                      <a:pt x="3043451" y="409433"/>
                    </a:cubicBezTo>
                    <a:cubicBezTo>
                      <a:pt x="3291385" y="336645"/>
                      <a:pt x="3564340" y="247935"/>
                      <a:pt x="3821373" y="191069"/>
                    </a:cubicBezTo>
                    <a:cubicBezTo>
                      <a:pt x="4078406" y="134203"/>
                      <a:pt x="4326341" y="90985"/>
                      <a:pt x="4585648" y="68239"/>
                    </a:cubicBezTo>
                    <a:cubicBezTo>
                      <a:pt x="4844955" y="45493"/>
                      <a:pt x="5377218" y="54591"/>
                      <a:pt x="5377218" y="54591"/>
                    </a:cubicBezTo>
                    <a:lnTo>
                      <a:pt x="6141493" y="40944"/>
                    </a:lnTo>
                    <a:cubicBezTo>
                      <a:pt x="6403075" y="31845"/>
                      <a:pt x="6674892" y="15922"/>
                      <a:pt x="6946710" y="0"/>
                    </a:cubicBezTo>
                  </a:path>
                </a:pathLst>
              </a:custGeom>
              <a:ln w="57150">
                <a:solidFill>
                  <a:srgbClr val="8E6D2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48" name="รูปแบบอิสระ 47"/>
              <p:cNvSpPr/>
              <p:nvPr/>
            </p:nvSpPr>
            <p:spPr>
              <a:xfrm>
                <a:off x="993222" y="4483463"/>
                <a:ext cx="6519943" cy="723486"/>
              </a:xfrm>
              <a:custGeom>
                <a:avLst/>
                <a:gdLst>
                  <a:gd name="connsiteX0" fmla="*/ 0 w 6960358"/>
                  <a:gd name="connsiteY0" fmla="*/ 832513 h 832513"/>
                  <a:gd name="connsiteX1" fmla="*/ 777923 w 6960358"/>
                  <a:gd name="connsiteY1" fmla="*/ 627797 h 832513"/>
                  <a:gd name="connsiteX2" fmla="*/ 1569493 w 6960358"/>
                  <a:gd name="connsiteY2" fmla="*/ 464023 h 832513"/>
                  <a:gd name="connsiteX3" fmla="*/ 2292824 w 6960358"/>
                  <a:gd name="connsiteY3" fmla="*/ 272955 h 832513"/>
                  <a:gd name="connsiteX4" fmla="*/ 3043451 w 6960358"/>
                  <a:gd name="connsiteY4" fmla="*/ 177421 h 832513"/>
                  <a:gd name="connsiteX5" fmla="*/ 3862317 w 6960358"/>
                  <a:gd name="connsiteY5" fmla="*/ 109182 h 832513"/>
                  <a:gd name="connsiteX6" fmla="*/ 4681182 w 6960358"/>
                  <a:gd name="connsiteY6" fmla="*/ 54591 h 832513"/>
                  <a:gd name="connsiteX7" fmla="*/ 5363570 w 6960358"/>
                  <a:gd name="connsiteY7" fmla="*/ 40943 h 832513"/>
                  <a:gd name="connsiteX8" fmla="*/ 6168788 w 6960358"/>
                  <a:gd name="connsiteY8" fmla="*/ 13647 h 832513"/>
                  <a:gd name="connsiteX9" fmla="*/ 6960358 w 6960358"/>
                  <a:gd name="connsiteY9" fmla="*/ 0 h 832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60358" h="832513">
                    <a:moveTo>
                      <a:pt x="0" y="832513"/>
                    </a:moveTo>
                    <a:cubicBezTo>
                      <a:pt x="258170" y="760862"/>
                      <a:pt x="516341" y="689212"/>
                      <a:pt x="777923" y="627797"/>
                    </a:cubicBezTo>
                    <a:cubicBezTo>
                      <a:pt x="1039505" y="566382"/>
                      <a:pt x="1317010" y="523163"/>
                      <a:pt x="1569493" y="464023"/>
                    </a:cubicBezTo>
                    <a:cubicBezTo>
                      <a:pt x="1821977" y="404883"/>
                      <a:pt x="2047164" y="320722"/>
                      <a:pt x="2292824" y="272955"/>
                    </a:cubicBezTo>
                    <a:cubicBezTo>
                      <a:pt x="2538484" y="225188"/>
                      <a:pt x="2781869" y="204716"/>
                      <a:pt x="3043451" y="177421"/>
                    </a:cubicBezTo>
                    <a:cubicBezTo>
                      <a:pt x="3305033" y="150126"/>
                      <a:pt x="3862317" y="109182"/>
                      <a:pt x="3862317" y="109182"/>
                    </a:cubicBezTo>
                    <a:lnTo>
                      <a:pt x="4681182" y="54591"/>
                    </a:lnTo>
                    <a:cubicBezTo>
                      <a:pt x="4931391" y="43218"/>
                      <a:pt x="5363570" y="40943"/>
                      <a:pt x="5363570" y="40943"/>
                    </a:cubicBezTo>
                    <a:lnTo>
                      <a:pt x="6168788" y="13647"/>
                    </a:lnTo>
                    <a:lnTo>
                      <a:pt x="6960358" y="0"/>
                    </a:lnTo>
                  </a:path>
                </a:pathLst>
              </a:cu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49" name="รูปแบบอิสระ 48"/>
              <p:cNvSpPr/>
              <p:nvPr/>
            </p:nvSpPr>
            <p:spPr>
              <a:xfrm>
                <a:off x="967654" y="4851136"/>
                <a:ext cx="6507158" cy="462556"/>
              </a:xfrm>
              <a:custGeom>
                <a:avLst/>
                <a:gdLst>
                  <a:gd name="connsiteX0" fmla="*/ 0 w 6946710"/>
                  <a:gd name="connsiteY0" fmla="*/ 532262 h 532262"/>
                  <a:gd name="connsiteX1" fmla="*/ 805217 w 6946710"/>
                  <a:gd name="connsiteY1" fmla="*/ 423080 h 532262"/>
                  <a:gd name="connsiteX2" fmla="*/ 1583140 w 6946710"/>
                  <a:gd name="connsiteY2" fmla="*/ 313898 h 532262"/>
                  <a:gd name="connsiteX3" fmla="*/ 2388358 w 6946710"/>
                  <a:gd name="connsiteY3" fmla="*/ 232012 h 532262"/>
                  <a:gd name="connsiteX4" fmla="*/ 3111689 w 6946710"/>
                  <a:gd name="connsiteY4" fmla="*/ 177421 h 532262"/>
                  <a:gd name="connsiteX5" fmla="*/ 3916907 w 6946710"/>
                  <a:gd name="connsiteY5" fmla="*/ 95534 h 532262"/>
                  <a:gd name="connsiteX6" fmla="*/ 4681182 w 6946710"/>
                  <a:gd name="connsiteY6" fmla="*/ 40943 h 532262"/>
                  <a:gd name="connsiteX7" fmla="*/ 5445456 w 6946710"/>
                  <a:gd name="connsiteY7" fmla="*/ 13647 h 532262"/>
                  <a:gd name="connsiteX8" fmla="*/ 6223379 w 6946710"/>
                  <a:gd name="connsiteY8" fmla="*/ 0 h 532262"/>
                  <a:gd name="connsiteX9" fmla="*/ 6946710 w 6946710"/>
                  <a:gd name="connsiteY9" fmla="*/ 13647 h 53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46710" h="532262">
                    <a:moveTo>
                      <a:pt x="0" y="532262"/>
                    </a:moveTo>
                    <a:lnTo>
                      <a:pt x="805217" y="423080"/>
                    </a:lnTo>
                    <a:cubicBezTo>
                      <a:pt x="1069074" y="386686"/>
                      <a:pt x="1319283" y="345743"/>
                      <a:pt x="1583140" y="313898"/>
                    </a:cubicBezTo>
                    <a:cubicBezTo>
                      <a:pt x="1846997" y="282053"/>
                      <a:pt x="2133600" y="254758"/>
                      <a:pt x="2388358" y="232012"/>
                    </a:cubicBezTo>
                    <a:cubicBezTo>
                      <a:pt x="2643116" y="209266"/>
                      <a:pt x="2856931" y="200167"/>
                      <a:pt x="3111689" y="177421"/>
                    </a:cubicBezTo>
                    <a:cubicBezTo>
                      <a:pt x="3366447" y="154675"/>
                      <a:pt x="3655325" y="118280"/>
                      <a:pt x="3916907" y="95534"/>
                    </a:cubicBezTo>
                    <a:cubicBezTo>
                      <a:pt x="4178489" y="72788"/>
                      <a:pt x="4426424" y="54591"/>
                      <a:pt x="4681182" y="40943"/>
                    </a:cubicBezTo>
                    <a:cubicBezTo>
                      <a:pt x="4935940" y="27295"/>
                      <a:pt x="5445456" y="13647"/>
                      <a:pt x="5445456" y="13647"/>
                    </a:cubicBezTo>
                    <a:lnTo>
                      <a:pt x="6223379" y="0"/>
                    </a:lnTo>
                    <a:cubicBezTo>
                      <a:pt x="6473588" y="0"/>
                      <a:pt x="6710149" y="6823"/>
                      <a:pt x="6946710" y="13647"/>
                    </a:cubicBezTo>
                  </a:path>
                </a:pathLst>
              </a:cu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h-TH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291009" y="1544434"/>
                <a:ext cx="573815" cy="56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K</a:t>
                </a:r>
                <a:endPara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7215346" y="2482833"/>
                <a:ext cx="573815" cy="56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N</a:t>
                </a:r>
                <a:endPara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162686" y="4042222"/>
                <a:ext cx="573815" cy="56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Mg</a:t>
                </a:r>
                <a:endPara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95582" y="4436898"/>
                <a:ext cx="573815" cy="56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P</a:t>
                </a:r>
                <a:endPara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202562" y="4905952"/>
                <a:ext cx="573815" cy="561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itchFamily="18" charset="-34"/>
                  </a:rPr>
                  <a:t>B</a:t>
                </a:r>
                <a:endParaRPr lang="th-TH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271128" y="5707787"/>
              <a:ext cx="1333311" cy="54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year</a:t>
              </a:r>
              <a:endParaRPr lang="th-TH" sz="4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5244" y="6052352"/>
            <a:ext cx="419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ที่มา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: </a:t>
            </a:r>
            <a:r>
              <a:rPr lang="th-TH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ดัดแปลงจาก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Ng (1997)</a:t>
            </a:r>
            <a:endParaRPr lang="th-TH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CE185B8C-389E-4112-BEA7-C2C44339308F}" type="slidenum">
              <a:rPr lang="th-TH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4</a:t>
            </a:fld>
            <a:endParaRPr lang="th-TH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5" name="สี่เหลี่ยมผืนผ้า 54"/>
          <p:cNvSpPr/>
          <p:nvPr/>
        </p:nvSpPr>
        <p:spPr>
          <a:xfrm>
            <a:off x="-54260" y="116632"/>
            <a:ext cx="9108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หลักการและ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เหตุผล (ต่อ)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326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SC015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573016"/>
            <a:ext cx="3528392" cy="269220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>
          <a:xfrm>
            <a:off x="8244408" y="6492875"/>
            <a:ext cx="714375" cy="365125"/>
          </a:xfrm>
        </p:spPr>
        <p:txBody>
          <a:bodyPr/>
          <a:lstStyle/>
          <a:p>
            <a:pPr>
              <a:defRPr/>
            </a:pPr>
            <a:fld id="{CE185B8C-389E-4112-BEA7-C2C44339308F}" type="slidenum">
              <a:rPr lang="th-TH" sz="3200" smtClean="0">
                <a:latin typeface="Angsana New" pitchFamily="18" charset="-34"/>
                <a:cs typeface="Angsana New" pitchFamily="18" charset="-34"/>
              </a:rPr>
              <a:pPr>
                <a:defRPr/>
              </a:pPr>
              <a:t>5</a:t>
            </a:fld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8520" y="63781"/>
            <a:ext cx="88524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หลักการและ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เหตุผล (ต่อ)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pic>
        <p:nvPicPr>
          <p:cNvPr id="7" name="Picture 5" descr="P11200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528392" cy="243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ผลการค้นหารูปภาพสำหรับ 0-0-6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778" b="97778" l="9778" r="8977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95" r="21143"/>
          <a:stretch/>
        </p:blipFill>
        <p:spPr bwMode="auto">
          <a:xfrm>
            <a:off x="3111003" y="1356832"/>
            <a:ext cx="1656206" cy="265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7917" b="91667" l="0" r="9875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291" y="2564904"/>
            <a:ext cx="1296185" cy="19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10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66" r="19098"/>
          <a:stretch/>
        </p:blipFill>
        <p:spPr bwMode="auto">
          <a:xfrm>
            <a:off x="3718153" y="2517495"/>
            <a:ext cx="1389142" cy="221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ลูกศรขวาท้ายขีด 15"/>
          <p:cNvSpPr/>
          <p:nvPr/>
        </p:nvSpPr>
        <p:spPr>
          <a:xfrm>
            <a:off x="5001999" y="1680943"/>
            <a:ext cx="506105" cy="3054374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84" name="Picture 12" descr="http://www.maceducation.com/e-knowledge/2363105100/img04/Picture%2025%20JP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21" y="3199902"/>
            <a:ext cx="3293605" cy="2474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3.gstatic.com/images?q=tbn:ANd9GcQOI1HLWsFtIIJRPxuDCa_bTz6LxS6KWkfVPOXid_32hPVC-_J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2776"/>
            <a:ext cx="2232248" cy="219228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748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22832" y="71746"/>
            <a:ext cx="8769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วัตถุประสงค์</a:t>
            </a:r>
          </a:p>
        </p:txBody>
      </p:sp>
      <p:grpSp>
        <p:nvGrpSpPr>
          <p:cNvPr id="5" name="กลุ่ม 4"/>
          <p:cNvGrpSpPr/>
          <p:nvPr/>
        </p:nvGrpSpPr>
        <p:grpSpPr>
          <a:xfrm>
            <a:off x="351634" y="1068792"/>
            <a:ext cx="8616622" cy="1228236"/>
            <a:chOff x="297042" y="1068792"/>
            <a:chExt cx="8616622" cy="1228236"/>
          </a:xfrm>
        </p:grpSpPr>
        <p:sp>
          <p:nvSpPr>
            <p:cNvPr id="2" name="สี่เหลี่ยมผืนผ้า 1"/>
            <p:cNvSpPr/>
            <p:nvPr/>
          </p:nvSpPr>
          <p:spPr>
            <a:xfrm>
              <a:off x="297042" y="1068792"/>
              <a:ext cx="8616622" cy="121331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8611" name="Text Box 3"/>
            <p:cNvSpPr txBox="1">
              <a:spLocks noChangeArrowheads="1"/>
            </p:cNvSpPr>
            <p:nvPr/>
          </p:nvSpPr>
          <p:spPr bwMode="auto">
            <a:xfrm>
              <a:off x="388000" y="1158255"/>
              <a:ext cx="8302231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sz="3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เพื่อ</a:t>
              </a:r>
              <a:r>
                <a:rPr lang="th-TH" sz="3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ศึกษาผลของการใช้ปุ๋ยอินทรีย์คุณภาพสูงร่วมกับปุ๋ยเคมีต่อผลผลิตของปาล์มน้ำมันในพื้นที่นาร้าง</a:t>
              </a:r>
            </a:p>
          </p:txBody>
        </p:sp>
      </p:grpSp>
      <p:grpSp>
        <p:nvGrpSpPr>
          <p:cNvPr id="4" name="กลุ่ม 3"/>
          <p:cNvGrpSpPr/>
          <p:nvPr/>
        </p:nvGrpSpPr>
        <p:grpSpPr>
          <a:xfrm>
            <a:off x="352547" y="2660163"/>
            <a:ext cx="8616622" cy="1213310"/>
            <a:chOff x="297955" y="2564627"/>
            <a:chExt cx="8616622" cy="1213310"/>
          </a:xfrm>
        </p:grpSpPr>
        <p:sp>
          <p:nvSpPr>
            <p:cNvPr id="7" name="สี่เหลี่ยมผืนผ้า 6"/>
            <p:cNvSpPr/>
            <p:nvPr/>
          </p:nvSpPr>
          <p:spPr>
            <a:xfrm>
              <a:off x="297955" y="2564627"/>
              <a:ext cx="8616622" cy="121331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44864" y="2598415"/>
              <a:ext cx="8302231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เพื่อ</a:t>
              </a:r>
              <a:r>
                <a:rPr lang="th-TH" sz="3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ศึกษาผลของการใช้ปุ๋ยอินทรีย์คุณภาพสูงร่วมกับปุ๋ยเคมี</a:t>
              </a:r>
              <a:r>
                <a:rPr lang="th-TH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ต่อ</a:t>
              </a:r>
              <a:r>
                <a:rPr lang="th-TH" sz="3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เปลี่ยนแปลงสมบัติทางเคมีของ</a:t>
              </a:r>
              <a:r>
                <a:rPr lang="th-TH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ดิน</a:t>
              </a:r>
              <a:endParaRPr lang="th-TH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endParaRPr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347866" y="4306188"/>
            <a:ext cx="8616622" cy="1213310"/>
            <a:chOff x="275858" y="4149080"/>
            <a:chExt cx="8616622" cy="1213310"/>
          </a:xfrm>
        </p:grpSpPr>
        <p:sp>
          <p:nvSpPr>
            <p:cNvPr id="8" name="สี่เหลี่ยมผืนผ้า 7"/>
            <p:cNvSpPr/>
            <p:nvPr/>
          </p:nvSpPr>
          <p:spPr>
            <a:xfrm>
              <a:off x="275858" y="4149080"/>
              <a:ext cx="8616622" cy="121331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47136" y="4196415"/>
              <a:ext cx="8302231" cy="113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ngsana New" pitchFamily="18" charset="-34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h-TH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เพื่อ</a:t>
              </a:r>
              <a:r>
                <a:rPr lang="th-TH" sz="3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ศึกษาผลของการใช้ปุ๋ยอินทรีย์คุณภาพสูงร่วมกับ</a:t>
              </a:r>
              <a:r>
                <a:rPr lang="th-TH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ปุ๋ยเคมีต่อ</a:t>
              </a:r>
              <a:r>
                <a:rPr lang="th-TH" sz="3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ผลตอบแทนทาง</a:t>
              </a:r>
              <a:r>
                <a:rPr lang="th-TH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</a:rPr>
                <a:t>เศรษฐศาสตร์</a:t>
              </a:r>
              <a:endParaRPr lang="th-TH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endParaRPr>
            </a:p>
          </p:txBody>
        </p:sp>
      </p:grpSp>
      <p:sp>
        <p:nvSpPr>
          <p:cNvPr id="6" name="สี่เหลี่ยมผืนผ้า 5"/>
          <p:cNvSpPr/>
          <p:nvPr/>
        </p:nvSpPr>
        <p:spPr>
          <a:xfrm>
            <a:off x="65567" y="836712"/>
            <a:ext cx="624443" cy="5891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5496" y="2431324"/>
            <a:ext cx="624443" cy="5891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6560" y="4018712"/>
            <a:ext cx="624443" cy="58915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05" b="89905" l="7571" r="965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8" t="9926" r="2513" b="19660"/>
          <a:stretch/>
        </p:blipFill>
        <p:spPr bwMode="auto">
          <a:xfrm rot="19188508">
            <a:off x="149402" y="6163247"/>
            <a:ext cx="610656" cy="35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05" b="89905" l="7571" r="965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8" t="9926" r="2513" b="19660"/>
          <a:stretch/>
        </p:blipFill>
        <p:spPr bwMode="auto">
          <a:xfrm rot="16200000">
            <a:off x="1413670" y="6107651"/>
            <a:ext cx="649981" cy="38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05" b="89905" l="7571" r="965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8" t="9926" r="2513" b="19660"/>
          <a:stretch/>
        </p:blipFill>
        <p:spPr bwMode="auto">
          <a:xfrm rot="20720396">
            <a:off x="2566877" y="6176516"/>
            <a:ext cx="649981" cy="38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05" b="89905" l="7571" r="965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8" t="9926" r="2513" b="19660"/>
          <a:stretch/>
        </p:blipFill>
        <p:spPr bwMode="auto">
          <a:xfrm rot="18127012">
            <a:off x="4221258" y="6173572"/>
            <a:ext cx="649981" cy="38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05" b="89905" l="7571" r="965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8" t="9926" r="2513" b="19660"/>
          <a:stretch/>
        </p:blipFill>
        <p:spPr bwMode="auto">
          <a:xfrm rot="19324669">
            <a:off x="5663689" y="6199968"/>
            <a:ext cx="649981" cy="38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05" b="89905" l="7571" r="965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8" t="9926" r="2513" b="19660"/>
          <a:stretch/>
        </p:blipFill>
        <p:spPr bwMode="auto">
          <a:xfrm rot="20389210">
            <a:off x="7025971" y="5970955"/>
            <a:ext cx="649981" cy="38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9905" b="89905" l="7571" r="965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28" t="9926" r="2513" b="19660"/>
          <a:stretch/>
        </p:blipFill>
        <p:spPr bwMode="auto">
          <a:xfrm rot="14620031">
            <a:off x="8201383" y="5957752"/>
            <a:ext cx="649981" cy="38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ตัวแทน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CE185B8C-389E-4112-BEA7-C2C44339308F}" type="slidenum">
              <a:rPr lang="th-TH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6</a:t>
            </a:fld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17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CE185B8C-389E-4112-BEA7-C2C44339308F}" type="slidenum">
              <a:rPr lang="th-TH" sz="32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7</a:t>
            </a:fld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0528" y="85394"/>
            <a:ext cx="8783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+mj-cs"/>
              </a:rPr>
              <a:t>วิธีการทดลอง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1392" y="754824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วางแผนการทดลองแบบ 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RCBD </a:t>
            </a: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มี </a:t>
            </a: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6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  </a:t>
            </a: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ตำรับ 4 ซ้ำ </a:t>
            </a: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+mj-cs"/>
              </a:rPr>
              <a:t> 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4901051"/>
              </p:ext>
            </p:extLst>
          </p:nvPr>
        </p:nvGraphicFramePr>
        <p:xfrm>
          <a:off x="180528" y="1268761"/>
          <a:ext cx="8783960" cy="4965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9194"/>
                <a:gridCol w="7724766"/>
              </a:tblGrid>
              <a:tr h="584578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ตำรับที่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วิธีการ</a:t>
                      </a:r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ทดลอง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955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1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 ใส่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ปุ๋ยเคมีตามคำแนะนำของกรมวิชาการเกษตร </a:t>
                      </a:r>
                      <a:endParaRPr lang="th-TH" sz="2400" b="1" i="0" u="none" strike="noStrike" dirty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2794" marR="2794" marT="2794" marB="0" anchor="ctr">
                    <a:solidFill>
                      <a:schemeClr val="bg1"/>
                    </a:solidFill>
                  </a:tcPr>
                </a:tc>
              </a:tr>
              <a:tr h="567622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2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 ใส่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ปุ๋ยเคมี 1/2 ตามอัตราแนะนำของกรมวิชาการเกษตร + 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น้ำ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หมัก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ชีวภาพ </a:t>
                      </a:r>
                      <a:endParaRPr lang="th-TH" sz="2400" b="1" i="0" u="none" strike="noStrike" dirty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18096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3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 ใส่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ปุ๋ยเคมี 1/2 ตามอัตราแนะนำของกรมวิชาการเกษตร 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+</a:t>
                      </a:r>
                    </a:p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 ปุ๋ย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อินทรีย์คุณภาพสูง 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3 กก.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/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ต้น</a:t>
                      </a:r>
                      <a:r>
                        <a:rPr lang="en-US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</a:t>
                      </a:r>
                      <a:endParaRPr lang="th-TH" sz="2400" b="1" i="0" u="none" strike="noStrike" dirty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bg1"/>
                    </a:solidFill>
                  </a:tcPr>
                </a:tc>
              </a:tr>
              <a:tr h="86115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4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 ใส่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ปุ๋ยเคมี 1/2 ตามอัตราแนะนำของกรมวิชาการเกษตร + 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น้ำ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หมักชีวภาพ + ปุ๋ย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อินทรีย์  </a:t>
                      </a:r>
                    </a:p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 คุณภาพสูง 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3 กก./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ต้น</a:t>
                      </a:r>
                      <a:r>
                        <a:rPr lang="en-US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</a:t>
                      </a:r>
                      <a:endParaRPr lang="th-TH" sz="2400" b="1" i="0" u="none" strike="noStrike" dirty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6115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5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 ใส่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ปุ๋ยเคมี 1/3 ตามอัตราแนะนำของกรมวิชาการเกษตร + 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น้ำ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หมักชีวภาพ + </a:t>
                      </a:r>
                      <a:endParaRPr lang="th-TH" sz="2400" b="1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j-cs"/>
                      </a:endParaRPr>
                    </a:p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 ปุ๋ย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อินทรีย์คุณภาพสูง 3 กก./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ต้น</a:t>
                      </a:r>
                      <a:r>
                        <a:rPr lang="en-US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</a:t>
                      </a:r>
                      <a:endParaRPr lang="th-TH" sz="2400" b="1" i="0" u="none" strike="noStrike" dirty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bg1"/>
                    </a:solidFill>
                  </a:tcPr>
                </a:tc>
              </a:tr>
              <a:tr h="861157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6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ใส่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ปุ๋ยเคมี 1/4 ตามอัตราแนะนำของกรมวิชาการเกษตร + 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น้ำ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หมักชีวภาพ 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+</a:t>
                      </a:r>
                    </a:p>
                    <a:p>
                      <a:pPr algn="l" fontAlgn="b"/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  </a:t>
                      </a:r>
                      <a:r>
                        <a:rPr lang="th-TH" sz="2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ปุ๋ยอินทรีย์คุณภาพสูง 3 กก./</a:t>
                      </a:r>
                      <a:r>
                        <a:rPr lang="th-TH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ต้น</a:t>
                      </a:r>
                      <a:r>
                        <a:rPr lang="en-US" sz="2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+mj-cs"/>
                        </a:rPr>
                        <a:t> </a:t>
                      </a:r>
                      <a:endParaRPr lang="th-TH" sz="2400" b="1" i="0" u="none" strike="noStrike" dirty="0"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/>
                        <a:cs typeface="+mj-cs"/>
                      </a:endParaRPr>
                    </a:p>
                  </a:txBody>
                  <a:tcPr marL="2794" marR="2794" marT="2794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37808" y="719992"/>
            <a:ext cx="3390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3 </a:t>
            </a: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ปี</a:t>
            </a: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89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CE185B8C-389E-4112-BEA7-C2C44339308F}" type="slidenum">
              <a:rPr lang="th-TH" sz="28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8</a:t>
            </a:fld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59299923"/>
              </p:ext>
            </p:extLst>
          </p:nvPr>
        </p:nvGraphicFramePr>
        <p:xfrm>
          <a:off x="251520" y="940693"/>
          <a:ext cx="266328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7994"/>
                <a:gridCol w="1585286"/>
              </a:tblGrid>
              <a:tr h="2952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            ปุ๋ยเคมี</a:t>
                      </a: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ตาม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คำแนะนำ 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สูตร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อัตรา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21-0-0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5.0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0-3-0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3.0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0-0-60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4.0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000" b="1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กี</a:t>
                      </a:r>
                      <a:r>
                        <a:rPr lang="th-TH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เซอร์ไรท์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1.0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โบ</a:t>
                      </a:r>
                      <a:r>
                        <a:rPr lang="th-TH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แรกซ์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80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กรัม/ต้น/ปี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4697319"/>
              </p:ext>
            </p:extLst>
          </p:nvPr>
        </p:nvGraphicFramePr>
        <p:xfrm>
          <a:off x="3247544" y="917165"/>
          <a:ext cx="2668064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456"/>
                <a:gridCol w="1524608"/>
              </a:tblGrid>
              <a:tr h="2952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       </a:t>
                      </a:r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ปุ๋ยเคมี </a:t>
                      </a: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1/2 ของคำแนะนำ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สูตร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อัตรา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21-0-0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2.5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0-3-0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1.5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0-0-60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2.0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000" b="1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กี</a:t>
                      </a:r>
                      <a:r>
                        <a:rPr lang="th-TH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เซอร์ไรท์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0.5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โบ</a:t>
                      </a:r>
                      <a:r>
                        <a:rPr lang="th-TH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แรกซ์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40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กรัม/ต้น/ปี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57075987"/>
              </p:ext>
            </p:extLst>
          </p:nvPr>
        </p:nvGraphicFramePr>
        <p:xfrm>
          <a:off x="6199872" y="917165"/>
          <a:ext cx="2664296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841"/>
                <a:gridCol w="1522455"/>
              </a:tblGrid>
              <a:tr h="2952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ปุ๋ยเคมี </a:t>
                      </a:r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1/3 ของคำแนะนำ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สูตร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อัตรา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21-0-0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1.66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0-3-0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1.0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0-0-60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1.33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000" b="1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กี</a:t>
                      </a:r>
                      <a:r>
                        <a:rPr lang="th-TH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เซอร์ไรท์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0.33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โบ</a:t>
                      </a:r>
                      <a:r>
                        <a:rPr lang="th-TH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แรกซ์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0.26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กรัม/ต้น/ปี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0019119"/>
              </p:ext>
            </p:extLst>
          </p:nvPr>
        </p:nvGraphicFramePr>
        <p:xfrm>
          <a:off x="268936" y="3381721"/>
          <a:ext cx="2664296" cy="23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12"/>
                <a:gridCol w="1656184"/>
              </a:tblGrid>
              <a:tr h="33953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ปุ๋ยเคมี 1/4 ของคำแนะนำ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87601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สูตร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อัตรา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953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21-0-0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1.25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953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0-3-0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0.75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953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0-0-60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1.0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953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</a:t>
                      </a:r>
                      <a:r>
                        <a:rPr lang="th-TH" sz="2000" b="1" u="none" strike="noStrike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กี</a:t>
                      </a:r>
                      <a:r>
                        <a:rPr lang="th-TH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เซอร์ไรท์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0.25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กก./ต้น/ปี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3953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โบ</a:t>
                      </a:r>
                      <a:r>
                        <a:rPr lang="th-TH" sz="2000" b="1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แรกซ์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  20 </a:t>
                      </a:r>
                      <a:r>
                        <a:rPr lang="th-TH" sz="2000" b="1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กรัม/ต้น/ปี</a:t>
                      </a:r>
                      <a:endParaRPr lang="th-TH" sz="20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0528" y="85394"/>
            <a:ext cx="8880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วิธีการ</a:t>
            </a: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ทดลอง (ต่อ)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4882874"/>
              </p:ext>
            </p:extLst>
          </p:nvPr>
        </p:nvGraphicFramePr>
        <p:xfrm>
          <a:off x="3279625" y="3453729"/>
          <a:ext cx="2804045" cy="700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869"/>
                <a:gridCol w="1584176"/>
              </a:tblGrid>
              <a:tr h="3863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น้ำหมักชีวภาพ</a:t>
                      </a:r>
                      <a:endParaRPr lang="th-TH" sz="2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เจือจาง 1: 200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60 ลิตร/ไร่ ทุก 15 วัน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4119892"/>
              </p:ext>
            </p:extLst>
          </p:nvPr>
        </p:nvGraphicFramePr>
        <p:xfrm>
          <a:off x="3279625" y="4647544"/>
          <a:ext cx="4892775" cy="9144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37514"/>
                <a:gridCol w="930061"/>
                <a:gridCol w="837514"/>
                <a:gridCol w="748249"/>
                <a:gridCol w="733811"/>
                <a:gridCol w="805626"/>
              </a:tblGrid>
              <a:tr h="2307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pH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EC (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dS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/m)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ปริมาณธาตุ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อาหาร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(%)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C/N ratio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7126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P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O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K</a:t>
                      </a:r>
                      <a:r>
                        <a:rPr lang="en-US" sz="2000" b="1" baseline="-25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2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O</a:t>
                      </a: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73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8.2</a:t>
                      </a:r>
                      <a:endParaRPr lang="en-US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5.66</a:t>
                      </a:r>
                      <a:endParaRPr lang="en-US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4.58</a:t>
                      </a:r>
                      <a:endParaRPr lang="en-US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3.79</a:t>
                      </a:r>
                      <a:endParaRPr lang="en-US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4</a:t>
                      </a:r>
                      <a:r>
                        <a:rPr lang="th-TH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.38</a:t>
                      </a:r>
                      <a:endParaRPr lang="en-US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gsana New" pitchFamily="18" charset="-34"/>
                          <a:cs typeface="Angsana New" pitchFamily="18" charset="-34"/>
                        </a:rPr>
                        <a:t>9.67</a:t>
                      </a:r>
                      <a:endParaRPr lang="en-US" sz="2000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gsana New" pitchFamily="18" charset="-34"/>
                        <a:ea typeface="Cordia New"/>
                        <a:cs typeface="Angsana New" pitchFamily="18" charset="-3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35" t="16356" r="15495" b="6929"/>
          <a:stretch/>
        </p:blipFill>
        <p:spPr bwMode="auto">
          <a:xfrm>
            <a:off x="8367675" y="5535346"/>
            <a:ext cx="693217" cy="98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5625990"/>
            <a:ext cx="1008112" cy="75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35" t="16356" r="15495" b="6929"/>
          <a:stretch/>
        </p:blipFill>
        <p:spPr bwMode="auto">
          <a:xfrm>
            <a:off x="7740352" y="5558176"/>
            <a:ext cx="693217" cy="98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28800" y="423547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ปุ๋ยอินทรีย์คุณภาพสูง</a:t>
            </a:r>
            <a:endParaRPr lang="th-TH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604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icture 8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3" y="1484784"/>
            <a:ext cx="364720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323528" y="5807005"/>
            <a:ext cx="38884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pH, OM, P, K,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Ca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และ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Mg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80528" y="85394"/>
            <a:ext cx="88199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ขั้นตอนการดำเนินการ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503" y="836712"/>
            <a:ext cx="4090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7B3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เก็บตัวอย่างดินก่อนการทดลอง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5864" y="4312253"/>
            <a:ext cx="4262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7B3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ก่อนใส่</a:t>
            </a:r>
            <a:r>
              <a:rPr lang="th-TH" sz="3600" b="1" dirty="0">
                <a:solidFill>
                  <a:srgbClr val="7B3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ปุ๋ยเคมี  ที่ระดับ  </a:t>
            </a:r>
            <a:r>
              <a:rPr lang="th-TH" sz="3600" b="1" dirty="0" smtClean="0">
                <a:solidFill>
                  <a:srgbClr val="7B3C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0-30 ซม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  <p:sp>
        <p:nvSpPr>
          <p:cNvPr id="8" name="ลูกศรขวาท้ายขีด 7"/>
          <p:cNvSpPr/>
          <p:nvPr/>
        </p:nvSpPr>
        <p:spPr>
          <a:xfrm rot="5400000">
            <a:off x="1824361" y="4306731"/>
            <a:ext cx="576065" cy="1957880"/>
          </a:xfrm>
          <a:prstGeom prst="stripedRightArrow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355976" y="786599"/>
            <a:ext cx="4680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ใส่ปุ๋ยเคมี ปุ๋ยอินทรีย์</a:t>
            </a: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คุณภาพสูง</a:t>
            </a:r>
          </a:p>
          <a:p>
            <a:pPr algn="ctr">
              <a:defRPr/>
            </a:pP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และน้ำ</a:t>
            </a: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หมักชีวภาพ ตามตำรับการทดลอง</a:t>
            </a:r>
          </a:p>
        </p:txBody>
      </p:sp>
      <p:pic>
        <p:nvPicPr>
          <p:cNvPr id="10" name="Picture 2" descr="P11207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88742"/>
            <a:ext cx="2304256" cy="177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11200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72" y="3931604"/>
            <a:ext cx="2689928" cy="20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DSC0150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3137" y="1988741"/>
            <a:ext cx="2367355" cy="1775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F2F3BBDB-E5F0-48F3-9DD5-307F725F570F}" type="slidenum">
              <a:rPr lang="en-US" sz="2800" smtClean="0">
                <a:latin typeface="Angsana New" pitchFamily="18" charset="-34"/>
                <a:cs typeface="Angsana New" pitchFamily="18" charset="-34"/>
              </a:rPr>
              <a:pPr algn="ctr">
                <a:defRPr/>
              </a:pPr>
              <a:t>9</a:t>
            </a:fld>
            <a:endParaRPr lang="th-TH" sz="280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73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template_น_อง">
  <a:themeElements>
    <a:clrScheme name="กำหนดเอง 16">
      <a:dk1>
        <a:sysClr val="windowText" lastClr="000000"/>
      </a:dk1>
      <a:lt1>
        <a:srgbClr val="FFFFFF"/>
      </a:lt1>
      <a:dk2>
        <a:srgbClr val="7B3C16"/>
      </a:dk2>
      <a:lt2>
        <a:srgbClr val="B85B22"/>
      </a:lt2>
      <a:accent1>
        <a:srgbClr val="94B6D2"/>
      </a:accent1>
      <a:accent2>
        <a:srgbClr val="DD8047"/>
      </a:accent2>
      <a:accent3>
        <a:srgbClr val="A5AB81"/>
      </a:accent3>
      <a:accent4>
        <a:srgbClr val="F8E5DA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template_น_อง</Template>
  <TotalTime>14418</TotalTime>
  <Words>1469</Words>
  <Application>Microsoft Office PowerPoint</Application>
  <PresentationFormat>นำเสนอทางหน้าจอ (4:3)</PresentationFormat>
  <Paragraphs>414</Paragraphs>
  <Slides>26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26</vt:i4>
      </vt:variant>
    </vt:vector>
  </HeadingPairs>
  <TitlesOfParts>
    <vt:vector size="27" baseType="lpstr">
      <vt:lpstr>template_น_อง</vt:lpstr>
      <vt:lpstr>ภาพนิ่ง 1</vt:lpstr>
      <vt:lpstr>ภาพนิ่ง 2</vt:lpstr>
      <vt:lpstr>ต้นทุนในการผลิตปาล์มน้ำมันประมาณ 60-70% เป็นค่าใช้จ่ายของปุ๋ย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ผลการใส่ปูนเพื่อแก้ปัญหาดินกรดต่อสมบัติทางเคมีของดินและผลผลิตพืช</dc:title>
  <dc:creator>Corporate Edition</dc:creator>
  <cp:lastModifiedBy>P'Jang</cp:lastModifiedBy>
  <cp:revision>475</cp:revision>
  <cp:lastPrinted>2015-04-22T03:06:14Z</cp:lastPrinted>
  <dcterms:created xsi:type="dcterms:W3CDTF">2014-01-20T13:14:50Z</dcterms:created>
  <dcterms:modified xsi:type="dcterms:W3CDTF">2015-04-26T15:44:11Z</dcterms:modified>
</cp:coreProperties>
</file>