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7.xml" ContentType="application/vnd.openxmlformats-officedocument.drawingml.chart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charts/chart3.xml" ContentType="application/vnd.openxmlformats-officedocument.drawingml.chart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heme/themeOverride6.xml" ContentType="application/vnd.openxmlformats-officedocument.themeOverr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charts/chart8.xml" ContentType="application/vnd.openxmlformats-officedocument.drawingml.chart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10.xml" ContentType="application/vnd.openxmlformats-officedocument.drawingml.chart+xml"/>
  <Override PartName="/ppt/tags/tag13.xml" ContentType="application/vnd.openxmlformats-officedocument.presentationml.tags+xml"/>
  <Override PartName="/ppt/charts/chart4.xml" ContentType="application/vnd.openxmlformats-officedocument.drawingml.chart+xml"/>
  <Override PartName="/ppt/tags/tag31.xml" ContentType="application/vnd.openxmlformats-officedocument.presentationml.tags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heme/themeOverride4.xml" ContentType="application/vnd.openxmlformats-officedocument.themeOverrid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charts/chart6.xml" ContentType="application/vnd.openxmlformats-officedocument.drawingml.chart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Override5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534" r:id="rId2"/>
    <p:sldId id="257" r:id="rId3"/>
    <p:sldId id="536" r:id="rId4"/>
    <p:sldId id="535" r:id="rId5"/>
    <p:sldId id="488" r:id="rId6"/>
    <p:sldId id="474" r:id="rId7"/>
    <p:sldId id="490" r:id="rId8"/>
    <p:sldId id="466" r:id="rId9"/>
    <p:sldId id="467" r:id="rId10"/>
    <p:sldId id="506" r:id="rId11"/>
    <p:sldId id="476" r:id="rId12"/>
    <p:sldId id="567" r:id="rId13"/>
    <p:sldId id="491" r:id="rId14"/>
    <p:sldId id="477" r:id="rId15"/>
    <p:sldId id="499" r:id="rId16"/>
    <p:sldId id="500" r:id="rId17"/>
    <p:sldId id="497" r:id="rId18"/>
    <p:sldId id="482" r:id="rId19"/>
    <p:sldId id="483" r:id="rId20"/>
    <p:sldId id="478" r:id="rId21"/>
    <p:sldId id="479" r:id="rId22"/>
    <p:sldId id="480" r:id="rId23"/>
    <p:sldId id="502" r:id="rId24"/>
    <p:sldId id="442" r:id="rId25"/>
    <p:sldId id="334" r:id="rId26"/>
    <p:sldId id="289" r:id="rId27"/>
    <p:sldId id="524" r:id="rId28"/>
    <p:sldId id="528" r:id="rId29"/>
    <p:sldId id="529" r:id="rId30"/>
    <p:sldId id="531" r:id="rId31"/>
    <p:sldId id="530" r:id="rId32"/>
    <p:sldId id="508" r:id="rId33"/>
    <p:sldId id="568" r:id="rId34"/>
    <p:sldId id="460" r:id="rId35"/>
    <p:sldId id="361" r:id="rId36"/>
    <p:sldId id="566" r:id="rId37"/>
    <p:sldId id="540" r:id="rId38"/>
    <p:sldId id="541" r:id="rId39"/>
    <p:sldId id="542" r:id="rId40"/>
    <p:sldId id="543" r:id="rId41"/>
    <p:sldId id="544" r:id="rId42"/>
    <p:sldId id="545" r:id="rId43"/>
    <p:sldId id="546" r:id="rId44"/>
    <p:sldId id="547" r:id="rId45"/>
    <p:sldId id="548" r:id="rId46"/>
    <p:sldId id="549" r:id="rId47"/>
    <p:sldId id="550" r:id="rId48"/>
    <p:sldId id="551" r:id="rId49"/>
    <p:sldId id="552" r:id="rId50"/>
    <p:sldId id="553" r:id="rId51"/>
    <p:sldId id="554" r:id="rId52"/>
    <p:sldId id="555" r:id="rId53"/>
    <p:sldId id="556" r:id="rId54"/>
    <p:sldId id="557" r:id="rId55"/>
    <p:sldId id="558" r:id="rId56"/>
    <p:sldId id="559" r:id="rId57"/>
    <p:sldId id="560" r:id="rId58"/>
    <p:sldId id="561" r:id="rId59"/>
    <p:sldId id="562" r:id="rId60"/>
    <p:sldId id="563" r:id="rId61"/>
    <p:sldId id="564" r:id="rId62"/>
    <p:sldId id="565" r:id="rId63"/>
    <p:sldId id="537" r:id="rId64"/>
    <p:sldId id="538" r:id="rId65"/>
    <p:sldId id="539" r:id="rId66"/>
    <p:sldId id="412" r:id="rId67"/>
    <p:sldId id="494" r:id="rId68"/>
    <p:sldId id="495" r:id="rId69"/>
  </p:sldIdLst>
  <p:sldSz cx="9144000" cy="6858000" type="screen4x3"/>
  <p:notesSz cx="10018713" cy="6888163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800000"/>
    <a:srgbClr val="FF3399"/>
    <a:srgbClr val="A50021"/>
    <a:srgbClr val="480000"/>
    <a:srgbClr val="F2F2F2"/>
    <a:srgbClr val="009900"/>
    <a:srgbClr val="FF33CC"/>
    <a:srgbClr val="FF9999"/>
    <a:srgbClr val="FFFFCC"/>
    <a:srgbClr val="FF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5" autoAdjust="0"/>
    <p:restoredTop sz="88136" autoAdjust="0"/>
  </p:normalViewPr>
  <p:slideViewPr>
    <p:cSldViewPr>
      <p:cViewPr>
        <p:scale>
          <a:sx n="60" d="100"/>
          <a:sy n="60" d="100"/>
        </p:scale>
        <p:origin x="-876" y="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3585;&#3619;&#3634;&#3615;&#3586;&#3657;&#3629;&#3617;&#3641;&#3621;&#3648;&#3594;&#3639;&#3657;&#3629;.xls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612;&#3621;&#3623;&#3636;&#3648;&#3588;&#3619;&#3634;&#3632;&#3627;&#3660;%20cellulose_1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3585;&#3619;&#3634;&#3615;&#3586;&#3657;&#3629;&#3617;&#3641;&#3621;&#3648;&#3594;&#3639;&#3657;&#3629;.xls" TargetMode="External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mmy\Desktop\&#3585;&#3619;&#3634;&#3615;&#3586;&#3657;&#3629;&#3617;&#3641;&#3621;&#3648;&#3594;&#3639;&#3657;&#3629;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3585;&#3619;&#3634;&#3615;&#3586;&#3657;&#3629;&#3617;&#3641;&#3621;&#3648;&#3594;&#3639;&#3657;&#3629;.xls" TargetMode="External"/><Relationship Id="rId1" Type="http://schemas.openxmlformats.org/officeDocument/2006/relationships/themeOverride" Target="../theme/themeOverride10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3585;&#3619;&#3634;&#3615;&#3586;&#3657;&#3629;&#3617;&#3641;&#3621;&#3648;&#3594;&#3639;&#3657;&#3629;.xls" TargetMode="External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G:\&#3607;&#3604;&#3626;&#3629;&#3610;&#3585;&#3634;&#3619;&#3621;&#3632;&#3621;&#3634;&#3618;&#3615;&#3629;&#3626;&#3648;&#3615;&#3605;%20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3607;&#3604;&#3626;&#3629;&#3610;&#3585;&#3634;&#3619;&#3621;&#3632;&#3621;&#3634;&#3618;&#3615;&#3629;&#3626;&#3648;&#3615;&#3605;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3612;&#3621;&#3623;&#3636;&#3648;&#3588;&#3619;&#3634;&#3632;&#3627;&#3660;%20cellulose_1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3612;&#3621;&#3623;&#3636;&#3648;&#3588;&#3619;&#3634;&#3632;&#3627;&#3660;%20cellulose_1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emmy\Desktop\&#3607;&#3604;&#3626;&#3629;&#3610;&#3585;&#3634;&#3619;&#3621;&#3632;&#3621;&#3634;&#3618;&#3615;&#3629;&#3626;&#3648;&#3615;&#3605;_1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emmy\Desktop\&#3607;&#3604;&#3626;&#3629;&#3610;&#3585;&#3634;&#3619;&#3621;&#3632;&#3621;&#3634;&#3618;&#3615;&#3629;&#3626;&#3648;&#3615;&#3605;_1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mmy\Desktop\&#3585;&#3619;&#3634;&#3615;&#3586;&#3657;&#3629;&#3617;&#3641;&#3621;&#3648;&#3594;&#3639;&#3657;&#3629;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3585;&#3619;&#3634;&#3615;&#3586;&#3657;&#3629;&#3617;&#3641;&#3621;&#3648;&#3594;&#3639;&#3657;&#3629;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10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994797435526576"/>
          <c:y val="9.4063622560458221E-2"/>
          <c:w val="0.66671884942078641"/>
          <c:h val="0.8800688812354186"/>
        </c:manualLayout>
      </c:layout>
      <c:pieChart>
        <c:varyColors val="1"/>
        <c:ser>
          <c:idx val="0"/>
          <c:order val="0"/>
          <c:dPt>
            <c:idx val="0"/>
            <c:explosion val="4"/>
            <c:spPr>
              <a:solidFill>
                <a:srgbClr val="92D050"/>
              </a:solidFill>
            </c:spPr>
          </c:dPt>
          <c:dPt>
            <c:idx val="1"/>
            <c:explosion val="6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explosion val="5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24203708005508107"/>
                  <c:y val="0.18530866940710294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latin typeface="Agency FB" pitchFamily="34" charset="0"/>
                        <a:cs typeface="+mj-cs"/>
                      </a:defRPr>
                    </a:pPr>
                    <a:r>
                      <a:rPr lang="th-TH" sz="2800" b="1" dirty="0">
                        <a:latin typeface="Agency FB" pitchFamily="34" charset="0"/>
                        <a:cs typeface="+mj-cs"/>
                      </a:rPr>
                      <a:t>ดินเค็ม+ดินเปรี้ยว
29%</a:t>
                    </a:r>
                  </a:p>
                </c:rich>
              </c:tx>
              <c:numFmt formatCode="0%" sourceLinked="0"/>
              <c:spPr/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800" b="1">
                        <a:latin typeface="Angsana New" pitchFamily="18" charset="-34"/>
                        <a:cs typeface="Angsana New" pitchFamily="18" charset="-34"/>
                      </a:defRPr>
                    </a:pPr>
                    <a:r>
                      <a:rPr lang="th-TH" sz="2800" b="1">
                        <a:latin typeface="Angsana New" pitchFamily="18" charset="-34"/>
                        <a:cs typeface="Angsana New" pitchFamily="18" charset="-34"/>
                      </a:rPr>
                      <a:t>ดินเค็ม
</a:t>
                    </a:r>
                    <a:r>
                      <a:rPr lang="th-TH" sz="2800" b="1" smtClean="0">
                        <a:latin typeface="Angsana New" pitchFamily="18" charset="-34"/>
                        <a:cs typeface="Angsana New" pitchFamily="18" charset="-34"/>
                      </a:rPr>
                      <a:t>3</a:t>
                    </a:r>
                    <a:r>
                      <a:rPr lang="en-US" sz="2800" b="1" smtClean="0">
                        <a:latin typeface="Angsana New" pitchFamily="18" charset="-34"/>
                        <a:cs typeface="Angsana New" pitchFamily="18" charset="-34"/>
                      </a:rPr>
                      <a:t>0</a:t>
                    </a:r>
                    <a:r>
                      <a:rPr lang="th-TH" sz="2800" b="1" smtClean="0">
                        <a:latin typeface="Angsana New" pitchFamily="18" charset="-34"/>
                        <a:cs typeface="Angsana New" pitchFamily="18" charset="-34"/>
                      </a:rPr>
                      <a:t>%</a:t>
                    </a:r>
                    <a:endParaRPr lang="th-TH" sz="2800" b="1">
                      <a:latin typeface="Angsana New" pitchFamily="18" charset="-34"/>
                      <a:cs typeface="Angsana New" pitchFamily="18" charset="-34"/>
                    </a:endParaRPr>
                  </a:p>
                </c:rich>
              </c:tx>
              <c:numFmt formatCode="0%" sourceLinked="0"/>
              <c:spPr/>
              <c:showCatName val="1"/>
              <c:showPercent val="1"/>
            </c:dLbl>
            <c:dLbl>
              <c:idx val="2"/>
              <c:layout>
                <c:manualLayout>
                  <c:x val="0.14096427557432281"/>
                  <c:y val="7.9042513794763583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latin typeface="Angsana New" pitchFamily="18" charset="-34"/>
                        <a:cs typeface="Angsana New" pitchFamily="18" charset="-34"/>
                      </a:defRPr>
                    </a:pPr>
                    <a:r>
                      <a:rPr lang="th-TH" sz="2800" dirty="0"/>
                      <a:t>ดินเปรี้ยว
38%</a:t>
                    </a:r>
                  </a:p>
                </c:rich>
              </c:tx>
              <c:numFmt formatCode="0%" sourceLinked="0"/>
              <c:spPr/>
              <c:showCatName val="1"/>
              <c:showPercent val="1"/>
            </c:dLbl>
            <c:numFmt formatCode="0%" sourceLinked="0"/>
            <c:txPr>
              <a:bodyPr/>
              <a:lstStyle/>
              <a:p>
                <a:pPr>
                  <a:defRPr sz="2000" b="1"/>
                </a:pPr>
                <a:endParaRPr lang="th-TH"/>
              </a:p>
            </c:txPr>
            <c:showCatName val="1"/>
            <c:showPercent val="1"/>
            <c:showLeaderLines val="1"/>
          </c:dLbls>
          <c:cat>
            <c:strRef>
              <c:f>Sheet1!$G$42:$I$42</c:f>
              <c:strCache>
                <c:ptCount val="3"/>
                <c:pt idx="0">
                  <c:v>เค็ม+เปรี้ยว</c:v>
                </c:pt>
                <c:pt idx="1">
                  <c:v>ดินเค็ม</c:v>
                </c:pt>
                <c:pt idx="2">
                  <c:v>ดินเปรี้ยว</c:v>
                </c:pt>
              </c:strCache>
            </c:strRef>
          </c:cat>
          <c:val>
            <c:numRef>
              <c:f>Sheet1!$G$43:$I$43</c:f>
              <c:numCache>
                <c:formatCode>General</c:formatCode>
                <c:ptCount val="3"/>
                <c:pt idx="0">
                  <c:v>6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37"/>
  <c:chart>
    <c:autoTitleDeleted val="1"/>
    <c:plotArea>
      <c:layout>
        <c:manualLayout>
          <c:layoutTarget val="inner"/>
          <c:xMode val="edge"/>
          <c:yMode val="edge"/>
          <c:x val="0.17548649503918493"/>
          <c:y val="4.2660978616865977E-2"/>
          <c:w val="0.79850877682842869"/>
          <c:h val="0.59948583656542365"/>
        </c:manualLayout>
      </c:layout>
      <c:barChart>
        <c:barDir val="col"/>
        <c:grouping val="clustered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4884466404297042E-3"/>
                  <c:y val="-6.716853185466990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640070472196466E-3"/>
                  <c:y val="-6.71687391284884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5.05886990997684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9262268438246912E-3"/>
                  <c:y val="-3.11640331837092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5622197966050212E-3"/>
                  <c:y val="-6.6956283464358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9266147357021513E-3"/>
                  <c:y val="-8.374877915720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4633073678510843E-3"/>
                  <c:y val="-8.759080665995652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2216460734868921E-2"/>
                  <c:y val="-9.91183400849327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622197966050212E-3"/>
                  <c:y val="-0.1041708466886767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plus>
              <c:numRef>
                <c:f>Sheet2!$D$1:$D$10</c:f>
                <c:numCache>
                  <c:formatCode>General</c:formatCode>
                  <c:ptCount val="10"/>
                  <c:pt idx="0">
                    <c:v>4.8867117479662837E-3</c:v>
                  </c:pt>
                  <c:pt idx="1">
                    <c:v>3.4263624861328515E-2</c:v>
                  </c:pt>
                  <c:pt idx="2">
                    <c:v>3.4263624861328515E-2</c:v>
                  </c:pt>
                  <c:pt idx="3">
                    <c:v>2.4473918169108183E-2</c:v>
                  </c:pt>
                  <c:pt idx="4">
                    <c:v>1.9498733377820862E-2</c:v>
                  </c:pt>
                  <c:pt idx="5">
                    <c:v>3.4320128982392624E-2</c:v>
                  </c:pt>
                  <c:pt idx="6">
                    <c:v>4.3836597389647076E-2</c:v>
                  </c:pt>
                  <c:pt idx="7">
                    <c:v>4.3836597389647076E-2</c:v>
                  </c:pt>
                  <c:pt idx="8">
                    <c:v>5.3140969248365671E-2</c:v>
                  </c:pt>
                  <c:pt idx="9">
                    <c:v>5.3140969248365671E-2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Sheet2!$B$1:$B$10</c:f>
              <c:strCache>
                <c:ptCount val="10"/>
                <c:pt idx="0">
                  <c:v>Bacillus megaterium</c:v>
                </c:pt>
                <c:pt idx="1">
                  <c:v>Bacillus hwajinpoensis</c:v>
                </c:pt>
                <c:pt idx="2">
                  <c:v>Bacillus sp.DB145</c:v>
                </c:pt>
                <c:pt idx="3">
                  <c:v>Arthrobacter qlobiformis</c:v>
                </c:pt>
                <c:pt idx="4">
                  <c:v>Arthrobacter oxydans</c:v>
                </c:pt>
                <c:pt idx="5">
                  <c:v>Bacillus sp.IMT02 </c:v>
                </c:pt>
                <c:pt idx="6">
                  <c:v>Pseudomonas sp.PCSAS2-20 </c:v>
                </c:pt>
                <c:pt idx="7">
                  <c:v>Bacillus funiculus</c:v>
                </c:pt>
                <c:pt idx="8">
                  <c:v>Paenibacillus sp.CND3</c:v>
                </c:pt>
                <c:pt idx="9">
                  <c:v>Bacillus sp.GH10 </c:v>
                </c:pt>
              </c:strCache>
            </c:strRef>
          </c:cat>
          <c:val>
            <c:numRef>
              <c:f>Sheet2!$C$1:$C$10</c:f>
              <c:numCache>
                <c:formatCode>General</c:formatCode>
                <c:ptCount val="10"/>
                <c:pt idx="0">
                  <c:v>4.1668759155824006E-2</c:v>
                </c:pt>
                <c:pt idx="1">
                  <c:v>3.4683803342060684E-2</c:v>
                </c:pt>
                <c:pt idx="2">
                  <c:v>3.4718007572768002E-2</c:v>
                </c:pt>
                <c:pt idx="3">
                  <c:v>3.4683803342060684E-2</c:v>
                </c:pt>
                <c:pt idx="4">
                  <c:v>5.2001018737138714E-2</c:v>
                </c:pt>
                <c:pt idx="5">
                  <c:v>2.7755685137702102E-2</c:v>
                </c:pt>
                <c:pt idx="6">
                  <c:v>5.5354589585036432E-2</c:v>
                </c:pt>
                <c:pt idx="7">
                  <c:v>0.1541718213985766</c:v>
                </c:pt>
                <c:pt idx="8">
                  <c:v>0.1271763605010392</c:v>
                </c:pt>
                <c:pt idx="9">
                  <c:v>3.129109090908961E-2</c:v>
                </c:pt>
              </c:numCache>
            </c:numRef>
          </c:val>
        </c:ser>
        <c:gapWidth val="300"/>
        <c:axId val="60548224"/>
        <c:axId val="60549760"/>
      </c:barChart>
      <c:catAx>
        <c:axId val="6054822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i="1"/>
            </a:pPr>
            <a:endParaRPr lang="th-TH"/>
          </a:p>
        </c:txPr>
        <c:crossAx val="60549760"/>
        <c:crosses val="autoZero"/>
        <c:auto val="1"/>
        <c:lblAlgn val="ctr"/>
        <c:lblOffset val="100"/>
      </c:catAx>
      <c:valAx>
        <c:axId val="6054976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FPU/ml</a:t>
                </a:r>
              </a:p>
            </c:rich>
          </c:tx>
          <c:layout>
            <c:manualLayout>
              <c:xMode val="edge"/>
              <c:yMode val="edge"/>
              <c:x val="2.6499997284757066E-2"/>
              <c:y val="0.22381737850023381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th-TH"/>
          </a:p>
        </c:txPr>
        <c:crossAx val="60548224"/>
        <c:crosses val="autoZero"/>
        <c:crossBetween val="between"/>
      </c:valAx>
    </c:plotArea>
    <c:plotVisOnly val="1"/>
    <c:dispBlanksAs val="gap"/>
  </c:chart>
  <c:spPr>
    <a:noFill/>
    <a:ln>
      <a:noFill/>
    </a:ln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style val="10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536057397131364E-2"/>
          <c:y val="0.13694168080941502"/>
          <c:w val="0.77289170598979395"/>
          <c:h val="0.75956598692099342"/>
        </c:manualLayout>
      </c:layout>
      <c:pieChart>
        <c:varyColors val="1"/>
        <c:ser>
          <c:idx val="0"/>
          <c:order val="0"/>
          <c:dPt>
            <c:idx val="0"/>
            <c:explosion val="9"/>
            <c:spPr>
              <a:solidFill>
                <a:srgbClr val="92D050"/>
              </a:solidFill>
            </c:spPr>
          </c:dPt>
          <c:dPt>
            <c:idx val="1"/>
            <c:explosion val="7"/>
            <c:spPr>
              <a:solidFill>
                <a:srgbClr val="92D050"/>
              </a:solidFill>
            </c:spPr>
          </c:dPt>
          <c:dPt>
            <c:idx val="2"/>
            <c:explosion val="6"/>
            <c:spPr>
              <a:solidFill>
                <a:srgbClr val="92D050"/>
              </a:solidFill>
            </c:spPr>
          </c:dPt>
          <c:dPt>
            <c:idx val="3"/>
            <c:explosion val="7"/>
            <c:spPr>
              <a:solidFill>
                <a:srgbClr val="92D050"/>
              </a:solidFill>
            </c:spPr>
          </c:dPt>
          <c:dPt>
            <c:idx val="4"/>
            <c:explosion val="6"/>
            <c:spPr>
              <a:solidFill>
                <a:srgbClr val="92D050"/>
              </a:solidFill>
            </c:spPr>
          </c:dPt>
          <c:dPt>
            <c:idx val="5"/>
            <c:explosion val="7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6"/>
            <c:explosion val="5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7"/>
            <c:explosion val="5"/>
            <c:spPr>
              <a:solidFill>
                <a:srgbClr val="FF9900"/>
              </a:solidFill>
            </c:spPr>
          </c:dPt>
          <c:dLbls>
            <c:dLbl>
              <c:idx val="0"/>
              <c:layout>
                <c:manualLayout>
                  <c:x val="-8.3112597625604953E-2"/>
                  <c:y val="0.2455493450919302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347219704633493"/>
                  <c:y val="0.15531080837761321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1962800916857192"/>
                  <c:y val="5.8071133858690033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3770433889412301"/>
                  <c:y val="-8.3870709767880247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4513567693258217"/>
                  <c:y val="-0.19222528914411821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953396990977718E-3"/>
                  <c:y val="-0.2432864260292943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277714513202241"/>
                  <c:y val="-0.11193799347965168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9616753109303645"/>
                  <c:y val="0.19071396281639544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Sheet1!$A$58:$A$65</c:f>
              <c:strCache>
                <c:ptCount val="8"/>
                <c:pt idx="0">
                  <c:v>G2</c:v>
                </c:pt>
                <c:pt idx="1">
                  <c:v>G4</c:v>
                </c:pt>
                <c:pt idx="2">
                  <c:v>G5</c:v>
                </c:pt>
                <c:pt idx="3">
                  <c:v>G6</c:v>
                </c:pt>
                <c:pt idx="4">
                  <c:v>G7</c:v>
                </c:pt>
                <c:pt idx="5">
                  <c:v>G8</c:v>
                </c:pt>
                <c:pt idx="6">
                  <c:v>G9</c:v>
                </c:pt>
                <c:pt idx="7">
                  <c:v>G10</c:v>
                </c:pt>
              </c:strCache>
            </c:strRef>
          </c:cat>
          <c:val>
            <c:numRef>
              <c:f>Sheet1!$B$58:$B$65</c:f>
              <c:numCache>
                <c:formatCode>General</c:formatCode>
                <c:ptCount val="8"/>
                <c:pt idx="0">
                  <c:v>4.1668999999999998E-2</c:v>
                </c:pt>
                <c:pt idx="1">
                  <c:v>3.4684000000000006E-2</c:v>
                </c:pt>
                <c:pt idx="2">
                  <c:v>3.4717999999999999E-2</c:v>
                </c:pt>
                <c:pt idx="3">
                  <c:v>5.2001000000000012E-2</c:v>
                </c:pt>
                <c:pt idx="4">
                  <c:v>2.7756000000000006E-2</c:v>
                </c:pt>
                <c:pt idx="5">
                  <c:v>5.5355000000000001E-2</c:v>
                </c:pt>
                <c:pt idx="6">
                  <c:v>9.9648000000000028E-2</c:v>
                </c:pt>
                <c:pt idx="7">
                  <c:v>8.9600000000000068E-2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</c:chart>
  <c:spPr>
    <a:solidFill>
      <a:srgbClr val="FFFFFF">
        <a:alpha val="61961"/>
      </a:srgbClr>
    </a:solidFill>
  </c:sp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39"/>
  <c:chart>
    <c:plotArea>
      <c:layout/>
      <c:bar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2.5462668816040617E-17"/>
                  <c:y val="8.307375510380302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2.07684387759507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gh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816E-3"/>
                  <c:y val="1.24610632655704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77777777777767E-3"/>
                  <c:y val="1.24610632655704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ef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1.24610632655704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777777777777816E-3"/>
                  <c:y val="1.24610632655704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777777777777816E-3"/>
                  <c:y val="1.24610632655704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gh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1.24610632655704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plus>
              <c:numRef>
                <c:f>สรุปข้อมูลเชื้อ!$K$4:$K$14</c:f>
                <c:numCache>
                  <c:formatCode>General</c:formatCode>
                  <c:ptCount val="11"/>
                  <c:pt idx="0">
                    <c:v>0.52429047330172163</c:v>
                  </c:pt>
                  <c:pt idx="1">
                    <c:v>4.2315880158050413E-2</c:v>
                  </c:pt>
                  <c:pt idx="2">
                    <c:v>0.36051377893552589</c:v>
                  </c:pt>
                  <c:pt idx="3">
                    <c:v>0.82575081399566164</c:v>
                  </c:pt>
                  <c:pt idx="4">
                    <c:v>0.21828977187150791</c:v>
                  </c:pt>
                  <c:pt idx="5">
                    <c:v>0.67202357014988334</c:v>
                  </c:pt>
                  <c:pt idx="6">
                    <c:v>0.40634070950785173</c:v>
                  </c:pt>
                  <c:pt idx="7">
                    <c:v>1.0716010769491531</c:v>
                  </c:pt>
                  <c:pt idx="8">
                    <c:v>4.3737725066792867</c:v>
                  </c:pt>
                  <c:pt idx="9">
                    <c:v>2.5331043049692759</c:v>
                  </c:pt>
                  <c:pt idx="10">
                    <c:v>1.881523453759661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สรุปข้อมูลเชื้อ!$I$4:$I$14</c:f>
              <c:strCache>
                <c:ptCount val="11"/>
                <c:pt idx="0">
                  <c:v>Bacillus megaterium</c:v>
                </c:pt>
                <c:pt idx="1">
                  <c:v>Bacillus hwajinpoensis</c:v>
                </c:pt>
                <c:pt idx="2">
                  <c:v>Arthrobacter qlobiformis</c:v>
                </c:pt>
                <c:pt idx="3">
                  <c:v>Bacillus sp.DB145</c:v>
                </c:pt>
                <c:pt idx="4">
                  <c:v>Bacillus sp.IMT02 </c:v>
                </c:pt>
                <c:pt idx="5">
                  <c:v>Pseudomonas sp.PCSAS2-20 </c:v>
                </c:pt>
                <c:pt idx="6">
                  <c:v>Bacillus sp.GH10 </c:v>
                </c:pt>
                <c:pt idx="7">
                  <c:v>Arthrobacter sp.NA116</c:v>
                </c:pt>
                <c:pt idx="8">
                  <c:v>Kocuria rhizophila</c:v>
                </c:pt>
                <c:pt idx="9">
                  <c:v>Enterobacter sp. KK1 </c:v>
                </c:pt>
                <c:pt idx="10">
                  <c:v>Rhizobium sp.120</c:v>
                </c:pt>
              </c:strCache>
            </c:strRef>
          </c:cat>
          <c:val>
            <c:numRef>
              <c:f>สรุปข้อมูลเชื้อ!$J$4:$J$14</c:f>
              <c:numCache>
                <c:formatCode>General</c:formatCode>
                <c:ptCount val="11"/>
                <c:pt idx="0">
                  <c:v>18.011092752082195</c:v>
                </c:pt>
                <c:pt idx="1">
                  <c:v>3.9399275857718266</c:v>
                </c:pt>
                <c:pt idx="2">
                  <c:v>1.1256945525097715</c:v>
                </c:pt>
                <c:pt idx="3">
                  <c:v>14.794826428354098</c:v>
                </c:pt>
                <c:pt idx="4">
                  <c:v>5.3872474314494694</c:v>
                </c:pt>
                <c:pt idx="5">
                  <c:v>9.9704269427619767</c:v>
                </c:pt>
                <c:pt idx="6">
                  <c:v>3.2162676629330207</c:v>
                </c:pt>
                <c:pt idx="7">
                  <c:v>37.308690694450647</c:v>
                </c:pt>
                <c:pt idx="8">
                  <c:v>41.811463547669611</c:v>
                </c:pt>
                <c:pt idx="9">
                  <c:v>52.183922441692808</c:v>
                </c:pt>
                <c:pt idx="10">
                  <c:v>24.202405425258828</c:v>
                </c:pt>
              </c:numCache>
            </c:numRef>
          </c:val>
        </c:ser>
        <c:gapWidth val="300"/>
        <c:axId val="60776448"/>
        <c:axId val="60777984"/>
      </c:barChart>
      <c:catAx>
        <c:axId val="6077644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b="1"/>
            </a:pPr>
            <a:endParaRPr lang="th-TH"/>
          </a:p>
        </c:txPr>
        <c:crossAx val="60777984"/>
        <c:crosses val="autoZero"/>
        <c:auto val="1"/>
        <c:lblAlgn val="ctr"/>
        <c:lblOffset val="100"/>
      </c:catAx>
      <c:valAx>
        <c:axId val="6077798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l-GR" sz="2000"/>
                  <a:t>μ</a:t>
                </a:r>
                <a:r>
                  <a:rPr lang="en-US" sz="2000"/>
                  <a:t>g/ml</a:t>
                </a:r>
              </a:p>
            </c:rich>
          </c:tx>
          <c:layout>
            <c:manualLayout>
              <c:xMode val="edge"/>
              <c:yMode val="edge"/>
              <c:x val="4.7351945009104987E-2"/>
              <c:y val="0.1966165980910624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th-TH"/>
          </a:p>
        </c:txPr>
        <c:crossAx val="60776448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10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4.0500656933252693E-2"/>
          <c:y val="0.17316358825456457"/>
          <c:w val="0.67570337578667561"/>
          <c:h val="0.732498027782989"/>
        </c:manualLayout>
      </c:layout>
      <c:pieChart>
        <c:varyColors val="1"/>
        <c:ser>
          <c:idx val="0"/>
          <c:order val="0"/>
          <c:explosion val="5"/>
          <c:dPt>
            <c:idx val="0"/>
            <c:explosion val="9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explosion val="6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c:spPr>
          </c:dPt>
          <c:dPt>
            <c:idx val="5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c:spPr>
          </c:dPt>
          <c:dPt>
            <c:idx val="6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7"/>
            <c:spPr>
              <a:solidFill>
                <a:srgbClr val="FF9900"/>
              </a:solidFill>
            </c:spPr>
          </c:dPt>
          <c:dPt>
            <c:idx val="8"/>
            <c:spPr>
              <a:solidFill>
                <a:srgbClr val="FF9900"/>
              </a:solidFill>
            </c:spPr>
          </c:dPt>
          <c:dPt>
            <c:idx val="9"/>
            <c:spPr>
              <a:solidFill>
                <a:srgbClr val="FF9900"/>
              </a:solidFill>
            </c:spPr>
          </c:dPt>
          <c:dLbls>
            <c:dLbl>
              <c:idx val="0"/>
              <c:layout>
                <c:manualLayout>
                  <c:x val="-6.4707323803123509E-2"/>
                  <c:y val="0.21181578090989694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5586595674027747E-2"/>
                  <c:y val="0.14267351542437817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605879352082541"/>
                  <c:y val="0.13529658687439625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5400653083094656"/>
                  <c:y val="8.2372912379218691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6879715441220447"/>
                  <c:y val="4.7432118018683404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9919656020444337"/>
                  <c:y val="-0.12997850288892571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3648550335204404"/>
                  <c:y val="-0.24667853438787796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26379856408892771"/>
                  <c:y val="-9.7796240737698228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2096810224095253"/>
                  <c:y val="6.2321622780807509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9.9065574612056728E-2"/>
                  <c:y val="0.18900458310843418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th-TH"/>
              </a:p>
            </c:txPr>
            <c:dLblPos val="inEnd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Sheet1!$K$56:$K$65</c:f>
              <c:strCache>
                <c:ptCount val="10"/>
                <c:pt idx="0">
                  <c:v>G2</c:v>
                </c:pt>
                <c:pt idx="1">
                  <c:v>G4</c:v>
                </c:pt>
                <c:pt idx="2">
                  <c:v>G5</c:v>
                </c:pt>
                <c:pt idx="3">
                  <c:v>G7</c:v>
                </c:pt>
                <c:pt idx="4">
                  <c:v>G8</c:v>
                </c:pt>
                <c:pt idx="5">
                  <c:v>G15</c:v>
                </c:pt>
                <c:pt idx="6">
                  <c:v>N2</c:v>
                </c:pt>
                <c:pt idx="7">
                  <c:v>G11</c:v>
                </c:pt>
                <c:pt idx="8">
                  <c:v>G13</c:v>
                </c:pt>
                <c:pt idx="9">
                  <c:v>N1</c:v>
                </c:pt>
              </c:strCache>
            </c:strRef>
          </c:cat>
          <c:val>
            <c:numRef>
              <c:f>Sheet1!$L$56:$L$65</c:f>
              <c:numCache>
                <c:formatCode>General</c:formatCode>
                <c:ptCount val="10"/>
                <c:pt idx="0">
                  <c:v>18.011092752082195</c:v>
                </c:pt>
                <c:pt idx="1">
                  <c:v>1.1256945525097595</c:v>
                </c:pt>
                <c:pt idx="2">
                  <c:v>14.794826428354098</c:v>
                </c:pt>
                <c:pt idx="3">
                  <c:v>5.3872474314494694</c:v>
                </c:pt>
                <c:pt idx="4">
                  <c:v>9.9704269427619767</c:v>
                </c:pt>
                <c:pt idx="5">
                  <c:v>41.811463547668851</c:v>
                </c:pt>
                <c:pt idx="6">
                  <c:v>52.183922441692744</c:v>
                </c:pt>
                <c:pt idx="7">
                  <c:v>3.2162676629330207</c:v>
                </c:pt>
                <c:pt idx="8">
                  <c:v>37.308690694450647</c:v>
                </c:pt>
                <c:pt idx="9">
                  <c:v>24.202405425258831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</c:chart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style val="10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994797435526582"/>
          <c:y val="9.4063622560458068E-2"/>
          <c:w val="0.66671884942078674"/>
          <c:h val="0.88006888123541849"/>
        </c:manualLayout>
      </c:layout>
      <c:pieChart>
        <c:varyColors val="1"/>
        <c:ser>
          <c:idx val="0"/>
          <c:order val="0"/>
          <c:dPt>
            <c:idx val="0"/>
            <c:explosion val="4"/>
            <c:spPr>
              <a:solidFill>
                <a:srgbClr val="92D050"/>
              </a:solidFill>
            </c:spPr>
          </c:dPt>
          <c:dPt>
            <c:idx val="1"/>
            <c:explosion val="6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explosion val="5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24203708005508118"/>
                  <c:y val="0.18530866940710294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latin typeface="Agency FB" pitchFamily="34" charset="0"/>
                        <a:cs typeface="+mj-cs"/>
                      </a:defRPr>
                    </a:pPr>
                    <a:r>
                      <a:rPr lang="th-TH" sz="2400" b="1" dirty="0">
                        <a:latin typeface="Agency FB" pitchFamily="34" charset="0"/>
                        <a:cs typeface="+mj-cs"/>
                      </a:rPr>
                      <a:t>ดินเค็ม+ดินเปรี้ยว
29%</a:t>
                    </a:r>
                  </a:p>
                </c:rich>
              </c:tx>
              <c:numFmt formatCode="0%" sourceLinked="0"/>
              <c:spPr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400" b="1">
                        <a:latin typeface="Angsana New" pitchFamily="18" charset="-34"/>
                        <a:cs typeface="Angsana New" pitchFamily="18" charset="-34"/>
                      </a:defRPr>
                    </a:pPr>
                    <a:r>
                      <a:rPr lang="th-TH" sz="2400" b="1">
                        <a:latin typeface="Angsana New" pitchFamily="18" charset="-34"/>
                        <a:cs typeface="Angsana New" pitchFamily="18" charset="-34"/>
                      </a:rPr>
                      <a:t>ดินเค็ม
</a:t>
                    </a:r>
                    <a:r>
                      <a:rPr lang="th-TH" sz="2400" b="1" smtClean="0">
                        <a:latin typeface="Angsana New" pitchFamily="18" charset="-34"/>
                        <a:cs typeface="Angsana New" pitchFamily="18" charset="-34"/>
                      </a:rPr>
                      <a:t>3</a:t>
                    </a:r>
                    <a:r>
                      <a:rPr lang="en-US" sz="2400" b="1" smtClean="0">
                        <a:latin typeface="Angsana New" pitchFamily="18" charset="-34"/>
                        <a:cs typeface="Angsana New" pitchFamily="18" charset="-34"/>
                      </a:rPr>
                      <a:t>0</a:t>
                    </a:r>
                    <a:r>
                      <a:rPr lang="th-TH" sz="2400" b="1" smtClean="0">
                        <a:latin typeface="Angsana New" pitchFamily="18" charset="-34"/>
                        <a:cs typeface="Angsana New" pitchFamily="18" charset="-34"/>
                      </a:rPr>
                      <a:t>%</a:t>
                    </a:r>
                    <a:endParaRPr lang="th-TH" sz="2400" b="1">
                      <a:latin typeface="Angsana New" pitchFamily="18" charset="-34"/>
                      <a:cs typeface="Angsana New" pitchFamily="18" charset="-34"/>
                    </a:endParaRPr>
                  </a:p>
                </c:rich>
              </c:tx>
              <c:numFmt formatCode="0%" sourceLinked="0"/>
              <c:spPr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4096427557432295"/>
                  <c:y val="7.904251379476358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2400" b="1">
                      <a:latin typeface="Angsana New" pitchFamily="18" charset="-34"/>
                      <a:cs typeface="Angsana New" pitchFamily="18" charset="-34"/>
                    </a:defRPr>
                  </a:pPr>
                  <a:endParaRPr lang="th-TH"/>
                </a:p>
              </c:txPr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th-TH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Sheet1!$G$42:$I$42</c:f>
              <c:strCache>
                <c:ptCount val="3"/>
                <c:pt idx="0">
                  <c:v>เค็ม+เปรี้ยว</c:v>
                </c:pt>
                <c:pt idx="1">
                  <c:v>ดินเค็ม</c:v>
                </c:pt>
                <c:pt idx="2">
                  <c:v>ดินเปรี้ยว</c:v>
                </c:pt>
              </c:strCache>
            </c:strRef>
          </c:cat>
          <c:val>
            <c:numRef>
              <c:f>Sheet1!$G$43:$I$43</c:f>
              <c:numCache>
                <c:formatCode>General</c:formatCode>
                <c:ptCount val="3"/>
                <c:pt idx="0">
                  <c:v>6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41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5985111328539744"/>
          <c:y val="8.9367665248740707E-2"/>
          <c:w val="0.80333100374287525"/>
          <c:h val="0.76969982200502873"/>
        </c:manualLayout>
      </c:layout>
      <c:barChart>
        <c:barDir val="col"/>
        <c:grouping val="clustered"/>
        <c:ser>
          <c:idx val="0"/>
          <c:order val="0"/>
          <c:errBars>
            <c:errBarType val="plus"/>
            <c:errValType val="cust"/>
            <c:plus>
              <c:numRef>
                <c:f>เชื้อรา!$M$41</c:f>
                <c:numCache>
                  <c:formatCode>General</c:formatCode>
                  <c:ptCount val="1"/>
                  <c:pt idx="0">
                    <c:v>76.34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เชื้อรา!$D$52:$D$54</c:f>
              <c:strCache>
                <c:ptCount val="3"/>
                <c:pt idx="0">
                  <c:v>Penicillium sp. MI 31 </c:v>
                </c:pt>
                <c:pt idx="1">
                  <c:v>Ascomycota sp. Ex2</c:v>
                </c:pt>
                <c:pt idx="2">
                  <c:v>Aspergillus terreus</c:v>
                </c:pt>
              </c:strCache>
            </c:strRef>
          </c:cat>
          <c:val>
            <c:numRef>
              <c:f>เชื้อรา!$E$52:$E$54</c:f>
              <c:numCache>
                <c:formatCode>General</c:formatCode>
                <c:ptCount val="3"/>
                <c:pt idx="0">
                  <c:v>741.2358750947094</c:v>
                </c:pt>
                <c:pt idx="1">
                  <c:v>238.73806180557591</c:v>
                </c:pt>
                <c:pt idx="2">
                  <c:v>245.06158022296052</c:v>
                </c:pt>
              </c:numCache>
            </c:numRef>
          </c:val>
        </c:ser>
        <c:axId val="57072256"/>
        <c:axId val="57409920"/>
      </c:barChart>
      <c:catAx>
        <c:axId val="570722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 i="1">
                <a:latin typeface="+mn-lt"/>
              </a:defRPr>
            </a:pPr>
            <a:endParaRPr lang="th-TH"/>
          </a:p>
        </c:txPr>
        <c:crossAx val="57409920"/>
        <c:crosses val="autoZero"/>
        <c:auto val="1"/>
        <c:lblAlgn val="ctr"/>
        <c:lblOffset val="100"/>
      </c:catAx>
      <c:valAx>
        <c:axId val="5740992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>
                <a:latin typeface="+mn-lt"/>
              </a:defRPr>
            </a:pPr>
            <a:endParaRPr lang="th-TH"/>
          </a:p>
        </c:txPr>
        <c:crossAx val="57072256"/>
        <c:crosses val="autoZero"/>
        <c:crossBetween val="between"/>
      </c:valAx>
    </c:plotArea>
    <c:plotVisOnly val="1"/>
    <c:dispBlanksAs val="gap"/>
  </c:chart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10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935786864879402E-2"/>
          <c:y val="7.4478883897596423E-2"/>
          <c:w val="0.74166753088431692"/>
          <c:h val="0.73457194483631749"/>
        </c:manualLayout>
      </c:layout>
      <c:pieChart>
        <c:varyColors val="1"/>
        <c:ser>
          <c:idx val="0"/>
          <c:order val="0"/>
          <c:dPt>
            <c:idx val="0"/>
            <c:explosion val="7"/>
          </c:dPt>
          <c:dPt>
            <c:idx val="1"/>
            <c:explosion val="6"/>
            <c:spPr>
              <a:solidFill>
                <a:srgbClr val="FFC000"/>
              </a:solidFill>
            </c:spPr>
          </c:dPt>
          <c:dPt>
            <c:idx val="2"/>
            <c:explosion val="6"/>
            <c:spPr>
              <a:solidFill>
                <a:srgbClr val="FFC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</a:defRPr>
                </a:pPr>
                <a:endParaRPr lang="th-TH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เชื้อรา!$D$52:$D$54</c:f>
              <c:strCache>
                <c:ptCount val="3"/>
                <c:pt idx="0">
                  <c:v>Penicillium sp. MI 31 </c:v>
                </c:pt>
                <c:pt idx="1">
                  <c:v>Ascomycota sp. Ex2</c:v>
                </c:pt>
                <c:pt idx="2">
                  <c:v>Aspergillus terreus</c:v>
                </c:pt>
              </c:strCache>
            </c:strRef>
          </c:cat>
          <c:val>
            <c:numRef>
              <c:f>เชื้อรา!$E$52:$E$54</c:f>
              <c:numCache>
                <c:formatCode>General</c:formatCode>
                <c:ptCount val="3"/>
                <c:pt idx="0">
                  <c:v>741.2358750947094</c:v>
                </c:pt>
                <c:pt idx="1">
                  <c:v>238.73806180557591</c:v>
                </c:pt>
                <c:pt idx="2">
                  <c:v>245.06158022296052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  <c:dispBlanksAs val="zero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36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02244094488205"/>
          <c:y val="5.1400554097404488E-2"/>
          <c:w val="0.87743011193200759"/>
          <c:h val="0.72176507678484958"/>
        </c:manualLayout>
      </c:layout>
      <c:barChart>
        <c:barDir val="col"/>
        <c:grouping val="clustered"/>
        <c:ser>
          <c:idx val="0"/>
          <c:order val="0"/>
          <c:errBars>
            <c:errBarType val="plus"/>
            <c:errValType val="cust"/>
            <c:plus>
              <c:numRef>
                <c:f>เชื้อรา!$I$14:$I$18</c:f>
                <c:numCache>
                  <c:formatCode>General</c:formatCode>
                  <c:ptCount val="5"/>
                  <c:pt idx="0">
                    <c:v>8.3576670934791264E-2</c:v>
                  </c:pt>
                  <c:pt idx="1">
                    <c:v>2.9344585471739831E-2</c:v>
                  </c:pt>
                  <c:pt idx="2">
                    <c:v>4.894763716187113E-3</c:v>
                  </c:pt>
                  <c:pt idx="3">
                    <c:v>3.9061961912514792E-2</c:v>
                  </c:pt>
                  <c:pt idx="4">
                    <c:v>9.0000000000000024E-2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เชื้อรา!$N$37:$N$41</c:f>
              <c:strCache>
                <c:ptCount val="5"/>
                <c:pt idx="0">
                  <c:v>Penicillium sp.</c:v>
                </c:pt>
                <c:pt idx="1">
                  <c:v>Paecilomyces sp. 080834</c:v>
                </c:pt>
                <c:pt idx="2">
                  <c:v>Coniochaeta velutina</c:v>
                </c:pt>
                <c:pt idx="3">
                  <c:v>Davidiellacaeae sp.</c:v>
                </c:pt>
                <c:pt idx="4">
                  <c:v>Ascomyces lilacinus</c:v>
                </c:pt>
              </c:strCache>
            </c:strRef>
          </c:cat>
          <c:val>
            <c:numRef>
              <c:f>เชื้อรา!$O$37:$O$41</c:f>
              <c:numCache>
                <c:formatCode>General</c:formatCode>
                <c:ptCount val="5"/>
                <c:pt idx="0">
                  <c:v>0.17779563981122215</c:v>
                </c:pt>
                <c:pt idx="1">
                  <c:v>0.10349642885319812</c:v>
                </c:pt>
                <c:pt idx="2">
                  <c:v>0.31602513405458782</c:v>
                </c:pt>
                <c:pt idx="3">
                  <c:v>3.8244E-2</c:v>
                </c:pt>
                <c:pt idx="4">
                  <c:v>2.0903999999999999E-2</c:v>
                </c:pt>
              </c:numCache>
            </c:numRef>
          </c:val>
        </c:ser>
        <c:axId val="58975744"/>
        <c:axId val="58977280"/>
      </c:barChart>
      <c:catAx>
        <c:axId val="5897574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50" b="1"/>
            </a:pPr>
            <a:endParaRPr lang="th-TH"/>
          </a:p>
        </c:txPr>
        <c:crossAx val="58977280"/>
        <c:crosses val="autoZero"/>
        <c:auto val="1"/>
        <c:lblAlgn val="ctr"/>
        <c:lblOffset val="100"/>
      </c:catAx>
      <c:valAx>
        <c:axId val="58977280"/>
        <c:scaling>
          <c:orientation val="minMax"/>
        </c:scaling>
        <c:axPos val="l"/>
        <c:numFmt formatCode="General" sourceLinked="1"/>
        <c:tickLblPos val="nextTo"/>
        <c:crossAx val="58975744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i="1"/>
      </a:pPr>
      <a:endParaRPr lang="th-TH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665880911337912E-2"/>
          <c:y val="0.14529198401823876"/>
          <c:w val="0.74270234065090002"/>
          <c:h val="0.73572843758102524"/>
        </c:manualLayout>
      </c:layout>
      <c:pieChart>
        <c:varyColors val="1"/>
        <c:ser>
          <c:idx val="0"/>
          <c:order val="0"/>
          <c:explosion val="7"/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Pt>
            <c:idx val="4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8987777523936122"/>
                  <c:y val="0.15709391343348691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5526957984589532"/>
                  <c:y val="-0.17373815460833594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2499247128704691"/>
                  <c:y val="-0.14722772572594808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793806724957965E-2"/>
                  <c:y val="0.19352530788760144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0646223182205239E-2"/>
                  <c:y val="0.21418324918630724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th-TH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เชื้อรา!$N$37:$N$41</c:f>
              <c:strCache>
                <c:ptCount val="5"/>
                <c:pt idx="0">
                  <c:v>Penicillium sp.</c:v>
                </c:pt>
                <c:pt idx="1">
                  <c:v>Paecilomyces sp. 080834</c:v>
                </c:pt>
                <c:pt idx="2">
                  <c:v>Coniochaeta velutina</c:v>
                </c:pt>
                <c:pt idx="3">
                  <c:v>Davidiellacaeae sp.</c:v>
                </c:pt>
                <c:pt idx="4">
                  <c:v>Ascomyces lilacinus</c:v>
                </c:pt>
              </c:strCache>
            </c:strRef>
          </c:cat>
          <c:val>
            <c:numRef>
              <c:f>เชื้อรา!$O$37:$O$41</c:f>
              <c:numCache>
                <c:formatCode>General</c:formatCode>
                <c:ptCount val="5"/>
                <c:pt idx="0">
                  <c:v>0.17779563981122215</c:v>
                </c:pt>
                <c:pt idx="1">
                  <c:v>0.10349642885319812</c:v>
                </c:pt>
                <c:pt idx="2">
                  <c:v>0.31602513405458782</c:v>
                </c:pt>
                <c:pt idx="3">
                  <c:v>3.8244E-2</c:v>
                </c:pt>
                <c:pt idx="4">
                  <c:v>2.0903999999999999E-2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  <c:dispBlanksAs val="zero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10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1085162167412"/>
          <c:y val="0.13840272536767945"/>
          <c:w val="0.68794281376519706"/>
          <c:h val="0.70565076102655255"/>
        </c:manualLayout>
      </c:layout>
      <c:pieChart>
        <c:varyColors val="1"/>
        <c:ser>
          <c:idx val="0"/>
          <c:order val="0"/>
          <c:dPt>
            <c:idx val="0"/>
            <c:explosion val="7"/>
            <c:spPr>
              <a:solidFill>
                <a:srgbClr val="92D050"/>
              </a:solidFill>
            </c:spPr>
          </c:dPt>
          <c:dPt>
            <c:idx val="1"/>
            <c:explosion val="5"/>
            <c:spPr>
              <a:solidFill>
                <a:srgbClr val="92D050"/>
              </a:solidFill>
            </c:spPr>
          </c:dPt>
          <c:dPt>
            <c:idx val="2"/>
            <c:explosion val="6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3"/>
            <c:explosion val="9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4"/>
            <c:explosion val="9"/>
            <c:spPr>
              <a:solidFill>
                <a:srgbClr val="FF9933"/>
              </a:solidFill>
            </c:spPr>
          </c:dPt>
          <c:dPt>
            <c:idx val="5"/>
            <c:explosion val="11"/>
            <c:spPr>
              <a:solidFill>
                <a:srgbClr val="FF9933"/>
              </a:solidFill>
            </c:spPr>
          </c:dPt>
          <c:dPt>
            <c:idx val="6"/>
            <c:explosion val="8"/>
            <c:spPr>
              <a:solidFill>
                <a:srgbClr val="FF9933"/>
              </a:solidFill>
            </c:spPr>
          </c:dPt>
          <c:dLbls>
            <c:dLbl>
              <c:idx val="0"/>
              <c:layout>
                <c:manualLayout>
                  <c:x val="-0.12791342045505474"/>
                  <c:y val="0.21742339931578494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4443296495211941"/>
                  <c:y val="3.1094485670174882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9438917377534226"/>
                  <c:y val="-0.15987830854043408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466281727595581E-2"/>
                  <c:y val="-0.26406883909451095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2326441280607138"/>
                  <c:y val="-0.10984866624014956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22336464698149244"/>
                  <c:y val="0.1289547808864176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4450369377175571E-2"/>
                  <c:y val="0.24261008036144449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แบคที่เรีย!$G$60:$G$66</c:f>
              <c:strCache>
                <c:ptCount val="7"/>
                <c:pt idx="0">
                  <c:v>P1</c:v>
                </c:pt>
                <c:pt idx="1">
                  <c:v>P7</c:v>
                </c:pt>
                <c:pt idx="2">
                  <c:v>P15</c:v>
                </c:pt>
                <c:pt idx="3">
                  <c:v>P18</c:v>
                </c:pt>
                <c:pt idx="4">
                  <c:v>P13</c:v>
                </c:pt>
                <c:pt idx="5">
                  <c:v>P16</c:v>
                </c:pt>
                <c:pt idx="6">
                  <c:v>P17</c:v>
                </c:pt>
              </c:strCache>
            </c:strRef>
          </c:cat>
          <c:val>
            <c:numRef>
              <c:f>แบคที่เรีย!$H$60:$H$66</c:f>
              <c:numCache>
                <c:formatCode>General</c:formatCode>
                <c:ptCount val="7"/>
                <c:pt idx="0">
                  <c:v>76.032299999999992</c:v>
                </c:pt>
                <c:pt idx="1">
                  <c:v>78.270417710947285</c:v>
                </c:pt>
                <c:pt idx="2">
                  <c:v>66.332999999999998</c:v>
                </c:pt>
                <c:pt idx="3">
                  <c:v>102.10803999999995</c:v>
                </c:pt>
                <c:pt idx="4">
                  <c:v>57.192990000000506</c:v>
                </c:pt>
                <c:pt idx="5">
                  <c:v>97.484409999999997</c:v>
                </c:pt>
                <c:pt idx="6">
                  <c:v>37.346899999999998</c:v>
                </c:pt>
              </c:numCache>
            </c:numRef>
          </c:val>
        </c:ser>
        <c:dLbls>
          <c:showPercent val="1"/>
          <c:separator>
</c:separator>
        </c:dLbls>
        <c:firstSliceAng val="0"/>
      </c:pieChart>
      <c:spPr>
        <a:noFill/>
        <a:ln w="25400">
          <a:noFill/>
        </a:ln>
      </c:spPr>
    </c:plotArea>
    <c:plotVisOnly val="1"/>
    <c:dispBlanksAs val="zero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33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182174103237122"/>
          <c:y val="4.5689381419915097E-2"/>
          <c:w val="0.88354326045149911"/>
          <c:h val="0.57502734370510555"/>
        </c:manualLayout>
      </c:layout>
      <c:barChart>
        <c:barDir val="col"/>
        <c:grouping val="clustered"/>
        <c:ser>
          <c:idx val="0"/>
          <c:order val="0"/>
          <c:errBars>
            <c:errBarType val="plus"/>
            <c:errValType val="cust"/>
            <c:plus>
              <c:numRef>
                <c:f>Sheet2!$M$6:$M$12</c:f>
                <c:numCache>
                  <c:formatCode>General</c:formatCode>
                  <c:ptCount val="7"/>
                  <c:pt idx="0">
                    <c:v>15.12</c:v>
                  </c:pt>
                  <c:pt idx="1">
                    <c:v>10.229999999999999</c:v>
                  </c:pt>
                  <c:pt idx="2">
                    <c:v>16.260000000000002</c:v>
                  </c:pt>
                  <c:pt idx="3">
                    <c:v>9.7399999999999984</c:v>
                  </c:pt>
                  <c:pt idx="4">
                    <c:v>13.3</c:v>
                  </c:pt>
                  <c:pt idx="5">
                    <c:v>12.48</c:v>
                  </c:pt>
                  <c:pt idx="6">
                    <c:v>12.3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Sheet2!$F$3:$F$9</c:f>
              <c:strCache>
                <c:ptCount val="7"/>
                <c:pt idx="0">
                  <c:v>Bacillus safensiss</c:v>
                </c:pt>
                <c:pt idx="1">
                  <c:v>Bacillus sp.IMT02 </c:v>
                </c:pt>
                <c:pt idx="2">
                  <c:v>Kocuria rhizophila</c:v>
                </c:pt>
                <c:pt idx="3">
                  <c:v>Burkhoderia sp.FA2</c:v>
                </c:pt>
                <c:pt idx="4">
                  <c:v>Arthrobacter sp.NA116</c:v>
                </c:pt>
                <c:pt idx="5">
                  <c:v>Dyella japonica</c:v>
                </c:pt>
                <c:pt idx="6">
                  <c:v>Burkhoderia sp.mpa1.5 </c:v>
                </c:pt>
              </c:strCache>
            </c:strRef>
          </c:cat>
          <c:val>
            <c:numRef>
              <c:f>Sheet2!$G$3:$G$9</c:f>
              <c:numCache>
                <c:formatCode>General</c:formatCode>
                <c:ptCount val="7"/>
                <c:pt idx="0">
                  <c:v>76.032299999999992</c:v>
                </c:pt>
                <c:pt idx="1">
                  <c:v>78.270417710947285</c:v>
                </c:pt>
                <c:pt idx="2">
                  <c:v>66.332999999999998</c:v>
                </c:pt>
                <c:pt idx="3">
                  <c:v>102.10803999999995</c:v>
                </c:pt>
                <c:pt idx="4">
                  <c:v>57.192990000000506</c:v>
                </c:pt>
                <c:pt idx="5">
                  <c:v>97.484409999999997</c:v>
                </c:pt>
                <c:pt idx="6">
                  <c:v>37.346899999999998</c:v>
                </c:pt>
              </c:numCache>
            </c:numRef>
          </c:val>
        </c:ser>
        <c:axId val="60318080"/>
        <c:axId val="60319616"/>
      </c:barChart>
      <c:catAx>
        <c:axId val="60318080"/>
        <c:scaling>
          <c:orientation val="minMax"/>
        </c:scaling>
        <c:axPos val="b"/>
        <c:numFmt formatCode="General" sourceLinked="0"/>
        <c:tickLblPos val="nextTo"/>
        <c:crossAx val="60319616"/>
        <c:crosses val="autoZero"/>
        <c:auto val="1"/>
        <c:lblAlgn val="ctr"/>
        <c:lblOffset val="100"/>
      </c:catAx>
      <c:valAx>
        <c:axId val="60319616"/>
        <c:scaling>
          <c:orientation val="minMax"/>
        </c:scaling>
        <c:axPos val="l"/>
        <c:numFmt formatCode="General" sourceLinked="1"/>
        <c:tickLblPos val="nextTo"/>
        <c:crossAx val="60318080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th-TH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43"/>
  <c:chart>
    <c:plotArea>
      <c:layout>
        <c:manualLayout>
          <c:layoutTarget val="inner"/>
          <c:xMode val="edge"/>
          <c:yMode val="edge"/>
          <c:x val="0.24136297227507475"/>
          <c:y val="3.1270403094173692E-2"/>
          <c:w val="0.74248776841533026"/>
          <c:h val="0.51052267404726015"/>
        </c:manualLayout>
      </c:layout>
      <c:bar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0"/>
                  <c:y val="-8.3333333333333343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b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925337632081222E-17"/>
                  <c:y val="-0.18055555555555555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a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8178E-3"/>
                  <c:y val="-0.2037037037037037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ab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3333333333334546E-3"/>
                  <c:y val="-0.1759259259259259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b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777777777779214E-3"/>
                  <c:y val="-8.7962962962963548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c</a:t>
                    </a: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th-TH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plus>
              <c:numRef>
                <c:f>สรุปข้อมูลเชื้อ!$K$21:$K$25</c:f>
                <c:numCache>
                  <c:formatCode>General</c:formatCode>
                  <c:ptCount val="5"/>
                  <c:pt idx="0">
                    <c:v>7.156919142384513E-2</c:v>
                  </c:pt>
                  <c:pt idx="1">
                    <c:v>0.1573050782917659</c:v>
                  </c:pt>
                  <c:pt idx="2">
                    <c:v>0.17112514865474487</c:v>
                  </c:pt>
                  <c:pt idx="3">
                    <c:v>0.15354865653209673</c:v>
                  </c:pt>
                  <c:pt idx="4">
                    <c:v>8.523E-2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สรุปข้อมูลเชื้อ!$I$21:$I$25</c:f>
              <c:strCache>
                <c:ptCount val="5"/>
                <c:pt idx="0">
                  <c:v>Enterobacter sp. KK1 </c:v>
                </c:pt>
                <c:pt idx="1">
                  <c:v>Burkholderiaceae sp.I5</c:v>
                </c:pt>
                <c:pt idx="2">
                  <c:v>Sinorhizobium fredii</c:v>
                </c:pt>
                <c:pt idx="3">
                  <c:v>Rhizobium sp.120</c:v>
                </c:pt>
                <c:pt idx="4">
                  <c:v>Mycobacterium goodii</c:v>
                </c:pt>
              </c:strCache>
            </c:strRef>
          </c:cat>
          <c:val>
            <c:numRef>
              <c:f>สรุปข้อมูลเชื้อ!$J$21:$J$25</c:f>
              <c:numCache>
                <c:formatCode>0.0000</c:formatCode>
                <c:ptCount val="5"/>
                <c:pt idx="0">
                  <c:v>0.15354865653209673</c:v>
                </c:pt>
                <c:pt idx="1">
                  <c:v>0.18903312364222427</c:v>
                </c:pt>
                <c:pt idx="2">
                  <c:v>0.17112514865474487</c:v>
                </c:pt>
                <c:pt idx="3">
                  <c:v>0.1573050782917659</c:v>
                </c:pt>
                <c:pt idx="4">
                  <c:v>0.11321110910800102</c:v>
                </c:pt>
              </c:numCache>
            </c:numRef>
          </c:val>
        </c:ser>
        <c:dLbls>
          <c:showVal val="1"/>
        </c:dLbls>
        <c:gapWidth val="300"/>
        <c:axId val="60336768"/>
        <c:axId val="55406976"/>
      </c:barChart>
      <c:catAx>
        <c:axId val="6033676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/>
            </a:pPr>
            <a:endParaRPr lang="th-TH"/>
          </a:p>
        </c:txPr>
        <c:crossAx val="55406976"/>
        <c:crosses val="autoZero"/>
        <c:auto val="1"/>
        <c:lblAlgn val="ctr"/>
        <c:lblOffset val="100"/>
      </c:catAx>
      <c:valAx>
        <c:axId val="5540697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μmol/hr/plot</a:t>
                </a:r>
              </a:p>
            </c:rich>
          </c:tx>
          <c:layout>
            <c:manualLayout>
              <c:xMode val="edge"/>
              <c:yMode val="edge"/>
              <c:x val="1.2998946724653373E-2"/>
              <c:y val="0.13949551131928181"/>
            </c:manualLayout>
          </c:layout>
        </c:title>
        <c:numFmt formatCode="0.00" sourceLinked="0"/>
        <c:tickLblPos val="nextTo"/>
        <c:txPr>
          <a:bodyPr/>
          <a:lstStyle/>
          <a:p>
            <a:pPr>
              <a:defRPr sz="1800"/>
            </a:pPr>
            <a:endParaRPr lang="th-TH"/>
          </a:p>
        </c:txPr>
        <c:crossAx val="60336768"/>
        <c:crosses val="autoZero"/>
        <c:crossBetween val="between"/>
      </c:valAx>
    </c:plotArea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258398639467364E-3"/>
          <c:y val="9.2327189983005986E-2"/>
          <c:w val="0.60660738550418325"/>
          <c:h val="0.73017555662541089"/>
        </c:manualLayout>
      </c:layout>
      <c:pieChart>
        <c:varyColors val="1"/>
        <c:ser>
          <c:idx val="0"/>
          <c:order val="0"/>
          <c:dPt>
            <c:idx val="0"/>
            <c:explosion val="5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</c:dPt>
          <c:dPt>
            <c:idx val="1"/>
            <c:explosion val="7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explosion val="5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3"/>
            <c:explosion val="2"/>
            <c:spPr>
              <a:solidFill>
                <a:srgbClr val="FF9900"/>
              </a:solidFill>
            </c:spPr>
          </c:dPt>
          <c:dPt>
            <c:idx val="4"/>
            <c:explosion val="4"/>
            <c:spPr>
              <a:solidFill>
                <a:srgbClr val="FF9900"/>
              </a:solidFill>
            </c:spPr>
          </c:dPt>
          <c:dLbls>
            <c:dLbl>
              <c:idx val="0"/>
              <c:layout>
                <c:manualLayout>
                  <c:x val="-0.15730134329803824"/>
                  <c:y val="0.24212433186436386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258911403006503"/>
                  <c:y val="-9.0502547042098244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008220596571892E-2"/>
                  <c:y val="-0.28010107930394956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464232250547943"/>
                  <c:y val="-4.1065910372098571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6505439922629694"/>
                  <c:y val="0.23562505400634498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th-TH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Sheet1!$A$81:$A$85</c:f>
              <c:strCache>
                <c:ptCount val="5"/>
                <c:pt idx="0">
                  <c:v>NA4</c:v>
                </c:pt>
                <c:pt idx="1">
                  <c:v>NA5</c:v>
                </c:pt>
                <c:pt idx="2">
                  <c:v>NA6</c:v>
                </c:pt>
                <c:pt idx="3">
                  <c:v>NA1</c:v>
                </c:pt>
                <c:pt idx="4">
                  <c:v>NA2</c:v>
                </c:pt>
              </c:strCache>
            </c:strRef>
          </c:cat>
          <c:val>
            <c:numRef>
              <c:f>Sheet1!$B$81:$B$85</c:f>
              <c:numCache>
                <c:formatCode>0.0000</c:formatCode>
                <c:ptCount val="5"/>
                <c:pt idx="0">
                  <c:v>0.1535486565320997</c:v>
                </c:pt>
                <c:pt idx="1">
                  <c:v>0.11321110910800102</c:v>
                </c:pt>
                <c:pt idx="2">
                  <c:v>0.18903312364222649</c:v>
                </c:pt>
                <c:pt idx="3">
                  <c:v>7.156919142384513E-2</c:v>
                </c:pt>
                <c:pt idx="4">
                  <c:v>0.1573050782917659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  <c:dispBlanksAs val="zero"/>
  </c:chart>
  <c:externalData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0.00493</cdr:x>
      <cdr:y>0.24713</cdr:y>
    </cdr:from>
    <cdr:to>
      <cdr:x>0.07397</cdr:x>
      <cdr:y>0.49282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216691" y="1059657"/>
          <a:ext cx="814388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chemeClr val="bg1"/>
              </a:solidFill>
            </a:rPr>
            <a:t>mg</a:t>
          </a:r>
          <a:r>
            <a:rPr lang="en-US" sz="1800" baseline="0" dirty="0">
              <a:solidFill>
                <a:schemeClr val="bg1"/>
              </a:solidFill>
            </a:rPr>
            <a:t> kg</a:t>
          </a:r>
          <a:r>
            <a:rPr lang="en-US" sz="1800" baseline="30000" dirty="0">
              <a:solidFill>
                <a:schemeClr val="bg1"/>
              </a:solidFill>
            </a:rPr>
            <a:t>-1</a:t>
          </a:r>
          <a:endParaRPr lang="th-TH" sz="1800" baseline="300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41133" cy="34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5" tIns="46653" rIns="93305" bIns="466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5262" y="1"/>
            <a:ext cx="4341133" cy="34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5" tIns="46653" rIns="93305" bIns="466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CD59F29-AE2C-459B-ABAB-0E54D51C01B1}" type="datetimeFigureOut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42573"/>
            <a:ext cx="4341133" cy="34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5" tIns="46653" rIns="93305" bIns="466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5262" y="6542573"/>
            <a:ext cx="4341133" cy="34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5" tIns="46653" rIns="93305" bIns="4665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A9E1FE4-D561-45CA-8A41-B422D85C9E1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68322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41133" cy="344464"/>
          </a:xfrm>
          <a:prstGeom prst="rect">
            <a:avLst/>
          </a:prstGeom>
        </p:spPr>
        <p:txBody>
          <a:bodyPr vert="horz" lIns="93305" tIns="46653" rIns="93305" bIns="4665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262" y="1"/>
            <a:ext cx="4341133" cy="344464"/>
          </a:xfrm>
          <a:prstGeom prst="rect">
            <a:avLst/>
          </a:prstGeom>
        </p:spPr>
        <p:txBody>
          <a:bodyPr vert="horz" lIns="93305" tIns="46653" rIns="93305" bIns="4665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9D92E76-6422-45B6-9AED-B3E44F6C6544}" type="datetimeFigureOut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6125" y="515938"/>
            <a:ext cx="3446463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5" tIns="46653" rIns="93305" bIns="46653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336" y="3272413"/>
            <a:ext cx="8014042" cy="3099054"/>
          </a:xfrm>
          <a:prstGeom prst="rect">
            <a:avLst/>
          </a:prstGeom>
        </p:spPr>
        <p:txBody>
          <a:bodyPr vert="horz" lIns="93305" tIns="46653" rIns="93305" bIns="4665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42573"/>
            <a:ext cx="4341133" cy="344464"/>
          </a:xfrm>
          <a:prstGeom prst="rect">
            <a:avLst/>
          </a:prstGeom>
        </p:spPr>
        <p:txBody>
          <a:bodyPr vert="horz" lIns="93305" tIns="46653" rIns="93305" bIns="4665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262" y="6542573"/>
            <a:ext cx="4341133" cy="344464"/>
          </a:xfrm>
          <a:prstGeom prst="rect">
            <a:avLst/>
          </a:prstGeom>
        </p:spPr>
        <p:txBody>
          <a:bodyPr vert="horz" lIns="93305" tIns="46653" rIns="93305" bIns="4665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39ED7E-408C-46AC-A2A3-E46B743DC3C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69555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133236-E202-4F69-BC8B-F929FA85162C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กราบเรียนท่านประธานและผู้เข้าฟังสัมมนาทุกท่าน</a:t>
            </a:r>
            <a:r>
              <a:rPr lang="th-TH" baseline="0" dirty="0" smtClean="0"/>
              <a:t> ดิฉัน นางสาวกานต์มณี จันทร์ขาว  นักวิชาการเกษตรปฏิบัติการ  สถานีพัฒนาที่ดินพระนครศรีอยุธยา  สำนักงานพัฒนาที่ดินเขต </a:t>
            </a:r>
            <a:r>
              <a:rPr lang="en-US" baseline="0" dirty="0" smtClean="0"/>
              <a:t>1 </a:t>
            </a:r>
            <a:r>
              <a:rPr lang="th-TH" baseline="0" dirty="0" smtClean="0"/>
              <a:t>จะได้มานำเสนอหัวข้องานวิชาการเรื่องการศึกษาความแตกต่างโครงสร้างประชากรเชื้อราและแบคทีเรียบริเวณรากหญ้าแฝกที่ปลูกในดินเค็มและดินเปรี้ยวจัด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5946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9ED7E-408C-46AC-A2A3-E46B743DC3C1}" type="slidenum">
              <a:rPr lang="th-TH" smtClean="0"/>
              <a:pPr>
                <a:defRPr/>
              </a:pPr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7782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9ED7E-408C-46AC-A2A3-E46B743DC3C1}" type="slidenum">
              <a:rPr lang="th-TH" smtClean="0"/>
              <a:pPr>
                <a:defRPr/>
              </a:pPr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40689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9ED7E-408C-46AC-A2A3-E46B743DC3C1}" type="slidenum">
              <a:rPr lang="th-TH" smtClean="0"/>
              <a:pPr>
                <a:defRPr/>
              </a:pPr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00180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21D0C2-83DA-48FA-A7CE-EEEFA5DCC3A0}" type="slidenum">
              <a:rPr lang="th-TH" smtClean="0"/>
              <a:pPr>
                <a:defRPr/>
              </a:pPr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06471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9ED7E-408C-46AC-A2A3-E46B743DC3C1}" type="slidenum">
              <a:rPr lang="th-TH" smtClean="0"/>
              <a:pPr>
                <a:defRPr/>
              </a:pPr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801840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dirty="0" smtClean="0"/>
              <a:t>โดยใช้ดินบริเวณราก</a:t>
            </a:r>
            <a:r>
              <a:rPr lang="th-TH" dirty="0" err="1" smtClean="0"/>
              <a:t>มาเจื้อ</a:t>
            </a:r>
            <a:r>
              <a:rPr lang="th-TH" dirty="0" smtClean="0"/>
              <a:t>จางด้วยวิธี </a:t>
            </a:r>
            <a:r>
              <a:rPr lang="en-US" dirty="0" smtClean="0">
                <a:cs typeface="Cordia New" pitchFamily="34" charset="-34"/>
              </a:rPr>
              <a:t>soil dilution series </a:t>
            </a:r>
            <a:r>
              <a:rPr lang="th-TH" dirty="0" smtClean="0"/>
              <a:t>ที่ความเข้มข้น </a:t>
            </a:r>
            <a:r>
              <a:rPr lang="en-US" dirty="0" smtClean="0">
                <a:cs typeface="Cordia New" pitchFamily="34" charset="-34"/>
              </a:rPr>
              <a:t>10</a:t>
            </a:r>
            <a:r>
              <a:rPr lang="en-US" baseline="30000" dirty="0" smtClean="0">
                <a:cs typeface="Cordia New" pitchFamily="34" charset="-34"/>
              </a:rPr>
              <a:t>-2</a:t>
            </a:r>
            <a:r>
              <a:rPr lang="en-US" dirty="0" smtClean="0">
                <a:cs typeface="Cordia New" pitchFamily="34" charset="-34"/>
              </a:rPr>
              <a:t> -10</a:t>
            </a:r>
            <a:r>
              <a:rPr lang="en-US" baseline="30000" dirty="0" smtClean="0">
                <a:cs typeface="Cordia New" pitchFamily="34" charset="-34"/>
              </a:rPr>
              <a:t>-5 </a:t>
            </a:r>
            <a:r>
              <a:rPr lang="th-TH" dirty="0" smtClean="0"/>
              <a:t>การคัดแยกแบคทีเรียที่มีความสามารถในการละลายฟอสเฟตบนอาหาร </a:t>
            </a:r>
            <a:r>
              <a:rPr lang="en-US" dirty="0" err="1" smtClean="0">
                <a:cs typeface="Cordia New" pitchFamily="34" charset="-34"/>
              </a:rPr>
              <a:t>Pikovaskaya</a:t>
            </a:r>
            <a:r>
              <a:rPr lang="en-US" dirty="0" smtClean="0">
                <a:cs typeface="Cordia New" pitchFamily="34" charset="-34"/>
              </a:rPr>
              <a:t> medium  </a:t>
            </a:r>
            <a:r>
              <a:rPr lang="th-TH" dirty="0" smtClean="0"/>
              <a:t>การตรึงไนโตรเจน บนอาหาร </a:t>
            </a:r>
            <a:r>
              <a:rPr lang="en-US" dirty="0" smtClean="0">
                <a:cs typeface="Cordia New" pitchFamily="34" charset="-34"/>
              </a:rPr>
              <a:t>N-free medium </a:t>
            </a:r>
            <a:r>
              <a:rPr lang="th-TH" dirty="0" smtClean="0"/>
              <a:t>การย่อยสลายเซลลูโลส </a:t>
            </a:r>
            <a:r>
              <a:rPr lang="en-US" dirty="0" smtClean="0">
                <a:cs typeface="Cordia New" pitchFamily="34" charset="-34"/>
              </a:rPr>
              <a:t>CMC medium</a:t>
            </a:r>
            <a:endParaRPr lang="th-T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20AE3-C3DC-432C-A868-B154882EB982}" type="slidenum">
              <a:rPr lang="th-TH" smtClean="0"/>
              <a:pPr>
                <a:defRPr/>
              </a:pPr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21613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7270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6D3E47-ACAB-430E-AFC8-8C3F777A851F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966490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จากนั้นทำการจัดกลุ่มแบคทีเรียบริเวณด้วยเทคนิค</a:t>
            </a:r>
            <a:r>
              <a:rPr lang="en-US" smtClean="0">
                <a:cs typeface="Cordia New" pitchFamily="34" charset="-34"/>
              </a:rPr>
              <a:t>RFLP </a:t>
            </a:r>
            <a:r>
              <a:rPr lang="th-TH" smtClean="0"/>
              <a:t>และทำการจัดจำแนกชนิดของแบคทีเรียด้วยวิธี </a:t>
            </a:r>
            <a:r>
              <a:rPr lang="en-US" smtClean="0">
                <a:cs typeface="Cordia New" pitchFamily="34" charset="-34"/>
              </a:rPr>
              <a:t>sequenceing </a:t>
            </a:r>
            <a:r>
              <a:rPr lang="th-TH" smtClean="0"/>
              <a:t>และเปรียบเทียบกับฐานข้อมูลพบว่า สามารถจำแนกแบคทีเรียทั้งหมด </a:t>
            </a:r>
            <a:r>
              <a:rPr lang="en-US" smtClean="0">
                <a:cs typeface="Cordia New" pitchFamily="34" charset="-34"/>
              </a:rPr>
              <a:t>20 </a:t>
            </a:r>
            <a:r>
              <a:rPr lang="th-TH" smtClean="0"/>
              <a:t>ชนิด แบคทีเรียที่พบส่วนใหญ่อยู่กลุ่มของ </a:t>
            </a:r>
            <a:r>
              <a:rPr lang="en-US" smtClean="0">
                <a:cs typeface="Cordia New" pitchFamily="34" charset="-34"/>
              </a:rPr>
              <a:t>Bacillus Burkholderia Arthrobacter  Pseudomonas </a:t>
            </a:r>
            <a:r>
              <a:rPr lang="th-TH" smtClean="0"/>
              <a:t> เป็นต้น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7AFAF9-40EC-48B4-B073-6F8FCA194D95}" type="slidenum">
              <a:rPr lang="th-TH" smtClean="0"/>
              <a:pPr>
                <a:defRPr/>
              </a:pPr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83240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dirty="0" smtClean="0"/>
              <a:t>จากการจัดจำแนกแบคทีเรียทั้ง</a:t>
            </a:r>
            <a:r>
              <a:rPr lang="th-TH" baseline="0" dirty="0" smtClean="0"/>
              <a:t> </a:t>
            </a:r>
            <a:r>
              <a:rPr lang="en-US" baseline="0" dirty="0" smtClean="0"/>
              <a:t>20 </a:t>
            </a:r>
            <a:r>
              <a:rPr lang="th-TH" baseline="0" dirty="0" smtClean="0"/>
              <a:t>ชนิดพบว่า </a:t>
            </a:r>
            <a:r>
              <a:rPr lang="en-US" baseline="0" dirty="0" smtClean="0"/>
              <a:t>8 </a:t>
            </a:r>
            <a:r>
              <a:rPr lang="th-TH" baseline="0" dirty="0" smtClean="0"/>
              <a:t>ชนิดที่สามารถพบได้ในดินเปรี้ยว  ดินเค็ม พบ </a:t>
            </a:r>
            <a:r>
              <a:rPr lang="en-US" baseline="0" dirty="0" smtClean="0"/>
              <a:t>6 </a:t>
            </a:r>
            <a:r>
              <a:rPr lang="th-TH" baseline="0" dirty="0" smtClean="0"/>
              <a:t>ชนิด และสามารถพบแบคทีเรียได้ทั้งในดินเค็มและดินเปรี้ยวจัด </a:t>
            </a:r>
            <a:r>
              <a:rPr lang="en-US" baseline="0" dirty="0" smtClean="0"/>
              <a:t>6 </a:t>
            </a:r>
            <a:r>
              <a:rPr lang="th-TH" baseline="0" dirty="0" smtClean="0"/>
              <a:t>ชนิด</a:t>
            </a:r>
            <a:endParaRPr lang="th-T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A04B48-E4A6-4033-BA43-C323003E3235}" type="slidenum">
              <a:rPr lang="th-TH" smtClean="0"/>
              <a:pPr>
                <a:defRPr/>
              </a:pPr>
              <a:t>33</a:t>
            </a:fld>
            <a:endParaRPr lang="th-T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dirty="0" smtClean="0"/>
              <a:t>จากการคัดแยกประสิทธิภาพเชื้อราและแบคทีเรียที่มีบทบาทในการส่งเสริมการเจริญเติบโตบริเวณรากหญ้าแฝกพบว่าในพื้นที่ดินเค็ม สามารถนำแบคทีเรียไปศึกษาและพัฒนา ในพื้นที่ดินเค็มได้แก่ </a:t>
            </a:r>
            <a:r>
              <a:rPr lang="en-US" i="1" dirty="0" smtClean="0">
                <a:solidFill>
                  <a:srgbClr val="000000"/>
                </a:solidFill>
                <a:cs typeface="Cordia New" pitchFamily="34" charset="-34"/>
              </a:rPr>
              <a:t>Pseudomonas sp. </a:t>
            </a:r>
            <a:r>
              <a:rPr lang="th-TH" i="1" dirty="0" smtClean="0">
                <a:solidFill>
                  <a:srgbClr val="000000"/>
                </a:solidFill>
              </a:rPr>
              <a:t>สามารถย่อยสลายเซซลูโลสร่วมกับผลิตฮอร์โมน </a:t>
            </a:r>
            <a:r>
              <a:rPr lang="en-US" i="1" dirty="0" err="1" smtClean="0">
                <a:cs typeface="Cordia New" pitchFamily="34" charset="-34"/>
              </a:rPr>
              <a:t>Kocuria</a:t>
            </a:r>
            <a:r>
              <a:rPr lang="en-US" i="1" dirty="0" smtClean="0">
                <a:cs typeface="Cordia New" pitchFamily="34" charset="-34"/>
              </a:rPr>
              <a:t> </a:t>
            </a:r>
            <a:r>
              <a:rPr lang="en-US" i="1" dirty="0" err="1" smtClean="0">
                <a:cs typeface="Cordia New" pitchFamily="34" charset="-34"/>
              </a:rPr>
              <a:t>rhizophila</a:t>
            </a:r>
            <a:r>
              <a:rPr lang="en-US" i="1" dirty="0" smtClean="0">
                <a:cs typeface="Cordia New" pitchFamily="34" charset="-34"/>
              </a:rPr>
              <a:t>  </a:t>
            </a:r>
            <a:r>
              <a:rPr lang="th-TH" i="1" dirty="0" smtClean="0"/>
              <a:t>ละลายฟอสเฟตร่วมกับการผลิตฮอร์โมน และ  </a:t>
            </a:r>
            <a:r>
              <a:rPr lang="en-US" i="1" dirty="0" err="1" smtClean="0">
                <a:cs typeface="Cordia New" pitchFamily="34" charset="-34"/>
              </a:rPr>
              <a:t>Enterobacter</a:t>
            </a:r>
            <a:r>
              <a:rPr lang="en-US" i="1" dirty="0" smtClean="0">
                <a:cs typeface="Cordia New" pitchFamily="34" charset="-34"/>
              </a:rPr>
              <a:t> sp. KK1 </a:t>
            </a:r>
            <a:r>
              <a:rPr lang="th-TH" i="1" dirty="0" smtClean="0"/>
              <a:t> สามารถตรึงไนโตรเจนและผลิตฮอร์โมน</a:t>
            </a:r>
          </a:p>
          <a:p>
            <a:r>
              <a:rPr lang="th-TH" i="1" dirty="0" smtClean="0"/>
              <a:t>ในพื้นที่ดินเปรี้ยวสามารถนำแบคทีเรีย  </a:t>
            </a:r>
            <a:r>
              <a:rPr lang="en-US" i="1" dirty="0" err="1" smtClean="0">
                <a:cs typeface="Cordia New" pitchFamily="34" charset="-34"/>
              </a:rPr>
              <a:t>Arthrobacter</a:t>
            </a:r>
            <a:r>
              <a:rPr lang="en-US" i="1" dirty="0" smtClean="0">
                <a:cs typeface="Cordia New" pitchFamily="34" charset="-34"/>
              </a:rPr>
              <a:t> sp.NA116</a:t>
            </a:r>
            <a:r>
              <a:rPr lang="th-TH" i="1" dirty="0" smtClean="0"/>
              <a:t> สามารถละลายฟอสเฟต และผลิตฮอร์โมน อีกชนิดหนึ่งคือ  </a:t>
            </a:r>
            <a:r>
              <a:rPr lang="en-US" i="1" dirty="0" err="1" smtClean="0">
                <a:cs typeface="Cordia New" pitchFamily="34" charset="-34"/>
              </a:rPr>
              <a:t>Rhizobium</a:t>
            </a:r>
            <a:r>
              <a:rPr lang="en-US" i="1" dirty="0" smtClean="0">
                <a:cs typeface="Cordia New" pitchFamily="34" charset="-34"/>
              </a:rPr>
              <a:t> sp.120</a:t>
            </a:r>
            <a:r>
              <a:rPr lang="th-TH" i="1" dirty="0" smtClean="0"/>
              <a:t> สามารถตรึงไนโตรเจน และผลิตฮอร์โมน สำหรับแบคทีเรียที่สามารถพบได้ทั้ง </a:t>
            </a:r>
            <a:r>
              <a:rPr lang="en-US" i="1" dirty="0" smtClean="0">
                <a:cs typeface="Cordia New" pitchFamily="34" charset="-34"/>
              </a:rPr>
              <a:t>2 </a:t>
            </a:r>
            <a:r>
              <a:rPr lang="th-TH" i="1" dirty="0" smtClean="0"/>
              <a:t>พื้นที่ ได้แก่  </a:t>
            </a:r>
            <a:r>
              <a:rPr lang="en-US" i="1" dirty="0" smtClean="0">
                <a:cs typeface="Cordia New" pitchFamily="34" charset="-34"/>
              </a:rPr>
              <a:t>Bacillus </a:t>
            </a:r>
            <a:r>
              <a:rPr lang="en-US" i="1" dirty="0" err="1" smtClean="0">
                <a:cs typeface="Cordia New" pitchFamily="34" charset="-34"/>
              </a:rPr>
              <a:t>megaterium</a:t>
            </a:r>
            <a:r>
              <a:rPr lang="th-TH" i="1" dirty="0" smtClean="0"/>
              <a:t> </a:t>
            </a:r>
            <a:r>
              <a:rPr lang="en-US" i="1" dirty="0" err="1" smtClean="0">
                <a:cs typeface="Cordia New" pitchFamily="34" charset="-34"/>
              </a:rPr>
              <a:t>Arthrobacter</a:t>
            </a:r>
            <a:r>
              <a:rPr lang="en-US" i="1" dirty="0" smtClean="0">
                <a:cs typeface="Cordia New" pitchFamily="34" charset="-34"/>
              </a:rPr>
              <a:t> </a:t>
            </a:r>
            <a:r>
              <a:rPr lang="en-US" i="1" dirty="0" err="1" smtClean="0">
                <a:cs typeface="Cordia New" pitchFamily="34" charset="-34"/>
              </a:rPr>
              <a:t>qlobiformis</a:t>
            </a:r>
            <a:r>
              <a:rPr lang="th-TH" i="1" dirty="0" smtClean="0"/>
              <a:t> ที่ย่อยสลายฟอสเฟต และผลิตฮอร์โมน  ส่วน </a:t>
            </a:r>
            <a:r>
              <a:rPr lang="en-US" i="1" dirty="0" smtClean="0">
                <a:cs typeface="Cordia New" pitchFamily="34" charset="-34"/>
              </a:rPr>
              <a:t>Bacillus sp.IMT02 </a:t>
            </a:r>
            <a:r>
              <a:rPr lang="th-TH" i="1" dirty="0" smtClean="0"/>
              <a:t> ที่สามารถละลายฟอสเฟต ย่อยสลายเซลลูโลส อีกทั้งยังผลิตฮอร์โมนอีกด้วย</a:t>
            </a:r>
            <a:endParaRPr lang="th-T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789CF-67AC-4061-8508-C6D9EDBFAF03}" type="slidenum">
              <a:rPr lang="th-TH" smtClean="0"/>
              <a:pPr>
                <a:defRPr/>
              </a:pPr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2750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dirty="0" smtClean="0"/>
              <a:t>หญ้าแฝกเป็นพืชที่นำมาใช้ในการอนุรักษ์ดินและน้ำ เนื่องจากหญ้าแฝกเป็นพืชที่มีระบบรากลึก จึงมีการนำมาใช้ในการป้องกันการชะล้างพังทลายของดิน อีกทั้งยังมีการปลูกเพื่อช่วยในการเก็บกักความชื้นในดิน ต่อมามีการศึกษาการปลูกหญ้าแฝกร่วมกับพืชเศรษฐกิจ  ในประเทศไทยพบหญ้าแฝก 2 ชนิดคือ หญ้าแฝกลุ่ม </a:t>
            </a:r>
            <a:r>
              <a:rPr lang="en-US" dirty="0" err="1" smtClean="0">
                <a:cs typeface="Cordia New" pitchFamily="34" charset="-34"/>
              </a:rPr>
              <a:t>vetiveria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en-US" dirty="0" err="1" smtClean="0">
                <a:cs typeface="Cordia New" pitchFamily="34" charset="-34"/>
              </a:rPr>
              <a:t>zizanioides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th-TH" dirty="0" smtClean="0"/>
              <a:t>และหญ้าแฝกดอน </a:t>
            </a:r>
            <a:r>
              <a:rPr lang="en-US" dirty="0" err="1" smtClean="0">
                <a:cs typeface="Cordia New" pitchFamily="34" charset="-34"/>
              </a:rPr>
              <a:t>vetiveria</a:t>
            </a:r>
            <a:r>
              <a:rPr lang="th-TH" dirty="0" smtClean="0"/>
              <a:t> </a:t>
            </a:r>
            <a:r>
              <a:rPr lang="en-US" dirty="0" err="1" smtClean="0">
                <a:cs typeface="Cordia New" pitchFamily="34" charset="-34"/>
              </a:rPr>
              <a:t>nemolalis</a:t>
            </a:r>
            <a:r>
              <a:rPr lang="en-US" dirty="0" smtClean="0">
                <a:cs typeface="Cordia New" pitchFamily="34" charset="-34"/>
              </a:rPr>
              <a:t> </a:t>
            </a:r>
          </a:p>
          <a:p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xmlns="" val="1794001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410F6-146C-4A24-A6B4-67B3BDD079DA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th-TH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จากการศึกษากลุ่มจุลินทรีย์ที่เป็นประโยชน์ได้หลายกลุ่มได้แก่ การละลายฟอตเฟต  การตรึงไนโตรเจน  การย่อยสลายเซลล์ลูโลส  และการผลิตสารอินทรีย์ที่มีผลต่อการยับยั้งหรือต้านทานการเจริญเติบโตของเชื้อสาเหตุโรคพืช ดังงานวิจัยต่อไปนี้</a:t>
            </a:r>
          </a:p>
        </p:txBody>
      </p:sp>
    </p:spTree>
    <p:extLst>
      <p:ext uri="{BB962C8B-B14F-4D97-AF65-F5344CB8AC3E}">
        <p14:creationId xmlns:p14="http://schemas.microsoft.com/office/powerpoint/2010/main" xmlns="" val="2165759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C3088E-5D43-492B-BA0B-1375867FDB99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2195337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dirty="0" smtClean="0"/>
              <a:t>พบเชื้อรา </a:t>
            </a:r>
            <a:r>
              <a:rPr lang="en-US" dirty="0" smtClean="0">
                <a:cs typeface="Cordia New" pitchFamily="34" charset="-34"/>
              </a:rPr>
              <a:t>3 </a:t>
            </a:r>
            <a:r>
              <a:rPr lang="th-TH" dirty="0" smtClean="0"/>
              <a:t>ชนิด ได้แก่ </a:t>
            </a:r>
            <a:r>
              <a:rPr lang="en-US" dirty="0" err="1" smtClean="0">
                <a:cs typeface="Cordia New" pitchFamily="34" charset="-34"/>
              </a:rPr>
              <a:t>penibacillus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en-US" dirty="0" err="1" smtClean="0">
                <a:cs typeface="Cordia New" pitchFamily="34" charset="-34"/>
              </a:rPr>
              <a:t>Aspergillus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en-US" dirty="0" err="1" smtClean="0">
                <a:cs typeface="Cordia New" pitchFamily="34" charset="-34"/>
              </a:rPr>
              <a:t>terreus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th-TH" dirty="0" smtClean="0"/>
              <a:t>และ </a:t>
            </a:r>
            <a:r>
              <a:rPr lang="en-US" dirty="0" err="1" smtClean="0">
                <a:cs typeface="Cordia New" pitchFamily="34" charset="-34"/>
              </a:rPr>
              <a:t>Ascomycota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th-TH" dirty="0" smtClean="0"/>
              <a:t>มีค่าการละลายอยู่ในช่วง </a:t>
            </a:r>
            <a:r>
              <a:rPr lang="en-US" dirty="0" smtClean="0">
                <a:cs typeface="Cordia New" pitchFamily="34" charset="-34"/>
              </a:rPr>
              <a:t>243.2- 741.1  </a:t>
            </a:r>
            <a:r>
              <a:rPr lang="th-TH" dirty="0" smtClean="0"/>
              <a:t>ซึ่ง </a:t>
            </a:r>
            <a:r>
              <a:rPr lang="en-US" dirty="0" err="1" smtClean="0">
                <a:cs typeface="Cordia New" pitchFamily="34" charset="-34"/>
              </a:rPr>
              <a:t>Penicilium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th-TH" dirty="0" smtClean="0"/>
              <a:t>สามารถละได้ฟอสเฟตได้มากที่สุด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F8C39-09D0-408B-9098-FCE314C09D7B}" type="slidenum">
              <a:rPr lang="th-TH" smtClean="0"/>
              <a:pPr>
                <a:defRPr/>
              </a:pPr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33326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dirty="0" smtClean="0"/>
              <a:t>การย่อยสลายเซลลูโลสพบเชื้อรา </a:t>
            </a:r>
            <a:r>
              <a:rPr lang="en-US" dirty="0" smtClean="0">
                <a:cs typeface="Cordia New" pitchFamily="34" charset="-34"/>
              </a:rPr>
              <a:t>5</a:t>
            </a:r>
            <a:r>
              <a:rPr lang="th-TH" dirty="0" smtClean="0"/>
              <a:t> ชนิด ค่าการย่อยสลายเซลลูโลสอยู่ในช่วง </a:t>
            </a:r>
            <a:r>
              <a:rPr lang="en-US" dirty="0" smtClean="0">
                <a:cs typeface="Cordia New" pitchFamily="34" charset="-34"/>
              </a:rPr>
              <a:t>0.014-0.312 </a:t>
            </a:r>
            <a:r>
              <a:rPr lang="th-TH" dirty="0" smtClean="0"/>
              <a:t>พบว่ามีเชื้อราที่พบได้ทั้งในดินเค็มดินเปรี้ยวได้แก่ </a:t>
            </a:r>
            <a:r>
              <a:rPr lang="en-US" dirty="0" err="1" smtClean="0">
                <a:cs typeface="Cordia New" pitchFamily="34" charset="-34"/>
              </a:rPr>
              <a:t>Penicillium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th-TH" dirty="0" smtClean="0"/>
              <a:t>และที่พบในดินเค็มได้แก่ </a:t>
            </a:r>
            <a:r>
              <a:rPr lang="en-US" dirty="0" err="1" smtClean="0">
                <a:cs typeface="Cordia New" pitchFamily="34" charset="-34"/>
              </a:rPr>
              <a:t>Paecilomyces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th-TH" dirty="0" smtClean="0"/>
              <a:t>ที่พบในดินเปรี้ยวได้แก่ </a:t>
            </a:r>
            <a:r>
              <a:rPr lang="en-US" i="1" dirty="0" err="1" smtClean="0">
                <a:cs typeface="Cordia New" pitchFamily="34" charset="-34"/>
              </a:rPr>
              <a:t>Conichaeta</a:t>
            </a:r>
            <a:r>
              <a:rPr lang="en-US" i="1" dirty="0" smtClean="0">
                <a:cs typeface="Cordia New" pitchFamily="34" charset="-34"/>
              </a:rPr>
              <a:t> </a:t>
            </a:r>
            <a:r>
              <a:rPr lang="en-US" i="1" dirty="0" err="1" smtClean="0">
                <a:cs typeface="Cordia New" pitchFamily="34" charset="-34"/>
              </a:rPr>
              <a:t>velutina</a:t>
            </a:r>
            <a:r>
              <a:rPr lang="en-US" i="1" dirty="0" smtClean="0">
                <a:cs typeface="Cordia New" pitchFamily="34" charset="-34"/>
              </a:rPr>
              <a:t>  </a:t>
            </a:r>
            <a:r>
              <a:rPr lang="en-US" i="1" dirty="0" err="1" smtClean="0">
                <a:cs typeface="Cordia New" pitchFamily="34" charset="-34"/>
              </a:rPr>
              <a:t>Davidiellacaeae</a:t>
            </a:r>
            <a:r>
              <a:rPr lang="en-US" i="1" dirty="0" smtClean="0">
                <a:cs typeface="Cordia New" pitchFamily="34" charset="-34"/>
              </a:rPr>
              <a:t> sp. </a:t>
            </a:r>
            <a:r>
              <a:rPr lang="en-US" i="1" dirty="0" err="1" smtClean="0">
                <a:cs typeface="Cordia New" pitchFamily="34" charset="-34"/>
              </a:rPr>
              <a:t>Ascomyces</a:t>
            </a:r>
            <a:r>
              <a:rPr lang="en-US" i="1" dirty="0" smtClean="0">
                <a:cs typeface="Cordia New" pitchFamily="34" charset="-34"/>
              </a:rPr>
              <a:t> </a:t>
            </a:r>
            <a:r>
              <a:rPr lang="en-US" i="1" dirty="0" err="1" smtClean="0">
                <a:cs typeface="Cordia New" pitchFamily="34" charset="-34"/>
              </a:rPr>
              <a:t>lilacinus</a:t>
            </a:r>
            <a:r>
              <a:rPr lang="en-US" i="1" dirty="0" smtClean="0">
                <a:cs typeface="Cordia New" pitchFamily="34" charset="-34"/>
              </a:rPr>
              <a:t> </a:t>
            </a:r>
            <a:endParaRPr lang="th-TH" i="1" dirty="0" smtClean="0"/>
          </a:p>
          <a:p>
            <a:endParaRPr lang="th-TH" i="1" dirty="0" smtClean="0"/>
          </a:p>
          <a:p>
            <a:endParaRPr lang="th-T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CCDBAE-48E0-44BC-B046-37A8C1CBC6FD}" type="slidenum">
              <a:rPr lang="th-TH" smtClean="0"/>
              <a:pPr>
                <a:defRPr/>
              </a:pPr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308133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ผลจากการคัดแยกแบคทีเรียที่สามารถละลาย พบแบคทีเรียบริเวณรากทั้งหมด </a:t>
            </a:r>
            <a:r>
              <a:rPr lang="en-US" smtClean="0">
                <a:cs typeface="Cordia New" pitchFamily="34" charset="-34"/>
              </a:rPr>
              <a:t>21 isolate </a:t>
            </a:r>
            <a:r>
              <a:rPr lang="th-TH" smtClean="0"/>
              <a:t>พบในดินเค็ม </a:t>
            </a:r>
            <a:r>
              <a:rPr lang="en-US" smtClean="0">
                <a:cs typeface="Cordia New" pitchFamily="34" charset="-34"/>
              </a:rPr>
              <a:t>8 isolate </a:t>
            </a:r>
            <a:r>
              <a:rPr lang="th-TH" smtClean="0"/>
              <a:t>ดินเปรี้ยว </a:t>
            </a:r>
            <a:r>
              <a:rPr lang="en-US" smtClean="0">
                <a:cs typeface="Cordia New" pitchFamily="34" charset="-34"/>
              </a:rPr>
              <a:t>13 isolate  </a:t>
            </a:r>
            <a:r>
              <a:rPr lang="th-TH" smtClean="0"/>
              <a:t>การตรึงไนโตรพบแบคทีเรียทั้งหมด </a:t>
            </a:r>
            <a:r>
              <a:rPr lang="en-US" smtClean="0">
                <a:cs typeface="Cordia New" pitchFamily="34" charset="-34"/>
              </a:rPr>
              <a:t>5 isolate </a:t>
            </a:r>
            <a:r>
              <a:rPr lang="th-TH" smtClean="0"/>
              <a:t>ดินเปรี้ยว </a:t>
            </a:r>
            <a:r>
              <a:rPr lang="en-US" smtClean="0">
                <a:cs typeface="Cordia New" pitchFamily="34" charset="-34"/>
              </a:rPr>
              <a:t>3 isolate </a:t>
            </a:r>
            <a:r>
              <a:rPr lang="th-TH" smtClean="0"/>
              <a:t>การย่อยสลายเซลลูโลส ทั้งหมด </a:t>
            </a:r>
            <a:r>
              <a:rPr lang="en-US" smtClean="0">
                <a:cs typeface="Cordia New" pitchFamily="34" charset="-34"/>
              </a:rPr>
              <a:t>58 isolate </a:t>
            </a:r>
            <a:r>
              <a:rPr lang="th-TH" smtClean="0"/>
              <a:t>ดินเค็ม </a:t>
            </a:r>
            <a:r>
              <a:rPr lang="en-US" smtClean="0">
                <a:cs typeface="Cordia New" pitchFamily="34" charset="-34"/>
              </a:rPr>
              <a:t>37 isolate </a:t>
            </a:r>
            <a:r>
              <a:rPr lang="th-TH" smtClean="0"/>
              <a:t>ดินเปรี้ยว </a:t>
            </a:r>
            <a:r>
              <a:rPr lang="en-US" smtClean="0">
                <a:cs typeface="Cordia New" pitchFamily="34" charset="-34"/>
              </a:rPr>
              <a:t>21 isolate </a:t>
            </a: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3BB742-DA7C-4F16-81A1-6C44D3DFC33A}" type="slidenum">
              <a:rPr lang="th-TH" smtClean="0"/>
              <a:pPr>
                <a:defRPr/>
              </a:pPr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30534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7270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6D3E47-ACAB-430E-AFC8-8C3F777A851F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4103435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จากนั้นทำการจัดกลุ่มแบคทีเรียบริเวณด้วยเทคนิค</a:t>
            </a:r>
            <a:r>
              <a:rPr lang="en-US" smtClean="0">
                <a:cs typeface="Cordia New" pitchFamily="34" charset="-34"/>
              </a:rPr>
              <a:t>RFLP </a:t>
            </a:r>
            <a:r>
              <a:rPr lang="th-TH" smtClean="0"/>
              <a:t>และทำการจัดจำแนกชนิดของแบคทีเรียด้วยวิธี </a:t>
            </a:r>
            <a:r>
              <a:rPr lang="en-US" smtClean="0">
                <a:cs typeface="Cordia New" pitchFamily="34" charset="-34"/>
              </a:rPr>
              <a:t>sequenceing </a:t>
            </a:r>
            <a:r>
              <a:rPr lang="th-TH" smtClean="0"/>
              <a:t>และเปรียบเทียบกับฐานข้อมูลพบว่า สามารถจำแนกแบคทีเรียทั้งหมด </a:t>
            </a:r>
            <a:r>
              <a:rPr lang="en-US" smtClean="0">
                <a:cs typeface="Cordia New" pitchFamily="34" charset="-34"/>
              </a:rPr>
              <a:t>20 </a:t>
            </a:r>
            <a:r>
              <a:rPr lang="th-TH" smtClean="0"/>
              <a:t>ชนิด แบคทีเรียที่พบส่วนใหญ่อยู่กลุ่มของ </a:t>
            </a:r>
            <a:r>
              <a:rPr lang="en-US" smtClean="0">
                <a:cs typeface="Cordia New" pitchFamily="34" charset="-34"/>
              </a:rPr>
              <a:t>Bacillus Burkholderia Arthrobacter  Pseudomonas </a:t>
            </a:r>
            <a:r>
              <a:rPr lang="th-TH" smtClean="0"/>
              <a:t> เป็นต้น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7AFAF9-40EC-48B4-B073-6F8FCA194D95}" type="slidenum">
              <a:rPr lang="th-TH" smtClean="0"/>
              <a:pPr>
                <a:defRPr/>
              </a:pPr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77269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จากนั้นทำการทดสอบประสิทธิภาพในการละลายฟอสเฟตด้วยวิธี </a:t>
            </a:r>
            <a:r>
              <a:rPr lang="en-US" smtClean="0">
                <a:cs typeface="Cordia New" pitchFamily="34" charset="-34"/>
              </a:rPr>
              <a:t>Vanado –molybdate method </a:t>
            </a:r>
            <a:r>
              <a:rPr lang="th-TH" smtClean="0"/>
              <a:t> การตรึงไนโตรเจน ด้วยวิธี </a:t>
            </a:r>
            <a:r>
              <a:rPr lang="en-US" smtClean="0">
                <a:cs typeface="Cordia New" pitchFamily="34" charset="-34"/>
              </a:rPr>
              <a:t>acetylene reduction assay </a:t>
            </a:r>
            <a:r>
              <a:rPr lang="th-TH" smtClean="0"/>
              <a:t>การผลิตฮอร์โมน </a:t>
            </a:r>
            <a:r>
              <a:rPr lang="en-US" smtClean="0">
                <a:cs typeface="Cordia New" pitchFamily="34" charset="-34"/>
              </a:rPr>
              <a:t>IAA  </a:t>
            </a:r>
            <a:r>
              <a:rPr lang="th-TH" smtClean="0"/>
              <a:t>การย่อยสลายเซลลูโลส ด้วยวิธี </a:t>
            </a:r>
            <a:r>
              <a:rPr lang="en-US" smtClean="0">
                <a:cs typeface="Cordia New" pitchFamily="34" charset="-34"/>
              </a:rPr>
              <a:t>filter Paper assay </a:t>
            </a: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4348D1-E138-42A3-94E9-7142C7C0B37F}" type="slidenum">
              <a:rPr lang="th-TH" smtClean="0"/>
              <a:pPr>
                <a:defRPr/>
              </a:pPr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86987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จากนั้นทำการทดสอบประสิทธิภาพในการละลายฟอสเฟตด้วยวิธี </a:t>
            </a:r>
            <a:r>
              <a:rPr lang="en-US" smtClean="0">
                <a:cs typeface="Cordia New" pitchFamily="34" charset="-34"/>
              </a:rPr>
              <a:t>Vanado –molybdate method </a:t>
            </a:r>
            <a:r>
              <a:rPr lang="th-TH" smtClean="0"/>
              <a:t> การตรึงไนโตรเจน ด้วยวิธี </a:t>
            </a:r>
            <a:r>
              <a:rPr lang="en-US" smtClean="0">
                <a:cs typeface="Cordia New" pitchFamily="34" charset="-34"/>
              </a:rPr>
              <a:t>acetylene reduction assay </a:t>
            </a:r>
            <a:r>
              <a:rPr lang="th-TH" smtClean="0"/>
              <a:t>การผลิตฮอร์โมน </a:t>
            </a:r>
            <a:r>
              <a:rPr lang="en-US" smtClean="0">
                <a:cs typeface="Cordia New" pitchFamily="34" charset="-34"/>
              </a:rPr>
              <a:t>IAA  </a:t>
            </a:r>
            <a:r>
              <a:rPr lang="th-TH" smtClean="0"/>
              <a:t>การย่อยสลายเซลลูโลส ด้วยวิธี </a:t>
            </a:r>
            <a:r>
              <a:rPr lang="en-US" smtClean="0">
                <a:cs typeface="Cordia New" pitchFamily="34" charset="-34"/>
              </a:rPr>
              <a:t>filter Paper assay </a:t>
            </a: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4348D1-E138-42A3-94E9-7142C7C0B37F}" type="slidenum">
              <a:rPr lang="th-TH" smtClean="0"/>
              <a:pPr>
                <a:defRPr/>
              </a:pPr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01578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จากนั้นทำการทดสอบประสิทธิภาพในการละลายฟอสเฟตด้วยวิธี </a:t>
            </a:r>
            <a:r>
              <a:rPr lang="en-US" smtClean="0">
                <a:cs typeface="Cordia New" pitchFamily="34" charset="-34"/>
              </a:rPr>
              <a:t>Vanado –molybdate method </a:t>
            </a:r>
            <a:r>
              <a:rPr lang="th-TH" smtClean="0"/>
              <a:t> การตรึงไนโตรเจน ด้วยวิธี </a:t>
            </a:r>
            <a:r>
              <a:rPr lang="en-US" smtClean="0">
                <a:cs typeface="Cordia New" pitchFamily="34" charset="-34"/>
              </a:rPr>
              <a:t>acetylene reduction assay </a:t>
            </a:r>
            <a:r>
              <a:rPr lang="th-TH" smtClean="0"/>
              <a:t>การผลิตฮอร์โมน </a:t>
            </a:r>
            <a:r>
              <a:rPr lang="en-US" smtClean="0">
                <a:cs typeface="Cordia New" pitchFamily="34" charset="-34"/>
              </a:rPr>
              <a:t>IAA  </a:t>
            </a:r>
            <a:r>
              <a:rPr lang="th-TH" smtClean="0"/>
              <a:t>การย่อยสลายเซลลูโลส ด้วยวิธี </a:t>
            </a:r>
            <a:r>
              <a:rPr lang="en-US" smtClean="0">
                <a:cs typeface="Cordia New" pitchFamily="34" charset="-34"/>
              </a:rPr>
              <a:t>filter Paper assay </a:t>
            </a: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4348D1-E138-42A3-94E9-7142C7C0B37F}" type="slidenum">
              <a:rPr lang="th-TH" smtClean="0"/>
              <a:pPr>
                <a:defRPr/>
              </a:pPr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7192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ป็นที่ทราบกันดีอยู่แล้วจุลินทรีย์ดินมีความสำคัญในด้านความอุดมสมบูร์ของดินในการช่วยในการย่อยสลายสารอินทรีย์ในดิ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9ED7E-408C-46AC-A2A3-E46B743DC3C1}" type="slidenum">
              <a:rPr lang="th-TH" smtClean="0"/>
              <a:pPr>
                <a:defRPr/>
              </a:pPr>
              <a:t>3</a:t>
            </a:fld>
            <a:endParaRPr lang="th-TH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จากนั้นทำการทดสอบประสิทธิภาพในการละลายฟอสเฟตด้วยวิธี </a:t>
            </a:r>
            <a:r>
              <a:rPr lang="en-US" smtClean="0">
                <a:cs typeface="Cordia New" pitchFamily="34" charset="-34"/>
              </a:rPr>
              <a:t>Vanado –molybdate method </a:t>
            </a:r>
            <a:r>
              <a:rPr lang="th-TH" smtClean="0"/>
              <a:t> การตรึงไนโตรเจน ด้วยวิธี </a:t>
            </a:r>
            <a:r>
              <a:rPr lang="en-US" smtClean="0">
                <a:cs typeface="Cordia New" pitchFamily="34" charset="-34"/>
              </a:rPr>
              <a:t>acetylene reduction assay </a:t>
            </a:r>
            <a:r>
              <a:rPr lang="th-TH" smtClean="0"/>
              <a:t>การผลิตฮอร์โมน </a:t>
            </a:r>
            <a:r>
              <a:rPr lang="en-US" smtClean="0">
                <a:cs typeface="Cordia New" pitchFamily="34" charset="-34"/>
              </a:rPr>
              <a:t>IAA  </a:t>
            </a:r>
            <a:r>
              <a:rPr lang="th-TH" smtClean="0"/>
              <a:t>การย่อยสลายเซลลูโลส ด้วยวิธี </a:t>
            </a:r>
            <a:r>
              <a:rPr lang="en-US" smtClean="0">
                <a:cs typeface="Cordia New" pitchFamily="34" charset="-34"/>
              </a:rPr>
              <a:t>filter Paper assay </a:t>
            </a: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4348D1-E138-42A3-94E9-7142C7C0B37F}" type="slidenum">
              <a:rPr lang="th-TH" smtClean="0"/>
              <a:pPr>
                <a:defRPr/>
              </a:pPr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31978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จากนั้นทำการทดสอบประสิทธิภาพในการละลายฟอสเฟตด้วยวิธี </a:t>
            </a:r>
            <a:r>
              <a:rPr lang="en-US" smtClean="0">
                <a:cs typeface="Cordia New" pitchFamily="34" charset="-34"/>
              </a:rPr>
              <a:t>Vanado –molybdate method </a:t>
            </a:r>
            <a:r>
              <a:rPr lang="th-TH" smtClean="0"/>
              <a:t> การตรึงไนโตรเจน ด้วยวิธี </a:t>
            </a:r>
            <a:r>
              <a:rPr lang="en-US" smtClean="0">
                <a:cs typeface="Cordia New" pitchFamily="34" charset="-34"/>
              </a:rPr>
              <a:t>acetylene reduction assay </a:t>
            </a:r>
            <a:r>
              <a:rPr lang="th-TH" smtClean="0"/>
              <a:t>การผลิตฮอร์โมน </a:t>
            </a:r>
            <a:r>
              <a:rPr lang="en-US" smtClean="0">
                <a:cs typeface="Cordia New" pitchFamily="34" charset="-34"/>
              </a:rPr>
              <a:t>IAA  </a:t>
            </a:r>
            <a:r>
              <a:rPr lang="th-TH" smtClean="0"/>
              <a:t>การย่อยสลายเซลลูโลส ด้วยวิธี </a:t>
            </a:r>
            <a:r>
              <a:rPr lang="en-US" smtClean="0">
                <a:cs typeface="Cordia New" pitchFamily="34" charset="-34"/>
              </a:rPr>
              <a:t>filter Paper assay </a:t>
            </a: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4348D1-E138-42A3-94E9-7142C7C0B37F}" type="slidenum">
              <a:rPr lang="th-TH" smtClean="0"/>
              <a:pPr>
                <a:defRPr/>
              </a:pPr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12710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จากกราฟสีเขียวแสดงถึงแบคทีเรียที่พบในดินเค็มและดินเปรี้ยว สีฟ้าแบคทีเรียที่พบเฉพาะในดินเค็ม สีส้มแบคทีเรียที่พบเฉพาะดินเปรี้ยว ซึ่งแบคทีเรียที่สามารถละลายฟอสเฟตได้ทั้งหมด </a:t>
            </a:r>
            <a:r>
              <a:rPr lang="en-US" smtClean="0">
                <a:cs typeface="Cordia New" pitchFamily="34" charset="-34"/>
              </a:rPr>
              <a:t>7 </a:t>
            </a:r>
            <a:r>
              <a:rPr lang="th-TH" smtClean="0"/>
              <a:t>ชนิดมีค่าการละลายอยู่ในช่วง </a:t>
            </a:r>
            <a:r>
              <a:rPr lang="en-US" smtClean="0">
                <a:cs typeface="Cordia New" pitchFamily="34" charset="-34"/>
              </a:rPr>
              <a:t>37.4-178.9 mg kg</a:t>
            </a:r>
            <a:r>
              <a:rPr lang="th-TH" smtClean="0"/>
              <a:t> โดยที่พบในดินเค็มและเปรี้ยว ได้แก่ กลุ่มของ </a:t>
            </a:r>
            <a:r>
              <a:rPr lang="en-US" smtClean="0">
                <a:cs typeface="Cordia New" pitchFamily="34" charset="-34"/>
              </a:rPr>
              <a:t>Bacillus </a:t>
            </a:r>
            <a:r>
              <a:rPr lang="th-TH" smtClean="0"/>
              <a:t>ที่พบในดินเค็ม ได้แก่ </a:t>
            </a:r>
            <a:r>
              <a:rPr lang="en-US" smtClean="0">
                <a:cs typeface="Cordia New" pitchFamily="34" charset="-34"/>
              </a:rPr>
              <a:t>Burkhoderia sp. FA2 </a:t>
            </a:r>
            <a:r>
              <a:rPr lang="th-TH" smtClean="0"/>
              <a:t> และ</a:t>
            </a:r>
            <a:r>
              <a:rPr lang="en-US" smtClean="0">
                <a:cs typeface="Cordia New" pitchFamily="34" charset="-34"/>
              </a:rPr>
              <a:t>Kocuria </a:t>
            </a:r>
            <a:r>
              <a:rPr lang="th-TH" smtClean="0"/>
              <a:t>ที่พบในดินเปรี้ยวคือ </a:t>
            </a:r>
            <a:r>
              <a:rPr lang="en-US" smtClean="0">
                <a:cs typeface="Cordia New" pitchFamily="34" charset="-34"/>
              </a:rPr>
              <a:t>Burkhoderia sp. FA2 </a:t>
            </a:r>
            <a:r>
              <a:rPr lang="th-TH" smtClean="0"/>
              <a:t> </a:t>
            </a:r>
            <a:r>
              <a:rPr lang="en-US" smtClean="0">
                <a:cs typeface="Cordia New" pitchFamily="34" charset="-34"/>
              </a:rPr>
              <a:t>Dyella </a:t>
            </a:r>
            <a:r>
              <a:rPr lang="th-TH" smtClean="0"/>
              <a:t>และ </a:t>
            </a:r>
            <a:r>
              <a:rPr lang="en-US" smtClean="0">
                <a:cs typeface="Cordia New" pitchFamily="34" charset="-34"/>
              </a:rPr>
              <a:t>Arthrobacter </a:t>
            </a:r>
            <a:r>
              <a:rPr lang="th-TH" smtClean="0"/>
              <a:t>ซึ่งเชื้อ </a:t>
            </a:r>
            <a:r>
              <a:rPr lang="en-US" smtClean="0">
                <a:cs typeface="Cordia New" pitchFamily="34" charset="-34"/>
              </a:rPr>
              <a:t>Burkhoderia sp. FA2 </a:t>
            </a:r>
            <a:r>
              <a:rPr lang="th-TH" smtClean="0"/>
              <a:t>และ </a:t>
            </a:r>
            <a:r>
              <a:rPr lang="en-US" smtClean="0">
                <a:cs typeface="Cordia New" pitchFamily="34" charset="-34"/>
              </a:rPr>
              <a:t>Dyella japonica </a:t>
            </a:r>
            <a:r>
              <a:rPr lang="th-TH" smtClean="0"/>
              <a:t>สามารถละลายได้สูงมากที่สุด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70D93B-5937-4FE8-BAAB-618F5E56AC89}" type="slidenum">
              <a:rPr lang="th-TH" smtClean="0"/>
              <a:pPr>
                <a:defRPr/>
              </a:pPr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80405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dirty="0" smtClean="0"/>
              <a:t>แบคทีเรียบริเวณรากหญ้าแฝกสามรถตรึงไนโตรเจน </a:t>
            </a:r>
            <a:r>
              <a:rPr lang="en-US" dirty="0" smtClean="0">
                <a:cs typeface="Cordia New" pitchFamily="34" charset="-34"/>
              </a:rPr>
              <a:t>5 </a:t>
            </a:r>
            <a:r>
              <a:rPr lang="th-TH" dirty="0" smtClean="0"/>
              <a:t>ชนิด สามารถตรึงได้ในช่วง </a:t>
            </a:r>
            <a:r>
              <a:rPr lang="en-US" b="1" dirty="0" smtClean="0">
                <a:latin typeface="Angsana New" pitchFamily="18" charset="-34"/>
                <a:cs typeface="Cordia New" pitchFamily="34" charset="-34"/>
              </a:rPr>
              <a:t>0.073 – 0.189 </a:t>
            </a:r>
            <a:r>
              <a:rPr lang="en-US" b="1" dirty="0" err="1" smtClean="0">
                <a:latin typeface="Angsana New" pitchFamily="18" charset="-34"/>
                <a:cs typeface="Cordia New" pitchFamily="34" charset="-34"/>
              </a:rPr>
              <a:t>Umol</a:t>
            </a:r>
            <a:r>
              <a:rPr lang="en-US" b="1" dirty="0" smtClean="0">
                <a:latin typeface="Angsana New" pitchFamily="18" charset="-34"/>
                <a:cs typeface="Cordia New" pitchFamily="34" charset="-34"/>
              </a:rPr>
              <a:t>/hr/Plot  </a:t>
            </a:r>
            <a:r>
              <a:rPr lang="th-TH" b="1" dirty="0" smtClean="0">
                <a:latin typeface="Angsana New" pitchFamily="18" charset="-34"/>
              </a:rPr>
              <a:t>โดยมี</a:t>
            </a:r>
            <a:r>
              <a:rPr lang="en-US" b="1" dirty="0" smtClean="0">
                <a:latin typeface="Angsana New" pitchFamily="18" charset="-34"/>
                <a:cs typeface="Cordia New" pitchFamily="34" charset="-34"/>
              </a:rPr>
              <a:t> </a:t>
            </a:r>
            <a:r>
              <a:rPr lang="en-US" b="1" dirty="0" err="1" smtClean="0">
                <a:latin typeface="Angsana New" pitchFamily="18" charset="-34"/>
                <a:cs typeface="Cordia New" pitchFamily="34" charset="-34"/>
              </a:rPr>
              <a:t>enterobacter</a:t>
            </a:r>
            <a:r>
              <a:rPr lang="en-US" b="1" dirty="0" smtClean="0">
                <a:latin typeface="Angsana New" pitchFamily="18" charset="-34"/>
                <a:cs typeface="Cordia New" pitchFamily="34" charset="-34"/>
              </a:rPr>
              <a:t>  </a:t>
            </a:r>
            <a:r>
              <a:rPr lang="en-US" b="1" dirty="0" err="1" smtClean="0">
                <a:latin typeface="Angsana New" pitchFamily="18" charset="-34"/>
                <a:cs typeface="Cordia New" pitchFamily="34" charset="-34"/>
              </a:rPr>
              <a:t>Burkhoderia</a:t>
            </a:r>
            <a:r>
              <a:rPr lang="en-US" b="1" dirty="0" smtClean="0">
                <a:latin typeface="Angsana New" pitchFamily="18" charset="-34"/>
                <a:cs typeface="Cordia New" pitchFamily="34" charset="-34"/>
              </a:rPr>
              <a:t> </a:t>
            </a:r>
            <a:r>
              <a:rPr lang="th-TH" b="1" dirty="0" smtClean="0">
                <a:latin typeface="Angsana New" pitchFamily="18" charset="-34"/>
              </a:rPr>
              <a:t>และ </a:t>
            </a:r>
            <a:r>
              <a:rPr lang="en-US" b="1" dirty="0" err="1" smtClean="0">
                <a:latin typeface="Angsana New" pitchFamily="18" charset="-34"/>
                <a:cs typeface="Cordia New" pitchFamily="34" charset="-34"/>
              </a:rPr>
              <a:t>Sinorrhizobium</a:t>
            </a:r>
            <a:r>
              <a:rPr lang="en-US" b="1" dirty="0" smtClean="0">
                <a:latin typeface="Angsana New" pitchFamily="18" charset="-34"/>
                <a:cs typeface="Cordia New" pitchFamily="34" charset="-34"/>
              </a:rPr>
              <a:t> </a:t>
            </a:r>
            <a:r>
              <a:rPr lang="th-TH" b="1" dirty="0" smtClean="0">
                <a:latin typeface="Angsana New" pitchFamily="18" charset="-34"/>
              </a:rPr>
              <a:t>พบเฉพาะดินเค็ม ในดินเปรี้ยว ได้แก่ </a:t>
            </a:r>
            <a:r>
              <a:rPr lang="en-US" b="1" dirty="0" err="1" smtClean="0">
                <a:latin typeface="Angsana New" pitchFamily="18" charset="-34"/>
                <a:cs typeface="Cordia New" pitchFamily="34" charset="-34"/>
              </a:rPr>
              <a:t>Rhizobium</a:t>
            </a:r>
            <a:r>
              <a:rPr lang="en-US" b="1" dirty="0" smtClean="0">
                <a:latin typeface="Angsana New" pitchFamily="18" charset="-34"/>
                <a:cs typeface="Cordia New" pitchFamily="34" charset="-34"/>
              </a:rPr>
              <a:t> </a:t>
            </a:r>
            <a:r>
              <a:rPr lang="th-TH" b="1" dirty="0" smtClean="0">
                <a:latin typeface="Angsana New" pitchFamily="18" charset="-34"/>
              </a:rPr>
              <a:t>และ </a:t>
            </a:r>
            <a:r>
              <a:rPr lang="en-US" b="1" dirty="0" smtClean="0">
                <a:latin typeface="Angsana New" pitchFamily="18" charset="-34"/>
                <a:cs typeface="Cordia New" pitchFamily="34" charset="-34"/>
              </a:rPr>
              <a:t>Mycobacterium </a:t>
            </a:r>
            <a:r>
              <a:rPr lang="th-TH" b="1" dirty="0" smtClean="0">
                <a:latin typeface="Angsana New" pitchFamily="18" charset="-34"/>
              </a:rPr>
              <a:t>พบว่า </a:t>
            </a:r>
            <a:r>
              <a:rPr lang="en-US" b="1" dirty="0" err="1" smtClean="0">
                <a:latin typeface="Angsana New" pitchFamily="18" charset="-34"/>
                <a:cs typeface="Cordia New" pitchFamily="34" charset="-34"/>
              </a:rPr>
              <a:t>Burkhoderia</a:t>
            </a:r>
            <a:r>
              <a:rPr lang="en-US" b="1" dirty="0" smtClean="0">
                <a:latin typeface="Angsana New" pitchFamily="18" charset="-34"/>
                <a:cs typeface="Cordia New" pitchFamily="34" charset="-34"/>
              </a:rPr>
              <a:t> </a:t>
            </a:r>
            <a:r>
              <a:rPr lang="th-TH" b="1" dirty="0" smtClean="0">
                <a:latin typeface="Angsana New" pitchFamily="18" charset="-34"/>
              </a:rPr>
              <a:t>สามารถตรึงไนโตรเจน</a:t>
            </a:r>
            <a:r>
              <a:rPr lang="th-TH" b="1" dirty="0" err="1" smtClean="0">
                <a:latin typeface="Angsana New" pitchFamily="18" charset="-34"/>
              </a:rPr>
              <a:t>ได้มาก</a:t>
            </a:r>
            <a:r>
              <a:rPr lang="th-TH" b="1" dirty="0" smtClean="0">
                <a:latin typeface="Angsana New" pitchFamily="18" charset="-34"/>
              </a:rPr>
              <a:t>ที่สุดได้มากที่สุด</a:t>
            </a:r>
          </a:p>
          <a:p>
            <a:endParaRPr lang="th-T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CFB72-9BD5-4527-ACDF-B2A7DA1C5498}" type="slidenum">
              <a:rPr lang="th-TH" smtClean="0"/>
              <a:pPr>
                <a:defRPr/>
              </a:pPr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4547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การย่อยสลายเซลลูโลสพบแบคทีเรียทั้งหมด </a:t>
            </a:r>
            <a:r>
              <a:rPr lang="en-US" smtClean="0">
                <a:cs typeface="Cordia New" pitchFamily="34" charset="-34"/>
              </a:rPr>
              <a:t>9 </a:t>
            </a:r>
            <a:r>
              <a:rPr lang="th-TH" smtClean="0"/>
              <a:t>ชนิด แบคทีเรียที่พบทั้งในดินเค็มและดินเปรี้ยว ได้แก่ กลุ่มของ </a:t>
            </a:r>
            <a:r>
              <a:rPr lang="en-US" smtClean="0">
                <a:cs typeface="Cordia New" pitchFamily="34" charset="-34"/>
              </a:rPr>
              <a:t>Bacillus  Arthrobacter  </a:t>
            </a:r>
            <a:r>
              <a:rPr lang="th-TH" smtClean="0"/>
              <a:t>ในส่วนดินเค็มพบ </a:t>
            </a:r>
            <a:r>
              <a:rPr lang="en-US" smtClean="0">
                <a:cs typeface="Cordia New" pitchFamily="34" charset="-34"/>
              </a:rPr>
              <a:t>Pseudomonas </a:t>
            </a:r>
            <a:r>
              <a:rPr lang="th-TH" smtClean="0"/>
              <a:t>และ </a:t>
            </a:r>
            <a:r>
              <a:rPr lang="en-US" smtClean="0">
                <a:cs typeface="Cordia New" pitchFamily="34" charset="-34"/>
              </a:rPr>
              <a:t>Bacillus funiculus </a:t>
            </a:r>
            <a:r>
              <a:rPr lang="th-TH" smtClean="0"/>
              <a:t>สำหรับที่พบเฉพาะในดินเค็ม </a:t>
            </a:r>
            <a:r>
              <a:rPr lang="en-US" smtClean="0">
                <a:cs typeface="Cordia New" pitchFamily="34" charset="-34"/>
              </a:rPr>
              <a:t>Paenicillium </a:t>
            </a:r>
            <a:r>
              <a:rPr lang="th-TH" smtClean="0"/>
              <a:t>พบว่า </a:t>
            </a:r>
            <a:r>
              <a:rPr lang="en-US" smtClean="0">
                <a:cs typeface="Cordia New" pitchFamily="34" charset="-34"/>
              </a:rPr>
              <a:t>Bacillus funiculus</a:t>
            </a: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6C4104-7FB1-4832-92EA-5AF990B85B55}" type="slidenum">
              <a:rPr lang="th-TH" smtClean="0"/>
              <a:pPr>
                <a:defRPr/>
              </a:pPr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752736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แบคทีเรียที่สามารถผลิตฮอร์โมน</a:t>
            </a:r>
            <a:r>
              <a:rPr lang="en-US" smtClean="0">
                <a:cs typeface="Cordia New" pitchFamily="34" charset="-34"/>
              </a:rPr>
              <a:t> IAA  11 isolate </a:t>
            </a:r>
            <a:r>
              <a:rPr lang="th-TH" smtClean="0"/>
              <a:t>ได้แก่ </a:t>
            </a:r>
            <a:r>
              <a:rPr lang="en-US" smtClean="0">
                <a:cs typeface="Cordia New" pitchFamily="34" charset="-34"/>
              </a:rPr>
              <a:t>Bacillus megaterium Arthrobacter </a:t>
            </a:r>
            <a:r>
              <a:rPr lang="th-TH" smtClean="0"/>
              <a:t>ที่พบทั้งในดินเค็มและดินเปรี้ยว</a:t>
            </a:r>
            <a:r>
              <a:rPr lang="en-US" smtClean="0">
                <a:cs typeface="Cordia New" pitchFamily="34" charset="-34"/>
              </a:rPr>
              <a:t>Pseudomonas  Kocuria </a:t>
            </a:r>
            <a:r>
              <a:rPr lang="th-TH" smtClean="0"/>
              <a:t>และ </a:t>
            </a:r>
            <a:r>
              <a:rPr lang="en-US" smtClean="0">
                <a:cs typeface="Cordia New" pitchFamily="34" charset="-34"/>
              </a:rPr>
              <a:t>enterobacter </a:t>
            </a:r>
            <a:r>
              <a:rPr lang="th-TH" smtClean="0"/>
              <a:t>ที่พบเฉพาะดินเค็ม ส่วนดินเปรี้ยวพบ </a:t>
            </a:r>
            <a:r>
              <a:rPr lang="en-US" smtClean="0">
                <a:cs typeface="Cordia New" pitchFamily="34" charset="-34"/>
              </a:rPr>
              <a:t>Rhizobium Arothrobacter </a:t>
            </a:r>
            <a:r>
              <a:rPr lang="th-TH" smtClean="0"/>
              <a:t>และ </a:t>
            </a:r>
            <a:r>
              <a:rPr lang="en-US" smtClean="0">
                <a:cs typeface="Cordia New" pitchFamily="34" charset="-34"/>
              </a:rPr>
              <a:t>Bacillus </a:t>
            </a:r>
            <a:r>
              <a:rPr lang="th-TH" smtClean="0"/>
              <a:t>โดย </a:t>
            </a:r>
            <a:r>
              <a:rPr lang="en-US" smtClean="0">
                <a:cs typeface="Cordia New" pitchFamily="34" charset="-34"/>
              </a:rPr>
              <a:t>enterobacter </a:t>
            </a:r>
            <a:r>
              <a:rPr lang="th-TH" smtClean="0"/>
              <a:t>มีการผลิตฮอร์โมน </a:t>
            </a:r>
            <a:r>
              <a:rPr lang="en-US" smtClean="0">
                <a:cs typeface="Cordia New" pitchFamily="34" charset="-34"/>
              </a:rPr>
              <a:t>IAA </a:t>
            </a:r>
            <a:r>
              <a:rPr lang="th-TH" smtClean="0"/>
              <a:t>มากที่สุด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079B67-4342-437A-B7AD-4C2BF8759524}" type="slidenum">
              <a:rPr lang="th-TH" smtClean="0"/>
              <a:pPr>
                <a:defRPr/>
              </a:pPr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991097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A04B48-E4A6-4033-BA43-C323003E3235}" type="slidenum">
              <a:rPr lang="th-TH" smtClean="0"/>
              <a:pPr>
                <a:defRPr/>
              </a:pPr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601387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i="1" smtClean="0">
                <a:solidFill>
                  <a:srgbClr val="000000"/>
                </a:solidFill>
                <a:cs typeface="Cordia New" pitchFamily="34" charset="-34"/>
              </a:rPr>
              <a:t>Pseudomonas sp.PCSAS2-20 </a:t>
            </a: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04F0A4-2F63-4AF5-B08E-F48445CA0C8B}" type="slidenum">
              <a:rPr lang="th-TH" smtClean="0"/>
              <a:pPr>
                <a:defRPr/>
              </a:pPr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2445184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7A4A3A-452C-4145-BA70-4FD943FFCD09}" type="slidenum">
              <a:rPr lang="th-TH" smtClean="0"/>
              <a:pPr>
                <a:defRPr/>
              </a:pPr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517536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  <a:cs typeface="Cordia New" pitchFamily="34" charset="-34"/>
              </a:rPr>
              <a:t>Anil </a:t>
            </a:r>
            <a:r>
              <a:rPr lang="th-TH" smtClean="0">
                <a:latin typeface="Arial" pitchFamily="34" charset="0"/>
              </a:rPr>
              <a:t>และคณะได้คัดแยกแบคทีเรียตรึงไนโตรเจนบริเวณรากข้าว และคัดแยกบนอาหารที่ไม่มี</a:t>
            </a:r>
            <a:r>
              <a:rPr lang="en-US" smtClean="0">
                <a:latin typeface="Arial" pitchFamily="34" charset="0"/>
                <a:cs typeface="Cordia New" pitchFamily="34" charset="-34"/>
              </a:rPr>
              <a:t>N </a:t>
            </a:r>
            <a:r>
              <a:rPr lang="th-TH" smtClean="0">
                <a:latin typeface="Arial" pitchFamily="34" charset="0"/>
              </a:rPr>
              <a:t>และมี โซเดียมคลอไรด์ 5 </a:t>
            </a:r>
            <a:r>
              <a:rPr lang="en-US" smtClean="0">
                <a:latin typeface="Arial" pitchFamily="34" charset="0"/>
                <a:cs typeface="Cordia New" pitchFamily="34" charset="-34"/>
              </a:rPr>
              <a:t>%  </a:t>
            </a:r>
            <a:r>
              <a:rPr lang="th-TH" smtClean="0">
                <a:latin typeface="Arial" pitchFamily="34" charset="0"/>
              </a:rPr>
              <a:t>พบว่ามีโคโลนีของแบคทีเรียที่สามารถเจริญเติบโตได้บนอาหารทั้งหมด 14 โคโลนี จำแนกเชื้อด้วยวิธี 16</a:t>
            </a:r>
            <a:r>
              <a:rPr lang="en-US" smtClean="0">
                <a:latin typeface="Arial" pitchFamily="34" charset="0"/>
                <a:cs typeface="Cordia New" pitchFamily="34" charset="-34"/>
              </a:rPr>
              <a:t>a rDNA  </a:t>
            </a:r>
            <a:r>
              <a:rPr lang="th-TH" smtClean="0">
                <a:latin typeface="Arial" pitchFamily="34" charset="0"/>
              </a:rPr>
              <a:t>และจกาการวิเคราะห์ลำดับความสัมพันธุ์ของจุลินทรีย์ที่คัดแยกบนอาหาร ทั้ง 14 ชนิด สามารถแยกได้เป็น 4 กลุ่มได้แก่ กลุ่มที่ 1 </a:t>
            </a:r>
            <a:r>
              <a:rPr lang="en-US" smtClean="0">
                <a:latin typeface="Arial" pitchFamily="34" charset="0"/>
                <a:cs typeface="Cordia New" pitchFamily="34" charset="-34"/>
              </a:rPr>
              <a:t>seratia </a:t>
            </a:r>
            <a:r>
              <a:rPr lang="th-TH" smtClean="0">
                <a:latin typeface="Arial" pitchFamily="34" charset="0"/>
              </a:rPr>
              <a:t>กลุ่มที่ 2 </a:t>
            </a:r>
            <a:r>
              <a:rPr lang="en-US" smtClean="0">
                <a:latin typeface="Arial" pitchFamily="34" charset="0"/>
                <a:cs typeface="Cordia New" pitchFamily="34" charset="-34"/>
              </a:rPr>
              <a:t>Pseudomonas </a:t>
            </a:r>
            <a:r>
              <a:rPr lang="th-TH" smtClean="0">
                <a:latin typeface="Arial" pitchFamily="34" charset="0"/>
              </a:rPr>
              <a:t>กลุ่มที่ 3 </a:t>
            </a:r>
            <a:r>
              <a:rPr lang="en-US" smtClean="0">
                <a:latin typeface="Arial" pitchFamily="34" charset="0"/>
                <a:cs typeface="Cordia New" pitchFamily="34" charset="-34"/>
              </a:rPr>
              <a:t> Ochrobactrum</a:t>
            </a:r>
            <a:r>
              <a:rPr lang="th-TH" smtClean="0">
                <a:latin typeface="Arial" pitchFamily="34" charset="0"/>
              </a:rPr>
              <a:t> กลุ่มที่ 4 ได้แก่ </a:t>
            </a:r>
            <a:r>
              <a:rPr lang="en-US" smtClean="0">
                <a:latin typeface="Arial" pitchFamily="34" charset="0"/>
                <a:cs typeface="Cordia New" pitchFamily="34" charset="-34"/>
              </a:rPr>
              <a:t>Alcaligenes</a:t>
            </a:r>
            <a:endParaRPr lang="th-T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527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b="1" dirty="0" smtClean="0">
                <a:solidFill>
                  <a:srgbClr val="30311D"/>
                </a:solidFill>
                <a:latin typeface="Angsana New" pitchFamily="18" charset="-34"/>
                <a:cs typeface="Angsana New" pitchFamily="18" charset="-34"/>
              </a:rPr>
              <a:t>บริเวณที่สำคัญคือ</a:t>
            </a:r>
            <a:r>
              <a:rPr lang="th-TH" b="1" baseline="0" dirty="0" smtClean="0">
                <a:solidFill>
                  <a:srgbClr val="30311D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dirty="0" err="1" smtClean="0">
                <a:solidFill>
                  <a:srgbClr val="30311D"/>
                </a:solidFill>
                <a:latin typeface="Angsana New" pitchFamily="18" charset="-34"/>
                <a:cs typeface="Angsana New" pitchFamily="18" charset="-34"/>
              </a:rPr>
              <a:t>Rhizosphere</a:t>
            </a:r>
            <a:r>
              <a:rPr lang="en-US" b="1" dirty="0" smtClean="0">
                <a:solidFill>
                  <a:srgbClr val="30311D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solidFill>
                  <a:srgbClr val="30311D"/>
                </a:solidFill>
                <a:latin typeface="Angsana New" pitchFamily="18" charset="-34"/>
                <a:cs typeface="Angsana New" pitchFamily="18" charset="-34"/>
              </a:rPr>
              <a:t>ซึ่งจะมีจุลินทรีย์ดินที่อาศัย</a:t>
            </a:r>
            <a:r>
              <a:rPr lang="th-TH" b="1" dirty="0">
                <a:solidFill>
                  <a:srgbClr val="30311D"/>
                </a:solidFill>
                <a:latin typeface="Angsana New" pitchFamily="18" charset="-34"/>
                <a:cs typeface="Angsana New" pitchFamily="18" charset="-34"/>
              </a:rPr>
              <a:t>บริเวณรากพืช ที่มีความสัมพันธ์อย่างใกล้ชิดกับรากพืช สามารถส่งเสริมการเจริญเติบโตของพืช โดยมีกลไกในการส่งเสริมทั้งทางตรงและทางอ้อม</a:t>
            </a:r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9ED7E-408C-46AC-A2A3-E46B743DC3C1}" type="slidenum">
              <a:rPr lang="th-TH" smtClean="0"/>
              <a:pPr>
                <a:defRPr/>
              </a:pPr>
              <a:t>4</a:t>
            </a:fld>
            <a:endParaRPr lang="th-TH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>
                <a:latin typeface="Arial" pitchFamily="34" charset="0"/>
              </a:rPr>
              <a:t>ฉวีวรรณและคณะได้ทำการศึกษาความหลากหลายของจุลินทรีย์ที่มีผลต่อปริมาณธาตุอาหารของหญ้าแฝก และพบว่าจุลินทรีย์ที่มีอยู่บริเวณรากหญ้าแฝกได้แก่ แบคทีเรีย เชื้อรา </a:t>
            </a:r>
            <a:r>
              <a:rPr lang="en-US" sz="1400" b="1">
                <a:solidFill>
                  <a:schemeClr val="accent2"/>
                </a:solidFill>
                <a:latin typeface="Angsana New" pitchFamily="18" charset="-34"/>
                <a:cs typeface="Cordia New" pitchFamily="34" charset="-34"/>
              </a:rPr>
              <a:t>Azotobactor</a:t>
            </a:r>
            <a:r>
              <a:rPr lang="th-TH" sz="1400" b="1">
                <a:solidFill>
                  <a:schemeClr val="accent2"/>
                </a:solidFill>
                <a:latin typeface="Angsana New" pitchFamily="18" charset="-34"/>
              </a:rPr>
              <a:t> อีกทั้งยังพบเชื้อราและแบคทีเรียที่สามารถละลายฟอสเฟตได้ โดยจุลินร์เป็นจุลินทรีย์ที่ส่งเสริมการเจริญเติบดตของหญ้าแฝก</a:t>
            </a:r>
          </a:p>
          <a:p>
            <a:endParaRPr lang="th-TH" sz="1400" b="1">
              <a:solidFill>
                <a:schemeClr val="accent2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0431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D6D554-2B4E-4A5C-9D88-63C41A3DF051}" type="slidenum">
              <a:rPr lang="en-US" smtClean="0">
                <a:latin typeface="Arial" pitchFamily="34" charset="0"/>
              </a:rPr>
              <a:pPr>
                <a:defRPr/>
              </a:pPr>
              <a:t>65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pitchFamily="34" charset="0"/>
                <a:cs typeface="Cordia New" pitchFamily="34" charset="-34"/>
              </a:rPr>
              <a:t>Poonguzhali </a:t>
            </a:r>
            <a:r>
              <a:rPr lang="th-TH" smtClean="0">
                <a:latin typeface="Arial" pitchFamily="34" charset="0"/>
              </a:rPr>
              <a:t>และคณะได้ทำการคัดแยกเชื้อแบคทีเรียที่ละลายฟอสเฟตและพบว่าแบคทีเรียยังผลิตฮอร์โมนออกซินที่มีผลต่อการเจริญเติบโตของพืช</a:t>
            </a:r>
            <a:endParaRPr lang="th-TH" sz="1600" b="1">
              <a:solidFill>
                <a:schemeClr val="accent2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130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เป็นวิธีที่ใช้ในการตรวจหาความเหมือนหรือความแตกต่างทางพันธุกรรมของสิ่งมีชีวิต โดยใช้เทคนิค </a:t>
            </a:r>
            <a:r>
              <a:rPr lang="en-US" smtClean="0">
                <a:cs typeface="Cordia New" pitchFamily="34" charset="-34"/>
              </a:rPr>
              <a:t>PCR </a:t>
            </a:r>
            <a:r>
              <a:rPr lang="th-TH" smtClean="0"/>
              <a:t>เพื่อเพิ่มจำนวนหรือชิ้นส่วนดีเอ็นเอแบบสุ่มด้วย </a:t>
            </a:r>
            <a:r>
              <a:rPr lang="en-US" smtClean="0">
                <a:cs typeface="Cordia New" pitchFamily="34" charset="-34"/>
              </a:rPr>
              <a:t>primer</a:t>
            </a:r>
            <a:r>
              <a:rPr lang="th-TH" smtClean="0"/>
              <a:t> ขนาดสั้นๆ ซึ่งเป็นเทคนิคที่นิยมใช้ในการตรวจสอบทั้งจีโนมโดยไม่จำเป็นต้องทราบถึงข้อมูลทางพันธุกรรม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9B6F98-E9BA-4DDD-9269-19F92687134E}" type="slidenum">
              <a:rPr lang="th-TH" smtClean="0"/>
              <a:pPr>
                <a:defRPr/>
              </a:pPr>
              <a:t>68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4265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ซึ่งจากความ</a:t>
            </a:r>
            <a:r>
              <a:rPr lang="th-TH" dirty="0" err="1" smtClean="0"/>
              <a:t>สัมพันธุ์</a:t>
            </a:r>
            <a:r>
              <a:rPr lang="th-TH" dirty="0" smtClean="0"/>
              <a:t>ระหว่างพืชและสิ่งมีชีวิตจะมีความ</a:t>
            </a:r>
            <a:r>
              <a:rPr lang="th-TH" dirty="0" err="1" smtClean="0"/>
              <a:t>สัมพันธุ์</a:t>
            </a:r>
            <a:r>
              <a:rPr lang="th-TH" dirty="0" smtClean="0"/>
              <a:t>กันแบบพึ่งพาอาศัยกัน</a:t>
            </a:r>
            <a:r>
              <a:rPr lang="th-TH" baseline="0" dirty="0" smtClean="0"/>
              <a:t> เมื่อพืชเริ่มต้นกิจกรรมสร้างอาหารจากกระบวนสังเคราะห์ด้วยแสงทำให้รากพืชผลิตสารที่เรียกว่า </a:t>
            </a:r>
            <a:r>
              <a:rPr lang="en-US" baseline="0" dirty="0" smtClean="0"/>
              <a:t>root </a:t>
            </a:r>
            <a:r>
              <a:rPr lang="en-US" baseline="0" dirty="0" err="1" smtClean="0"/>
              <a:t>exudate</a:t>
            </a:r>
            <a:r>
              <a:rPr lang="en-US" baseline="0" dirty="0" smtClean="0"/>
              <a:t> </a:t>
            </a:r>
            <a:r>
              <a:rPr lang="th-TH" baseline="0" dirty="0" smtClean="0"/>
              <a:t>ที่ประกอบไปด้วยน้ำตาล </a:t>
            </a:r>
            <a:r>
              <a:rPr lang="th-TH" baseline="0" dirty="0" err="1" smtClean="0"/>
              <a:t>กรดอะ</a:t>
            </a:r>
            <a:r>
              <a:rPr lang="th-TH" baseline="0" dirty="0" smtClean="0"/>
              <a:t>มิโน และวิตามิน เหล่านี้ออกมาสู่ดิน ซึ่งสารอินทรีย์เหล่านี้มีผลต่อการเข้าอาศัยบริเวณรากของจุลิ</a:t>
            </a:r>
            <a:r>
              <a:rPr lang="th-TH" baseline="0" dirty="0" err="1" smtClean="0"/>
              <a:t>นทร์</a:t>
            </a:r>
            <a:r>
              <a:rPr lang="th-TH" baseline="0" dirty="0" smtClean="0"/>
              <a:t>ดิน และจากกิจกรรมของจุลินท</a:t>
            </a:r>
            <a:r>
              <a:rPr lang="th-TH" baseline="0" dirty="0" err="1" smtClean="0"/>
              <a:t>รีย์</a:t>
            </a:r>
            <a:r>
              <a:rPr lang="th-TH" baseline="0" dirty="0" smtClean="0"/>
              <a:t>ดิน จุลินท</a:t>
            </a:r>
            <a:r>
              <a:rPr lang="th-TH" baseline="0" dirty="0" err="1" smtClean="0"/>
              <a:t>รีย์</a:t>
            </a:r>
            <a:r>
              <a:rPr lang="th-TH" baseline="0" dirty="0" smtClean="0"/>
              <a:t>ดินจะผลิตสารอินทรีย์ที่จำเป็นต่อการเจริญเติบโตของพืชอีกทางหนึ่ง เช่น ฮอร์โมน เอนไซม์ต่างๆ เป็นต้น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9ED7E-408C-46AC-A2A3-E46B743DC3C1}" type="slidenum">
              <a:rPr lang="th-TH" smtClean="0"/>
              <a:pPr>
                <a:defRPr/>
              </a:pPr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049534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dirty="0" smtClean="0"/>
              <a:t>อิทธิพลที่มีผลต่อความหลากหลายของกลุ่มจุลินท</a:t>
            </a:r>
            <a:r>
              <a:rPr lang="th-TH" dirty="0" err="1" smtClean="0"/>
              <a:t>รีย์</a:t>
            </a:r>
            <a:r>
              <a:rPr lang="th-TH" dirty="0" smtClean="0"/>
              <a:t>สามารถแบ่งได้ 2 ประเภทได้แก่ ปัจจัยด้านสิ่งแวดล้อม และความสัมพันธ์ระหว่างสิ่งมีชีวิต โดยที่จุลิ</a:t>
            </a:r>
            <a:r>
              <a:rPr lang="th-TH" dirty="0" err="1" smtClean="0"/>
              <a:t>นทร์</a:t>
            </a:r>
            <a:r>
              <a:rPr lang="th-TH" dirty="0" smtClean="0"/>
              <a:t>ในดินจะอาศัย </a:t>
            </a:r>
            <a:r>
              <a:rPr lang="en-US" dirty="0" smtClean="0">
                <a:cs typeface="Cordia New" pitchFamily="34" charset="-34"/>
              </a:rPr>
              <a:t>root </a:t>
            </a:r>
            <a:r>
              <a:rPr lang="en-US" dirty="0" err="1" smtClean="0">
                <a:cs typeface="Cordia New" pitchFamily="34" charset="-34"/>
              </a:rPr>
              <a:t>exudate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th-TH" dirty="0" smtClean="0"/>
              <a:t>ที่รากพืชผลิต ทำให้มีความสัมพันธ์ระหว่างจุลินท</a:t>
            </a:r>
            <a:r>
              <a:rPr lang="th-TH" dirty="0" err="1" smtClean="0"/>
              <a:t>รีย์</a:t>
            </a:r>
            <a:r>
              <a:rPr lang="th-TH" dirty="0" smtClean="0"/>
              <a:t>ดินและรากพืชในเชิงบวก คือการส่งเสริมการเจริญเติบโตของพืช โดยการยับยั้งการก่อโรค ผลิตฮอร์โมนพืช และยังช่วยปลดปล่อยธาตุอาหารที่เป็นประโยชน์ เพิ่มความต้านทานสภาพการเปลี่ยนแปลงของดิน แต่บางชนิดสามารถก่อโรคแก่พืชได้ </a:t>
            </a:r>
          </a:p>
          <a:p>
            <a:r>
              <a:rPr lang="th-TH" dirty="0" smtClean="0"/>
              <a:t>สำหรับปัจจัยทางด้านสิ่งแวดล้อมได้แก่ ชนิดดิน โครงสร้างดิน สภาพภูมิอากาศ ลักษณะภูมิประเทศ  และอีกปัจจัยที่สำคัญคือ ชนิดพืช ช่วงการเจริญเติบโตของพืช ความอุดมสมบูรณ์ของดิน และกิจกรรมของมนุษย์เป็นต้น</a:t>
            </a:r>
          </a:p>
          <a:p>
            <a:endParaRPr lang="th-T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A44F1-D132-467C-B339-6942209B7BB2}" type="slidenum">
              <a:rPr lang="th-TH" smtClean="0"/>
              <a:pPr>
                <a:defRPr/>
              </a:pPr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0421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Calibri" pitchFamily="34" charset="0"/>
              </a:rPr>
              <a:t>Hinsinger</a:t>
            </a:r>
            <a:r>
              <a:rPr lang="en-US" dirty="0">
                <a:latin typeface="Calibri" pitchFamily="34" charset="0"/>
              </a:rPr>
              <a:t> </a:t>
            </a:r>
            <a:r>
              <a:rPr lang="th-TH" dirty="0">
                <a:latin typeface="Calibri" pitchFamily="34" charset="0"/>
              </a:rPr>
              <a:t>และคณะได้ทำการศึกษาความหลากหลายของแบคทีเรียบริเวณรากพืช พบว่าระบบรากและความยาวของพืชแต่ละชนิดมีผลต่อความแตกต่างของเชื้อราและแบคทีเรียบริเวณราก โดยเกี่ยวข้องโดยตรงกับ ชนิดของ </a:t>
            </a:r>
            <a:r>
              <a:rPr lang="en-US" dirty="0">
                <a:latin typeface="Calibri" pitchFamily="34" charset="0"/>
              </a:rPr>
              <a:t>root </a:t>
            </a:r>
            <a:r>
              <a:rPr lang="en-US" dirty="0" err="1">
                <a:latin typeface="Calibri" pitchFamily="34" charset="0"/>
              </a:rPr>
              <a:t>exudate</a:t>
            </a:r>
            <a:r>
              <a:rPr lang="en-US" dirty="0">
                <a:latin typeface="Calibri" pitchFamily="34" charset="0"/>
              </a:rPr>
              <a:t> </a:t>
            </a:r>
            <a:r>
              <a:rPr lang="th-TH" dirty="0">
                <a:latin typeface="Calibri" pitchFamily="34" charset="0"/>
              </a:rPr>
              <a:t>ที่รากพืชแต่ละชนิดผลิตออกมา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9ED7E-408C-46AC-A2A3-E46B743DC3C1}" type="slidenum">
              <a:rPr lang="th-TH" smtClean="0"/>
              <a:pPr>
                <a:defRPr/>
              </a:pPr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33006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cs typeface="Cordia New" pitchFamily="34" charset="-34"/>
              </a:rPr>
              <a:t>Xu</a:t>
            </a:r>
            <a:r>
              <a:rPr lang="en-US" dirty="0" smtClean="0">
                <a:cs typeface="Cordia New" pitchFamily="34" charset="-34"/>
              </a:rPr>
              <a:t> </a:t>
            </a:r>
            <a:r>
              <a:rPr lang="th-TH" dirty="0" smtClean="0"/>
              <a:t>และคณะได้ทำการศึกษาความหลากหลายของแบคทีเรียบริเวณรากถั่วเหลือง 2 พันธุ์ที่ปลูกในพื้นที่ที่มีเนื้อดินแตกต่างกัน คือ ดินเหนียว</a:t>
            </a:r>
            <a:r>
              <a:rPr lang="th-TH" baseline="0" dirty="0" smtClean="0"/>
              <a:t> และดินร่วนปนทราย </a:t>
            </a:r>
            <a:r>
              <a:rPr lang="th-TH" dirty="0" smtClean="0"/>
              <a:t>พบว่ามีความแตกต่างของกลุ่มประชากรแบคทีเรียบริเวณรากอย่างชัดเจน</a:t>
            </a:r>
            <a:r>
              <a:rPr lang="th-TH" baseline="0" dirty="0" smtClean="0"/>
              <a:t> โดยที่ถั่วเหลืองที่ปลูกเป็นพันธุ์เดียวกัน โดยจาการทดลอง</a:t>
            </a:r>
            <a:r>
              <a:rPr lang="th-TH" dirty="0" smtClean="0"/>
              <a:t>เนื้อดินมีผลต่อการเปลี่ยนแปลงกลุ่มประชากรแบคทีเรีย</a:t>
            </a:r>
          </a:p>
        </p:txBody>
      </p:sp>
    </p:spTree>
    <p:extLst>
      <p:ext uri="{BB962C8B-B14F-4D97-AF65-F5344CB8AC3E}">
        <p14:creationId xmlns:p14="http://schemas.microsoft.com/office/powerpoint/2010/main" xmlns="" val="391874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Angsana New" pitchFamily="18" charset="-34"/>
              </a:rPr>
              <a:t>Dohrmann</a:t>
            </a:r>
            <a:r>
              <a:rPr lang="en-US" b="1" dirty="0">
                <a:latin typeface="Angsana New" pitchFamily="18" charset="-34"/>
              </a:rPr>
              <a:t> and </a:t>
            </a:r>
            <a:r>
              <a:rPr lang="en-US" b="1" dirty="0" err="1">
                <a:latin typeface="Angsana New" pitchFamily="18" charset="-34"/>
              </a:rPr>
              <a:t>Tebbe</a:t>
            </a:r>
            <a:r>
              <a:rPr lang="en-US" b="1" dirty="0">
                <a:latin typeface="Angsana New" pitchFamily="18" charset="-34"/>
              </a:rPr>
              <a:t>  </a:t>
            </a:r>
            <a:r>
              <a:rPr lang="th-TH" b="1" dirty="0">
                <a:latin typeface="Angsana New" pitchFamily="18" charset="-34"/>
              </a:rPr>
              <a:t>ศึกษาความหลากหลายของแบคทีเรียบริเวณราก ซึ่งมีความแตกต่างกัน  </a:t>
            </a:r>
            <a:r>
              <a:rPr lang="en-US" b="1" dirty="0">
                <a:latin typeface="Angsana New" pitchFamily="18" charset="-34"/>
              </a:rPr>
              <a:t>5 </a:t>
            </a:r>
            <a:r>
              <a:rPr lang="th-TH" b="1" dirty="0">
                <a:latin typeface="Angsana New" pitchFamily="18" charset="-34"/>
              </a:rPr>
              <a:t>ชนิด ได้แก่ </a:t>
            </a:r>
            <a:r>
              <a:rPr lang="en-US" b="1" dirty="0">
                <a:latin typeface="Angsana New" pitchFamily="18" charset="-34"/>
              </a:rPr>
              <a:t>veronica </a:t>
            </a:r>
            <a:r>
              <a:rPr lang="en-US" b="1" dirty="0" err="1">
                <a:latin typeface="Angsana New" pitchFamily="18" charset="-34"/>
              </a:rPr>
              <a:t>chamaedrys</a:t>
            </a:r>
            <a:r>
              <a:rPr lang="en-US" b="1" dirty="0">
                <a:latin typeface="Angsana New" pitchFamily="18" charset="-34"/>
              </a:rPr>
              <a:t>  </a:t>
            </a:r>
            <a:r>
              <a:rPr lang="en-US" b="1" dirty="0" err="1">
                <a:latin typeface="Angsana New" pitchFamily="18" charset="-34"/>
              </a:rPr>
              <a:t>Poa</a:t>
            </a:r>
            <a:r>
              <a:rPr lang="en-US" b="1" dirty="0">
                <a:latin typeface="Angsana New" pitchFamily="18" charset="-34"/>
              </a:rPr>
              <a:t> </a:t>
            </a:r>
            <a:r>
              <a:rPr lang="en-US" b="1" dirty="0" err="1">
                <a:latin typeface="Angsana New" pitchFamily="18" charset="-34"/>
              </a:rPr>
              <a:t>pratensis</a:t>
            </a:r>
            <a:r>
              <a:rPr lang="en-US" b="1" dirty="0">
                <a:latin typeface="Angsana New" pitchFamily="18" charset="-34"/>
              </a:rPr>
              <a:t>  </a:t>
            </a:r>
            <a:r>
              <a:rPr lang="en-US" b="1" dirty="0" err="1">
                <a:latin typeface="Angsana New" pitchFamily="18" charset="-34"/>
              </a:rPr>
              <a:t>Anthoxathum</a:t>
            </a:r>
            <a:r>
              <a:rPr lang="en-US" b="1" dirty="0">
                <a:latin typeface="Angsana New" pitchFamily="18" charset="-34"/>
              </a:rPr>
              <a:t> </a:t>
            </a:r>
            <a:r>
              <a:rPr lang="en-US" b="1" dirty="0" err="1">
                <a:latin typeface="Angsana New" pitchFamily="18" charset="-34"/>
              </a:rPr>
              <a:t>oderum</a:t>
            </a:r>
            <a:r>
              <a:rPr lang="en-US" b="1" dirty="0">
                <a:latin typeface="Angsana New" pitchFamily="18" charset="-34"/>
              </a:rPr>
              <a:t>  </a:t>
            </a:r>
            <a:r>
              <a:rPr lang="en-US" b="1" dirty="0" err="1">
                <a:latin typeface="Angsana New" pitchFamily="18" charset="-34"/>
              </a:rPr>
              <a:t>Rumex</a:t>
            </a:r>
            <a:r>
              <a:rPr lang="en-US" b="1" dirty="0">
                <a:latin typeface="Angsana New" pitchFamily="18" charset="-34"/>
              </a:rPr>
              <a:t> </a:t>
            </a:r>
            <a:r>
              <a:rPr lang="en-US" b="1" dirty="0" err="1">
                <a:latin typeface="Angsana New" pitchFamily="18" charset="-34"/>
              </a:rPr>
              <a:t>acetoea</a:t>
            </a:r>
            <a:r>
              <a:rPr lang="en-US" b="1" dirty="0">
                <a:latin typeface="Angsana New" pitchFamily="18" charset="-34"/>
              </a:rPr>
              <a:t>  </a:t>
            </a:r>
            <a:r>
              <a:rPr lang="en-US" b="1" dirty="0" err="1">
                <a:latin typeface="Angsana New" pitchFamily="18" charset="-34"/>
              </a:rPr>
              <a:t>Achillea</a:t>
            </a:r>
            <a:r>
              <a:rPr lang="en-US" b="1" dirty="0">
                <a:latin typeface="Angsana New" pitchFamily="18" charset="-34"/>
              </a:rPr>
              <a:t> </a:t>
            </a:r>
            <a:r>
              <a:rPr lang="en-US" b="1" dirty="0" err="1">
                <a:latin typeface="Angsana New" pitchFamily="18" charset="-34"/>
              </a:rPr>
              <a:t>millefolium</a:t>
            </a:r>
            <a:r>
              <a:rPr lang="en-US" b="1" dirty="0">
                <a:latin typeface="Angsana New" pitchFamily="18" charset="-34"/>
              </a:rPr>
              <a:t> </a:t>
            </a:r>
            <a:r>
              <a:rPr lang="th-TH" b="1" dirty="0">
                <a:latin typeface="Angsana New" pitchFamily="18" charset="-34"/>
              </a:rPr>
              <a:t>ด้วยเทคนิค </a:t>
            </a:r>
            <a:r>
              <a:rPr lang="en-US" b="1" dirty="0">
                <a:latin typeface="Angsana New" pitchFamily="18" charset="-34"/>
              </a:rPr>
              <a:t>SSCP </a:t>
            </a:r>
            <a:r>
              <a:rPr lang="th-TH" b="1" dirty="0">
                <a:latin typeface="Angsana New" pitchFamily="18" charset="-34"/>
              </a:rPr>
              <a:t>พบว่าพืชต่างชนิดกัน ก็จะมีความหลากหลายของแบคทีเรียบริเวณรากแตกต่างกัน  จากงานวิจัยที่ได้นำเสนอมาจึงเป็นที่มาของการศึกษาความ</a:t>
            </a:r>
            <a:r>
              <a:rPr lang="th-TH" b="1" dirty="0" smtClean="0">
                <a:latin typeface="Angsana New" pitchFamily="18" charset="-34"/>
              </a:rPr>
              <a:t>หลากหลายโครงสร้างประชากรของ</a:t>
            </a:r>
            <a:r>
              <a:rPr lang="th-TH" b="1" dirty="0">
                <a:latin typeface="Angsana New" pitchFamily="18" charset="-34"/>
              </a:rPr>
              <a:t>เชื้อราและแบคทีเรียบริเวณรากหญ้า</a:t>
            </a:r>
            <a:r>
              <a:rPr lang="th-TH" b="1" dirty="0" smtClean="0">
                <a:latin typeface="Angsana New" pitchFamily="18" charset="-34"/>
              </a:rPr>
              <a:t>แฝกที่ปลูกในดินเค็มและดินเปรี้ยวจัด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9ED7E-408C-46AC-A2A3-E46B743DC3C1}" type="slidenum">
              <a:rPr lang="th-TH" smtClean="0"/>
              <a:pPr>
                <a:defRPr/>
              </a:pPr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927137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573E-B740-4ECB-A5D1-8A9B67024D42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A0720-6CBE-4B9F-B767-F0441B5361F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293AA-91BE-401C-9661-6A51C1CAA4FB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A8D36-4A27-4BA4-ACBB-C84036ED09A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BF74F-2787-4319-9AB0-CEBDC451B416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F2E7-5AF3-45C7-BD59-620069DB133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51072-889F-4E37-A0A1-702CAF3D9627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049D0-883C-4AEC-B0F5-1B2648CE454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9FB0-B84B-4F1C-B398-EBB38E3010A1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88506-3175-446D-81B0-ED76ECF2A23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F4BAD-3796-4A15-8D70-2E294561F2AD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ECE0C-DD6A-4346-8EF4-3D2C84DE318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DDA7-85A8-4343-B562-06FE98733CAA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DB6E1-4CA2-42D4-85A8-E555CFF800F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0BF35-F7ED-4992-9429-6A2B28B1E698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3159C-1B6C-43B2-9540-90822D27AEB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3B244-FF9C-4508-8C39-E15568169C4D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C5210-DC5D-4371-9AC2-3AA73264514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696F-C202-41CD-924E-7C500CF0CDAC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7A6B6-9556-47CC-B30F-2A300009C96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69E72-08E4-416A-BF5B-418DFF5382C3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8429A-98D8-4045-9DE5-A566EA512FC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676E7-86C3-41EE-8A02-DCE2CA1A94A9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F2CC0-E251-48A5-88C6-60D538C7231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5F1406-E1B3-4319-8202-44CCA8AB26C0}" type="datetime1">
              <a:rPr lang="th-TH"/>
              <a:pPr>
                <a:defRPr/>
              </a:pPr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985A30-6360-444C-8403-D5EFC15A8B9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4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1/Amphoe_1303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hyperlink" Target="http://th.wikipedia.org/wiki/%E0%B9%84%E0%B8%9F%E0%B8%A5%E0%B9%8C:Amphoe_3019.png" TargetMode="Externa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48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73.jpe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chart" Target="../charts/char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6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76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76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76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76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89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6" Type="http://schemas.openxmlformats.org/officeDocument/2006/relationships/image" Target="../media/image27.jpeg"/><Relationship Id="rId5" Type="http://schemas.openxmlformats.org/officeDocument/2006/relationships/image" Target="../media/image92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4" Type="http://schemas.openxmlformats.org/officeDocument/2006/relationships/image" Target="../media/image9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0" y="5517232"/>
            <a:ext cx="9215470" cy="1357298"/>
          </a:xfrm>
          <a:noFill/>
          <a:ln>
            <a:solidFill>
              <a:srgbClr val="0099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3600" b="1" dirty="0" smtClean="0">
                <a:solidFill>
                  <a:srgbClr val="480000"/>
                </a:solidFill>
                <a:latin typeface="Arial Rounded MT Bold" pitchFamily="34" charset="0"/>
                <a:cs typeface="+mj-cs"/>
              </a:rPr>
              <a:t>นางสาวกานต์มณี  จันทร์ขาว</a:t>
            </a:r>
            <a:r>
              <a:rPr lang="en-US" sz="3600" b="1" dirty="0" smtClean="0">
                <a:solidFill>
                  <a:srgbClr val="480000"/>
                </a:solidFill>
                <a:latin typeface="Arial Rounded MT Bold" pitchFamily="34" charset="0"/>
                <a:cs typeface="+mj-cs"/>
              </a:rPr>
              <a:t> </a:t>
            </a:r>
            <a:r>
              <a:rPr lang="th-TH" sz="3600" b="1" dirty="0" smtClean="0">
                <a:solidFill>
                  <a:srgbClr val="480000"/>
                </a:solidFill>
                <a:latin typeface="Arial Rounded MT Bold" pitchFamily="34" charset="0"/>
                <a:cs typeface="+mj-cs"/>
              </a:rPr>
              <a:t>นักวิชาการเกษตรปฏิบัติการ   </a:t>
            </a:r>
          </a:p>
          <a:p>
            <a:r>
              <a:rPr lang="th-TH" b="1" dirty="0" smtClean="0">
                <a:solidFill>
                  <a:srgbClr val="480000"/>
                </a:solidFill>
                <a:latin typeface="Arial Rounded MT Bold" pitchFamily="34" charset="0"/>
                <a:cs typeface="+mj-cs"/>
              </a:rPr>
              <a:t>สถานีพัฒนาที่ดินพระนครศรีอยุธยา  สำนักงานพัฒนาที่ดินเขต </a:t>
            </a:r>
            <a:r>
              <a:rPr lang="en-US" sz="2000" b="1" dirty="0" smtClean="0">
                <a:solidFill>
                  <a:srgbClr val="480000"/>
                </a:solidFill>
                <a:latin typeface="Arial Rounded MT Bold" pitchFamily="34" charset="0"/>
                <a:cs typeface="+mj-cs"/>
              </a:rPr>
              <a:t>1</a:t>
            </a:r>
            <a:endParaRPr lang="th-TH" sz="2000" b="1" dirty="0">
              <a:solidFill>
                <a:srgbClr val="480000"/>
              </a:solidFill>
              <a:latin typeface="Arial Rounded MT Bold" pitchFamily="34" charset="0"/>
              <a:cs typeface="+mj-cs"/>
            </a:endParaRPr>
          </a:p>
        </p:txBody>
      </p:sp>
      <p:sp>
        <p:nvSpPr>
          <p:cNvPr id="7" name="ชื่อเรื่อง 6"/>
          <p:cNvSpPr>
            <a:spLocks noGrp="1"/>
          </p:cNvSpPr>
          <p:nvPr>
            <p:ph type="ctrTitle"/>
          </p:nvPr>
        </p:nvSpPr>
        <p:spPr>
          <a:xfrm>
            <a:off x="107504" y="836712"/>
            <a:ext cx="8928992" cy="2596302"/>
          </a:xfrm>
        </p:spPr>
        <p:txBody>
          <a:bodyPr/>
          <a:lstStyle/>
          <a:p>
            <a:r>
              <a:rPr lang="th-TH" sz="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การศึกษาความแตกต่างโครงสร้างประชากรเชื้อราและแบคทีเรียบริเวณรากหญ้าแฝกที่ปลูกในดินเค็มและดินเปรี้ยวจัด</a:t>
            </a:r>
            <a:endParaRPr lang="th-TH" sz="5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355161"/>
            <a:ext cx="8424936" cy="143116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sz="2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The Microbial Community Structure in the </a:t>
            </a:r>
            <a:r>
              <a:rPr lang="en-US" sz="29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Rhizosphere</a:t>
            </a:r>
            <a:r>
              <a:rPr lang="en-US" sz="29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 </a:t>
            </a:r>
            <a:r>
              <a:rPr lang="en-US" sz="2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of </a:t>
            </a:r>
            <a:r>
              <a:rPr lang="en-US" sz="29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Vetiveria</a:t>
            </a:r>
            <a:r>
              <a:rPr lang="en-US" sz="29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 </a:t>
            </a:r>
            <a:r>
              <a:rPr lang="en-US" sz="29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zizanioides</a:t>
            </a:r>
            <a:r>
              <a:rPr lang="en-US" sz="2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 and </a:t>
            </a:r>
            <a:r>
              <a:rPr lang="en-US" sz="29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Vetiveria</a:t>
            </a:r>
            <a:r>
              <a:rPr lang="en-US" sz="29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 </a:t>
            </a:r>
            <a:r>
              <a:rPr lang="en-US" sz="29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nemoralis</a:t>
            </a:r>
            <a:r>
              <a:rPr lang="en-US" sz="2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+mj-cs"/>
              </a:rPr>
              <a:t> from Saline and Acid Soil</a:t>
            </a:r>
            <a:endParaRPr lang="en-US" sz="29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+mj-cs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0" y="-27384"/>
            <a:ext cx="9144032" cy="3600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0" y="332656"/>
            <a:ext cx="9144032" cy="357166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Picture 10" descr="logo_LDD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35" y="-71462"/>
            <a:ext cx="1351924" cy="1354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2942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31872" y="-71462"/>
            <a:ext cx="6012160" cy="1107996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  <a:t>การทดลองที่ 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  <a:t>1 </a:t>
            </a:r>
            <a:endParaRPr lang="th-TH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Angsana New" pitchFamily="18" charset="-34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A7A6B6-9556-47CC-B30F-2A300009C963}" type="slidenum">
              <a:rPr lang="th-TH" smtClean="0"/>
              <a:pPr>
                <a:defRPr/>
              </a:pPr>
              <a:t>10</a:t>
            </a:fld>
            <a:endParaRPr lang="th-TH"/>
          </a:p>
        </p:txBody>
      </p:sp>
      <p:pic>
        <p:nvPicPr>
          <p:cNvPr id="3" name="Picture 2" descr="microbiology_l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04664"/>
            <a:ext cx="2895600" cy="2714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5292" y="3645024"/>
            <a:ext cx="4248472" cy="2832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ist2_8429134-microbiology-colourful-bacterial-cultur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7060" y="1772816"/>
            <a:ext cx="2448272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0" y="1700808"/>
            <a:ext cx="9144000" cy="120032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cs typeface="+mj-cs"/>
              </a:rPr>
              <a:t>การศึกษาความหลายโครงสร้างประชากรเชื้อราและแบคทีเรียบริเวณรากหญ้าแฝกที่ปลูกในดินเค็มและดินเปรี้ยวจัด</a:t>
            </a:r>
            <a:endParaRPr lang="th-TH" sz="3600" b="1" dirty="0">
              <a:cs typeface="+mj-cs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B405E-9E23-4031-8F9D-EC08BF975184}" type="slidenum">
              <a:rPr lang="th-TH" smtClean="0"/>
              <a:pPr>
                <a:defRPr/>
              </a:pPr>
              <a:t>11</a:t>
            </a:fld>
            <a:endParaRPr lang="th-TH" dirty="0"/>
          </a:p>
        </p:txBody>
      </p:sp>
      <p:pic>
        <p:nvPicPr>
          <p:cNvPr id="20486" name="Picture 7" descr="roots_fl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866" y="4422903"/>
            <a:ext cx="2071955" cy="1958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7" name="Picture 6" descr="http://www.brain-biotech.de/media/microbial%20strai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274224"/>
            <a:ext cx="2664991" cy="225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8" name="Picture 4" descr="http://rhizosphere.helmholtz-muenchen.de/Images/Wurzel2_Gantn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358270"/>
            <a:ext cx="2304256" cy="209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lide Number Placeholder 16"/>
          <p:cNvSpPr txBox="1">
            <a:spLocks/>
          </p:cNvSpPr>
          <p:nvPr/>
        </p:nvSpPr>
        <p:spPr>
          <a:xfrm>
            <a:off x="8639944" y="6492875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B10AC10-AFB2-4CCD-A824-529E72A735F0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132856"/>
            <a:ext cx="9144000" cy="19389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42950" indent="-742950" fontAlgn="auto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        เพื่อเปรียบเทียบความหลากหลายของโครงสร้างประชากร</a:t>
            </a:r>
          </a:p>
          <a:p>
            <a:pPr marL="742950" indent="-742950" fontAlgn="auto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        เชื้อราและแบคทีเรียบริเวณรากหญ้าแฝกที่ปลูกในดินเค็มและดินเปรี้ยวจัด</a:t>
            </a:r>
            <a:endParaRPr lang="th-TH" sz="4000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836712"/>
            <a:ext cx="4536504" cy="1224136"/>
          </a:xfrm>
          <a:prstGeom prst="roundRect">
            <a:avLst/>
          </a:prstGeom>
          <a:solidFill>
            <a:srgbClr val="FFFF99">
              <a:alpha val="92941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j-cs"/>
              </a:rPr>
              <a:t>วัตถุประสงค์</a:t>
            </a:r>
          </a:p>
        </p:txBody>
      </p:sp>
    </p:spTree>
  </p:cSld>
  <p:clrMapOvr>
    <a:masterClrMapping/>
  </p:clrMapOvr>
  <p:transition advTm="1017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icrobial_earth_project_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32656"/>
            <a:ext cx="2361227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16"/>
          <p:cNvSpPr txBox="1">
            <a:spLocks/>
          </p:cNvSpPr>
          <p:nvPr/>
        </p:nvSpPr>
        <p:spPr>
          <a:xfrm>
            <a:off x="8639944" y="6492875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14802F5-D927-46A8-87E8-BE462AAFB55E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4" name="Picture 13" descr="azospirillumdet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32656"/>
            <a:ext cx="270892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untitle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32656"/>
            <a:ext cx="2592288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699792" y="1772816"/>
            <a:ext cx="3528392" cy="144016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th-TH" sz="66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 New" pitchFamily="18" charset="-34"/>
                <a:ea typeface="+mj-ea"/>
                <a:cs typeface="+mj-cs"/>
              </a:rPr>
              <a:t>วิธีการ</a:t>
            </a:r>
            <a:r>
              <a:rPr lang="en-US" sz="66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 New" pitchFamily="18" charset="-34"/>
                <a:ea typeface="+mj-ea"/>
              </a:rPr>
              <a:t> </a:t>
            </a:r>
            <a:endParaRPr lang="th-TH" sz="66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 New" pitchFamily="18" charset="-34"/>
              <a:ea typeface="+mj-ea"/>
              <a:cs typeface="+mj-cs"/>
            </a:endParaRPr>
          </a:p>
        </p:txBody>
      </p:sp>
    </p:spTree>
  </p:cSld>
  <p:clrMapOvr>
    <a:masterClrMapping/>
  </p:clrMapOvr>
  <p:transition advTm="67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0"/>
          <p:cNvGrpSpPr>
            <a:grpSpLocks/>
          </p:cNvGrpSpPr>
          <p:nvPr/>
        </p:nvGrpSpPr>
        <p:grpSpPr bwMode="auto">
          <a:xfrm>
            <a:off x="4716463" y="1916113"/>
            <a:ext cx="4211637" cy="4032250"/>
            <a:chOff x="4932041" y="1844824"/>
            <a:chExt cx="4211960" cy="4032448"/>
          </a:xfrm>
        </p:grpSpPr>
        <p:pic>
          <p:nvPicPr>
            <p:cNvPr id="44038" name="Picture 6" descr="ไฟล์:Amphoe 1303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2041" y="1844824"/>
              <a:ext cx="4211960" cy="40324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Freeform 29"/>
            <p:cNvSpPr/>
            <p:nvPr/>
          </p:nvSpPr>
          <p:spPr>
            <a:xfrm>
              <a:off x="7749702" y="2001023"/>
              <a:ext cx="1370118" cy="2369271"/>
            </a:xfrm>
            <a:custGeom>
              <a:avLst/>
              <a:gdLst>
                <a:gd name="connsiteX0" fmla="*/ 49592 w 1370118"/>
                <a:gd name="connsiteY0" fmla="*/ 661495 h 2369271"/>
                <a:gd name="connsiteX1" fmla="*/ 76486 w 1370118"/>
                <a:gd name="connsiteY1" fmla="*/ 809412 h 2369271"/>
                <a:gd name="connsiteX2" fmla="*/ 89933 w 1370118"/>
                <a:gd name="connsiteY2" fmla="*/ 970777 h 2369271"/>
                <a:gd name="connsiteX3" fmla="*/ 76486 w 1370118"/>
                <a:gd name="connsiteY3" fmla="*/ 1266612 h 2369271"/>
                <a:gd name="connsiteX4" fmla="*/ 49592 w 1370118"/>
                <a:gd name="connsiteY4" fmla="*/ 1347295 h 2369271"/>
                <a:gd name="connsiteX5" fmla="*/ 63039 w 1370118"/>
                <a:gd name="connsiteY5" fmla="*/ 1468318 h 2369271"/>
                <a:gd name="connsiteX6" fmla="*/ 103380 w 1370118"/>
                <a:gd name="connsiteY6" fmla="*/ 1495212 h 2369271"/>
                <a:gd name="connsiteX7" fmla="*/ 49592 w 1370118"/>
                <a:gd name="connsiteY7" fmla="*/ 1683471 h 2369271"/>
                <a:gd name="connsiteX8" fmla="*/ 63039 w 1370118"/>
                <a:gd name="connsiteY8" fmla="*/ 1791048 h 2369271"/>
                <a:gd name="connsiteX9" fmla="*/ 49592 w 1370118"/>
                <a:gd name="connsiteY9" fmla="*/ 1858283 h 2369271"/>
                <a:gd name="connsiteX10" fmla="*/ 9251 w 1370118"/>
                <a:gd name="connsiteY10" fmla="*/ 2207906 h 2369271"/>
                <a:gd name="connsiteX11" fmla="*/ 22698 w 1370118"/>
                <a:gd name="connsiteY11" fmla="*/ 2342377 h 2369271"/>
                <a:gd name="connsiteX12" fmla="*/ 103380 w 1370118"/>
                <a:gd name="connsiteY12" fmla="*/ 2369271 h 2369271"/>
                <a:gd name="connsiteX13" fmla="*/ 157169 w 1370118"/>
                <a:gd name="connsiteY13" fmla="*/ 2342377 h 2369271"/>
                <a:gd name="connsiteX14" fmla="*/ 197510 w 1370118"/>
                <a:gd name="connsiteY14" fmla="*/ 2315483 h 2369271"/>
                <a:gd name="connsiteX15" fmla="*/ 278192 w 1370118"/>
                <a:gd name="connsiteY15" fmla="*/ 2288589 h 2369271"/>
                <a:gd name="connsiteX16" fmla="*/ 399216 w 1370118"/>
                <a:gd name="connsiteY16" fmla="*/ 2194459 h 2369271"/>
                <a:gd name="connsiteX17" fmla="*/ 439557 w 1370118"/>
                <a:gd name="connsiteY17" fmla="*/ 2181012 h 2369271"/>
                <a:gd name="connsiteX18" fmla="*/ 479898 w 1370118"/>
                <a:gd name="connsiteY18" fmla="*/ 2154118 h 2369271"/>
                <a:gd name="connsiteX19" fmla="*/ 520239 w 1370118"/>
                <a:gd name="connsiteY19" fmla="*/ 2140671 h 2369271"/>
                <a:gd name="connsiteX20" fmla="*/ 600922 w 1370118"/>
                <a:gd name="connsiteY20" fmla="*/ 2100330 h 2369271"/>
                <a:gd name="connsiteX21" fmla="*/ 641263 w 1370118"/>
                <a:gd name="connsiteY21" fmla="*/ 2073436 h 2369271"/>
                <a:gd name="connsiteX22" fmla="*/ 695051 w 1370118"/>
                <a:gd name="connsiteY22" fmla="*/ 2059989 h 2369271"/>
                <a:gd name="connsiteX23" fmla="*/ 735392 w 1370118"/>
                <a:gd name="connsiteY23" fmla="*/ 2046542 h 2369271"/>
                <a:gd name="connsiteX24" fmla="*/ 829522 w 1370118"/>
                <a:gd name="connsiteY24" fmla="*/ 2006201 h 2369271"/>
                <a:gd name="connsiteX25" fmla="*/ 896757 w 1370118"/>
                <a:gd name="connsiteY25" fmla="*/ 1938965 h 2369271"/>
                <a:gd name="connsiteX26" fmla="*/ 937098 w 1370118"/>
                <a:gd name="connsiteY26" fmla="*/ 1925518 h 2369271"/>
                <a:gd name="connsiteX27" fmla="*/ 977439 w 1370118"/>
                <a:gd name="connsiteY27" fmla="*/ 1898624 h 2369271"/>
                <a:gd name="connsiteX28" fmla="*/ 1031227 w 1370118"/>
                <a:gd name="connsiteY28" fmla="*/ 1885177 h 2369271"/>
                <a:gd name="connsiteX29" fmla="*/ 1058122 w 1370118"/>
                <a:gd name="connsiteY29" fmla="*/ 1844836 h 2369271"/>
                <a:gd name="connsiteX30" fmla="*/ 1098463 w 1370118"/>
                <a:gd name="connsiteY30" fmla="*/ 1817942 h 2369271"/>
                <a:gd name="connsiteX31" fmla="*/ 1111910 w 1370118"/>
                <a:gd name="connsiteY31" fmla="*/ 1549001 h 2369271"/>
                <a:gd name="connsiteX32" fmla="*/ 1138804 w 1370118"/>
                <a:gd name="connsiteY32" fmla="*/ 1454871 h 2369271"/>
                <a:gd name="connsiteX33" fmla="*/ 1098463 w 1370118"/>
                <a:gd name="connsiteY33" fmla="*/ 1212824 h 2369271"/>
                <a:gd name="connsiteX34" fmla="*/ 1071569 w 1370118"/>
                <a:gd name="connsiteY34" fmla="*/ 1091801 h 2369271"/>
                <a:gd name="connsiteX35" fmla="*/ 1085016 w 1370118"/>
                <a:gd name="connsiteY35" fmla="*/ 1011118 h 2369271"/>
                <a:gd name="connsiteX36" fmla="*/ 1111910 w 1370118"/>
                <a:gd name="connsiteY36" fmla="*/ 970777 h 2369271"/>
                <a:gd name="connsiteX37" fmla="*/ 1098463 w 1370118"/>
                <a:gd name="connsiteY37" fmla="*/ 916989 h 2369271"/>
                <a:gd name="connsiteX38" fmla="*/ 1138804 w 1370118"/>
                <a:gd name="connsiteY38" fmla="*/ 607706 h 2369271"/>
                <a:gd name="connsiteX39" fmla="*/ 1165698 w 1370118"/>
                <a:gd name="connsiteY39" fmla="*/ 567365 h 2369271"/>
                <a:gd name="connsiteX40" fmla="*/ 1206039 w 1370118"/>
                <a:gd name="connsiteY40" fmla="*/ 527024 h 2369271"/>
                <a:gd name="connsiteX41" fmla="*/ 1259827 w 1370118"/>
                <a:gd name="connsiteY41" fmla="*/ 513577 h 2369271"/>
                <a:gd name="connsiteX42" fmla="*/ 1286722 w 1370118"/>
                <a:gd name="connsiteY42" fmla="*/ 486683 h 2369271"/>
                <a:gd name="connsiteX43" fmla="*/ 1367404 w 1370118"/>
                <a:gd name="connsiteY43" fmla="*/ 432895 h 2369271"/>
                <a:gd name="connsiteX44" fmla="*/ 1340510 w 1370118"/>
                <a:gd name="connsiteY44" fmla="*/ 325318 h 2369271"/>
                <a:gd name="connsiteX45" fmla="*/ 1367404 w 1370118"/>
                <a:gd name="connsiteY45" fmla="*/ 123612 h 2369271"/>
                <a:gd name="connsiteX46" fmla="*/ 1353957 w 1370118"/>
                <a:gd name="connsiteY46" fmla="*/ 56377 h 2369271"/>
                <a:gd name="connsiteX47" fmla="*/ 1313616 w 1370118"/>
                <a:gd name="connsiteY47" fmla="*/ 69824 h 2369271"/>
                <a:gd name="connsiteX48" fmla="*/ 1273274 w 1370118"/>
                <a:gd name="connsiteY48" fmla="*/ 110165 h 2369271"/>
                <a:gd name="connsiteX49" fmla="*/ 1259827 w 1370118"/>
                <a:gd name="connsiteY49" fmla="*/ 150506 h 2369271"/>
                <a:gd name="connsiteX50" fmla="*/ 1192592 w 1370118"/>
                <a:gd name="connsiteY50" fmla="*/ 190848 h 2369271"/>
                <a:gd name="connsiteX51" fmla="*/ 1098463 w 1370118"/>
                <a:gd name="connsiteY51" fmla="*/ 231189 h 2369271"/>
                <a:gd name="connsiteX52" fmla="*/ 1071569 w 1370118"/>
                <a:gd name="connsiteY52" fmla="*/ 271530 h 2369271"/>
                <a:gd name="connsiteX53" fmla="*/ 1017780 w 1370118"/>
                <a:gd name="connsiteY53" fmla="*/ 284977 h 2369271"/>
                <a:gd name="connsiteX54" fmla="*/ 977439 w 1370118"/>
                <a:gd name="connsiteY54" fmla="*/ 298424 h 2369271"/>
                <a:gd name="connsiteX55" fmla="*/ 963992 w 1370118"/>
                <a:gd name="connsiteY55" fmla="*/ 258083 h 2369271"/>
                <a:gd name="connsiteX56" fmla="*/ 977439 w 1370118"/>
                <a:gd name="connsiteY56" fmla="*/ 16036 h 2369271"/>
                <a:gd name="connsiteX57" fmla="*/ 937098 w 1370118"/>
                <a:gd name="connsiteY57" fmla="*/ 42930 h 2369271"/>
                <a:gd name="connsiteX58" fmla="*/ 896757 w 1370118"/>
                <a:gd name="connsiteY58" fmla="*/ 96718 h 2369271"/>
                <a:gd name="connsiteX59" fmla="*/ 856416 w 1370118"/>
                <a:gd name="connsiteY59" fmla="*/ 123612 h 2369271"/>
                <a:gd name="connsiteX60" fmla="*/ 775733 w 1370118"/>
                <a:gd name="connsiteY60" fmla="*/ 190848 h 2369271"/>
                <a:gd name="connsiteX61" fmla="*/ 721945 w 1370118"/>
                <a:gd name="connsiteY61" fmla="*/ 204295 h 2369271"/>
                <a:gd name="connsiteX62" fmla="*/ 641263 w 1370118"/>
                <a:gd name="connsiteY62" fmla="*/ 258083 h 2369271"/>
                <a:gd name="connsiteX63" fmla="*/ 600922 w 1370118"/>
                <a:gd name="connsiteY63" fmla="*/ 284977 h 2369271"/>
                <a:gd name="connsiteX64" fmla="*/ 533686 w 1370118"/>
                <a:gd name="connsiteY64" fmla="*/ 338765 h 2369271"/>
                <a:gd name="connsiteX65" fmla="*/ 493345 w 1370118"/>
                <a:gd name="connsiteY65" fmla="*/ 352212 h 2369271"/>
                <a:gd name="connsiteX66" fmla="*/ 412663 w 1370118"/>
                <a:gd name="connsiteY66" fmla="*/ 406001 h 2369271"/>
                <a:gd name="connsiteX67" fmla="*/ 358874 w 1370118"/>
                <a:gd name="connsiteY67" fmla="*/ 432895 h 2369271"/>
                <a:gd name="connsiteX68" fmla="*/ 318533 w 1370118"/>
                <a:gd name="connsiteY68" fmla="*/ 473236 h 2369271"/>
                <a:gd name="connsiteX69" fmla="*/ 184063 w 1370118"/>
                <a:gd name="connsiteY69" fmla="*/ 553918 h 2369271"/>
                <a:gd name="connsiteX70" fmla="*/ 116827 w 1370118"/>
                <a:gd name="connsiteY70" fmla="*/ 607706 h 2369271"/>
                <a:gd name="connsiteX71" fmla="*/ 89933 w 1370118"/>
                <a:gd name="connsiteY71" fmla="*/ 634601 h 2369271"/>
                <a:gd name="connsiteX72" fmla="*/ 36145 w 1370118"/>
                <a:gd name="connsiteY72" fmla="*/ 661495 h 2369271"/>
                <a:gd name="connsiteX73" fmla="*/ 49592 w 1370118"/>
                <a:gd name="connsiteY73" fmla="*/ 661495 h 236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370118" h="2369271">
                  <a:moveTo>
                    <a:pt x="49592" y="661495"/>
                  </a:moveTo>
                  <a:cubicBezTo>
                    <a:pt x="56316" y="686148"/>
                    <a:pt x="72185" y="770702"/>
                    <a:pt x="76486" y="809412"/>
                  </a:cubicBezTo>
                  <a:cubicBezTo>
                    <a:pt x="82446" y="863057"/>
                    <a:pt x="85451" y="916989"/>
                    <a:pt x="89933" y="970777"/>
                  </a:cubicBezTo>
                  <a:cubicBezTo>
                    <a:pt x="85451" y="1069389"/>
                    <a:pt x="87002" y="1168460"/>
                    <a:pt x="76486" y="1266612"/>
                  </a:cubicBezTo>
                  <a:cubicBezTo>
                    <a:pt x="73466" y="1294800"/>
                    <a:pt x="49592" y="1347295"/>
                    <a:pt x="49592" y="1347295"/>
                  </a:cubicBezTo>
                  <a:cubicBezTo>
                    <a:pt x="54074" y="1387636"/>
                    <a:pt x="49168" y="1430172"/>
                    <a:pt x="63039" y="1468318"/>
                  </a:cubicBezTo>
                  <a:cubicBezTo>
                    <a:pt x="68562" y="1483506"/>
                    <a:pt x="101772" y="1479131"/>
                    <a:pt x="103380" y="1495212"/>
                  </a:cubicBezTo>
                  <a:cubicBezTo>
                    <a:pt x="105978" y="1521190"/>
                    <a:pt x="60282" y="1651400"/>
                    <a:pt x="49592" y="1683471"/>
                  </a:cubicBezTo>
                  <a:cubicBezTo>
                    <a:pt x="54074" y="1719330"/>
                    <a:pt x="63039" y="1754910"/>
                    <a:pt x="63039" y="1791048"/>
                  </a:cubicBezTo>
                  <a:cubicBezTo>
                    <a:pt x="63039" y="1813904"/>
                    <a:pt x="52517" y="1835615"/>
                    <a:pt x="49592" y="1858283"/>
                  </a:cubicBezTo>
                  <a:cubicBezTo>
                    <a:pt x="34579" y="1974633"/>
                    <a:pt x="22698" y="2091365"/>
                    <a:pt x="9251" y="2207906"/>
                  </a:cubicBezTo>
                  <a:cubicBezTo>
                    <a:pt x="13733" y="2252730"/>
                    <a:pt x="0" y="2303466"/>
                    <a:pt x="22698" y="2342377"/>
                  </a:cubicBezTo>
                  <a:cubicBezTo>
                    <a:pt x="36982" y="2366864"/>
                    <a:pt x="103380" y="2369271"/>
                    <a:pt x="103380" y="2369271"/>
                  </a:cubicBezTo>
                  <a:cubicBezTo>
                    <a:pt x="121310" y="2360306"/>
                    <a:pt x="139764" y="2352322"/>
                    <a:pt x="157169" y="2342377"/>
                  </a:cubicBezTo>
                  <a:cubicBezTo>
                    <a:pt x="171201" y="2334359"/>
                    <a:pt x="182742" y="2322047"/>
                    <a:pt x="197510" y="2315483"/>
                  </a:cubicBezTo>
                  <a:cubicBezTo>
                    <a:pt x="223415" y="2303969"/>
                    <a:pt x="278192" y="2288589"/>
                    <a:pt x="278192" y="2288589"/>
                  </a:cubicBezTo>
                  <a:cubicBezTo>
                    <a:pt x="312999" y="2253782"/>
                    <a:pt x="350964" y="2210543"/>
                    <a:pt x="399216" y="2194459"/>
                  </a:cubicBezTo>
                  <a:cubicBezTo>
                    <a:pt x="412663" y="2189977"/>
                    <a:pt x="426879" y="2187351"/>
                    <a:pt x="439557" y="2181012"/>
                  </a:cubicBezTo>
                  <a:cubicBezTo>
                    <a:pt x="454012" y="2173784"/>
                    <a:pt x="465443" y="2161346"/>
                    <a:pt x="479898" y="2154118"/>
                  </a:cubicBezTo>
                  <a:cubicBezTo>
                    <a:pt x="492576" y="2147779"/>
                    <a:pt x="507561" y="2147010"/>
                    <a:pt x="520239" y="2140671"/>
                  </a:cubicBezTo>
                  <a:cubicBezTo>
                    <a:pt x="624507" y="2088537"/>
                    <a:pt x="499524" y="2134129"/>
                    <a:pt x="600922" y="2100330"/>
                  </a:cubicBezTo>
                  <a:cubicBezTo>
                    <a:pt x="614369" y="2091365"/>
                    <a:pt x="626408" y="2079802"/>
                    <a:pt x="641263" y="2073436"/>
                  </a:cubicBezTo>
                  <a:cubicBezTo>
                    <a:pt x="658250" y="2066156"/>
                    <a:pt x="677281" y="2065066"/>
                    <a:pt x="695051" y="2059989"/>
                  </a:cubicBezTo>
                  <a:cubicBezTo>
                    <a:pt x="708680" y="2056095"/>
                    <a:pt x="722364" y="2052126"/>
                    <a:pt x="735392" y="2046542"/>
                  </a:cubicBezTo>
                  <a:cubicBezTo>
                    <a:pt x="851704" y="1996694"/>
                    <a:pt x="734916" y="2037735"/>
                    <a:pt x="829522" y="2006201"/>
                  </a:cubicBezTo>
                  <a:cubicBezTo>
                    <a:pt x="851934" y="1983789"/>
                    <a:pt x="866688" y="1948988"/>
                    <a:pt x="896757" y="1938965"/>
                  </a:cubicBezTo>
                  <a:cubicBezTo>
                    <a:pt x="910204" y="1934483"/>
                    <a:pt x="924420" y="1931857"/>
                    <a:pt x="937098" y="1925518"/>
                  </a:cubicBezTo>
                  <a:cubicBezTo>
                    <a:pt x="951553" y="1918290"/>
                    <a:pt x="962584" y="1904990"/>
                    <a:pt x="977439" y="1898624"/>
                  </a:cubicBezTo>
                  <a:cubicBezTo>
                    <a:pt x="994426" y="1891344"/>
                    <a:pt x="1013298" y="1889659"/>
                    <a:pt x="1031227" y="1885177"/>
                  </a:cubicBezTo>
                  <a:cubicBezTo>
                    <a:pt x="1040192" y="1871730"/>
                    <a:pt x="1046694" y="1856264"/>
                    <a:pt x="1058122" y="1844836"/>
                  </a:cubicBezTo>
                  <a:cubicBezTo>
                    <a:pt x="1069550" y="1833408"/>
                    <a:pt x="1095572" y="1833843"/>
                    <a:pt x="1098463" y="1817942"/>
                  </a:cubicBezTo>
                  <a:cubicBezTo>
                    <a:pt x="1114520" y="1729631"/>
                    <a:pt x="1104456" y="1638450"/>
                    <a:pt x="1111910" y="1549001"/>
                  </a:cubicBezTo>
                  <a:cubicBezTo>
                    <a:pt x="1113786" y="1526486"/>
                    <a:pt x="1131023" y="1478213"/>
                    <a:pt x="1138804" y="1454871"/>
                  </a:cubicBezTo>
                  <a:cubicBezTo>
                    <a:pt x="1116411" y="1253330"/>
                    <a:pt x="1138624" y="1413631"/>
                    <a:pt x="1098463" y="1212824"/>
                  </a:cubicBezTo>
                  <a:cubicBezTo>
                    <a:pt x="1074797" y="1094495"/>
                    <a:pt x="1097739" y="1170311"/>
                    <a:pt x="1071569" y="1091801"/>
                  </a:cubicBezTo>
                  <a:cubicBezTo>
                    <a:pt x="1076051" y="1064907"/>
                    <a:pt x="1076394" y="1036984"/>
                    <a:pt x="1085016" y="1011118"/>
                  </a:cubicBezTo>
                  <a:cubicBezTo>
                    <a:pt x="1090127" y="995786"/>
                    <a:pt x="1109624" y="986776"/>
                    <a:pt x="1111910" y="970777"/>
                  </a:cubicBezTo>
                  <a:cubicBezTo>
                    <a:pt x="1114524" y="952482"/>
                    <a:pt x="1102945" y="934918"/>
                    <a:pt x="1098463" y="916989"/>
                  </a:cubicBezTo>
                  <a:cubicBezTo>
                    <a:pt x="1108954" y="717668"/>
                    <a:pt x="1074714" y="719865"/>
                    <a:pt x="1138804" y="607706"/>
                  </a:cubicBezTo>
                  <a:cubicBezTo>
                    <a:pt x="1146822" y="593674"/>
                    <a:pt x="1155352" y="579780"/>
                    <a:pt x="1165698" y="567365"/>
                  </a:cubicBezTo>
                  <a:cubicBezTo>
                    <a:pt x="1177872" y="552756"/>
                    <a:pt x="1189528" y="536459"/>
                    <a:pt x="1206039" y="527024"/>
                  </a:cubicBezTo>
                  <a:cubicBezTo>
                    <a:pt x="1222085" y="517855"/>
                    <a:pt x="1241898" y="518059"/>
                    <a:pt x="1259827" y="513577"/>
                  </a:cubicBezTo>
                  <a:cubicBezTo>
                    <a:pt x="1268792" y="504612"/>
                    <a:pt x="1276579" y="494290"/>
                    <a:pt x="1286722" y="486683"/>
                  </a:cubicBezTo>
                  <a:cubicBezTo>
                    <a:pt x="1312580" y="467290"/>
                    <a:pt x="1367404" y="432895"/>
                    <a:pt x="1367404" y="432895"/>
                  </a:cubicBezTo>
                  <a:cubicBezTo>
                    <a:pt x="1358439" y="397036"/>
                    <a:pt x="1337164" y="362129"/>
                    <a:pt x="1340510" y="325318"/>
                  </a:cubicBezTo>
                  <a:cubicBezTo>
                    <a:pt x="1355630" y="158995"/>
                    <a:pt x="1341950" y="225432"/>
                    <a:pt x="1367404" y="123612"/>
                  </a:cubicBezTo>
                  <a:cubicBezTo>
                    <a:pt x="1362922" y="101200"/>
                    <a:pt x="1370118" y="72538"/>
                    <a:pt x="1353957" y="56377"/>
                  </a:cubicBezTo>
                  <a:cubicBezTo>
                    <a:pt x="1343934" y="46354"/>
                    <a:pt x="1325410" y="61962"/>
                    <a:pt x="1313616" y="69824"/>
                  </a:cubicBezTo>
                  <a:cubicBezTo>
                    <a:pt x="1297793" y="80373"/>
                    <a:pt x="1286721" y="96718"/>
                    <a:pt x="1273274" y="110165"/>
                  </a:cubicBezTo>
                  <a:cubicBezTo>
                    <a:pt x="1268792" y="123612"/>
                    <a:pt x="1267120" y="138352"/>
                    <a:pt x="1259827" y="150506"/>
                  </a:cubicBezTo>
                  <a:cubicBezTo>
                    <a:pt x="1239185" y="184910"/>
                    <a:pt x="1226766" y="176202"/>
                    <a:pt x="1192592" y="190848"/>
                  </a:cubicBezTo>
                  <a:cubicBezTo>
                    <a:pt x="1076277" y="240697"/>
                    <a:pt x="1193070" y="199653"/>
                    <a:pt x="1098463" y="231189"/>
                  </a:cubicBezTo>
                  <a:cubicBezTo>
                    <a:pt x="1089498" y="244636"/>
                    <a:pt x="1085016" y="262565"/>
                    <a:pt x="1071569" y="271530"/>
                  </a:cubicBezTo>
                  <a:cubicBezTo>
                    <a:pt x="1056191" y="281782"/>
                    <a:pt x="1035550" y="279900"/>
                    <a:pt x="1017780" y="284977"/>
                  </a:cubicBezTo>
                  <a:cubicBezTo>
                    <a:pt x="1004151" y="288871"/>
                    <a:pt x="990886" y="293942"/>
                    <a:pt x="977439" y="298424"/>
                  </a:cubicBezTo>
                  <a:cubicBezTo>
                    <a:pt x="972957" y="284977"/>
                    <a:pt x="963992" y="272257"/>
                    <a:pt x="963992" y="258083"/>
                  </a:cubicBezTo>
                  <a:cubicBezTo>
                    <a:pt x="963992" y="177276"/>
                    <a:pt x="987462" y="96219"/>
                    <a:pt x="977439" y="16036"/>
                  </a:cubicBezTo>
                  <a:cubicBezTo>
                    <a:pt x="975434" y="0"/>
                    <a:pt x="948526" y="31502"/>
                    <a:pt x="937098" y="42930"/>
                  </a:cubicBezTo>
                  <a:cubicBezTo>
                    <a:pt x="921251" y="58777"/>
                    <a:pt x="912604" y="80871"/>
                    <a:pt x="896757" y="96718"/>
                  </a:cubicBezTo>
                  <a:cubicBezTo>
                    <a:pt x="885329" y="108146"/>
                    <a:pt x="868832" y="113266"/>
                    <a:pt x="856416" y="123612"/>
                  </a:cubicBezTo>
                  <a:cubicBezTo>
                    <a:pt x="822209" y="152117"/>
                    <a:pt x="816971" y="173174"/>
                    <a:pt x="775733" y="190848"/>
                  </a:cubicBezTo>
                  <a:cubicBezTo>
                    <a:pt x="758746" y="198128"/>
                    <a:pt x="739874" y="199813"/>
                    <a:pt x="721945" y="204295"/>
                  </a:cubicBezTo>
                  <a:lnTo>
                    <a:pt x="641263" y="258083"/>
                  </a:lnTo>
                  <a:cubicBezTo>
                    <a:pt x="627816" y="267048"/>
                    <a:pt x="612350" y="273549"/>
                    <a:pt x="600922" y="284977"/>
                  </a:cubicBezTo>
                  <a:cubicBezTo>
                    <a:pt x="575907" y="309991"/>
                    <a:pt x="567611" y="321802"/>
                    <a:pt x="533686" y="338765"/>
                  </a:cubicBezTo>
                  <a:cubicBezTo>
                    <a:pt x="521008" y="345104"/>
                    <a:pt x="505736" y="345328"/>
                    <a:pt x="493345" y="352212"/>
                  </a:cubicBezTo>
                  <a:cubicBezTo>
                    <a:pt x="465090" y="367909"/>
                    <a:pt x="441573" y="391546"/>
                    <a:pt x="412663" y="406001"/>
                  </a:cubicBezTo>
                  <a:lnTo>
                    <a:pt x="358874" y="432895"/>
                  </a:lnTo>
                  <a:cubicBezTo>
                    <a:pt x="345427" y="446342"/>
                    <a:pt x="333544" y="461561"/>
                    <a:pt x="318533" y="473236"/>
                  </a:cubicBezTo>
                  <a:cubicBezTo>
                    <a:pt x="260116" y="518671"/>
                    <a:pt x="242609" y="524645"/>
                    <a:pt x="184063" y="553918"/>
                  </a:cubicBezTo>
                  <a:cubicBezTo>
                    <a:pt x="130497" y="634267"/>
                    <a:pt x="188998" y="564403"/>
                    <a:pt x="116827" y="607706"/>
                  </a:cubicBezTo>
                  <a:cubicBezTo>
                    <a:pt x="105956" y="614229"/>
                    <a:pt x="100482" y="627568"/>
                    <a:pt x="89933" y="634601"/>
                  </a:cubicBezTo>
                  <a:cubicBezTo>
                    <a:pt x="73254" y="645720"/>
                    <a:pt x="48172" y="645459"/>
                    <a:pt x="36145" y="661495"/>
                  </a:cubicBezTo>
                  <a:cubicBezTo>
                    <a:pt x="30131" y="669513"/>
                    <a:pt x="42869" y="636842"/>
                    <a:pt x="49592" y="661495"/>
                  </a:cubicBezTo>
                  <a:close/>
                </a:path>
              </a:pathLst>
            </a:cu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/>
            </a:p>
          </p:txBody>
        </p:sp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74848" y="197768"/>
            <a:ext cx="8229600" cy="1143000"/>
          </a:xfrm>
          <a:solidFill>
            <a:srgbClr val="002060">
              <a:alpha val="66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การเก็บตัวอย่างดิน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th-TH" dirty="0" smtClean="0"/>
          </a:p>
        </p:txBody>
      </p:sp>
      <p:grpSp>
        <p:nvGrpSpPr>
          <p:cNvPr id="21510" name="Group 9"/>
          <p:cNvGrpSpPr>
            <a:grpSpLocks/>
          </p:cNvGrpSpPr>
          <p:nvPr/>
        </p:nvGrpSpPr>
        <p:grpSpPr bwMode="auto">
          <a:xfrm>
            <a:off x="0" y="1628775"/>
            <a:ext cx="4465638" cy="4608513"/>
            <a:chOff x="3131840" y="260648"/>
            <a:chExt cx="4968552" cy="4680520"/>
          </a:xfrm>
        </p:grpSpPr>
        <p:pic>
          <p:nvPicPr>
            <p:cNvPr id="44034" name="Picture 2" descr="แผนที่จังหวัดนครราชสีมา เน้นอำเภอขามทะเลสอ">
              <a:hlinkClick r:id="rId5" tooltip="แผนที่จังหวัดนครราชสีมา เน้นอำเภอขามทะเลสอ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31840" y="260648"/>
              <a:ext cx="4968552" cy="46805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Freeform 8"/>
            <p:cNvSpPr/>
            <p:nvPr/>
          </p:nvSpPr>
          <p:spPr>
            <a:xfrm>
              <a:off x="4956410" y="1768153"/>
              <a:ext cx="860179" cy="593328"/>
            </a:xfrm>
            <a:custGeom>
              <a:avLst/>
              <a:gdLst>
                <a:gd name="connsiteX0" fmla="*/ 94174 w 860360"/>
                <a:gd name="connsiteY0" fmla="*/ 512452 h 594339"/>
                <a:gd name="connsiteX1" fmla="*/ 94174 w 860360"/>
                <a:gd name="connsiteY1" fmla="*/ 362327 h 594339"/>
                <a:gd name="connsiteX2" fmla="*/ 53230 w 860360"/>
                <a:gd name="connsiteY2" fmla="*/ 335031 h 594339"/>
                <a:gd name="connsiteX3" fmla="*/ 12287 w 860360"/>
                <a:gd name="connsiteY3" fmla="*/ 294088 h 594339"/>
                <a:gd name="connsiteX4" fmla="*/ 25935 w 860360"/>
                <a:gd name="connsiteY4" fmla="*/ 184906 h 594339"/>
                <a:gd name="connsiteX5" fmla="*/ 135117 w 860360"/>
                <a:gd name="connsiteY5" fmla="*/ 171258 h 594339"/>
                <a:gd name="connsiteX6" fmla="*/ 162412 w 860360"/>
                <a:gd name="connsiteY6" fmla="*/ 89372 h 594339"/>
                <a:gd name="connsiteX7" fmla="*/ 285242 w 860360"/>
                <a:gd name="connsiteY7" fmla="*/ 143963 h 594339"/>
                <a:gd name="connsiteX8" fmla="*/ 298890 w 860360"/>
                <a:gd name="connsiteY8" fmla="*/ 184906 h 594339"/>
                <a:gd name="connsiteX9" fmla="*/ 449015 w 860360"/>
                <a:gd name="connsiteY9" fmla="*/ 130315 h 594339"/>
                <a:gd name="connsiteX10" fmla="*/ 462663 w 860360"/>
                <a:gd name="connsiteY10" fmla="*/ 75724 h 594339"/>
                <a:gd name="connsiteX11" fmla="*/ 544550 w 860360"/>
                <a:gd name="connsiteY11" fmla="*/ 157610 h 594339"/>
                <a:gd name="connsiteX12" fmla="*/ 585493 w 860360"/>
                <a:gd name="connsiteY12" fmla="*/ 198554 h 594339"/>
                <a:gd name="connsiteX13" fmla="*/ 640084 w 860360"/>
                <a:gd name="connsiteY13" fmla="*/ 184906 h 594339"/>
                <a:gd name="connsiteX14" fmla="*/ 626436 w 860360"/>
                <a:gd name="connsiteY14" fmla="*/ 143963 h 594339"/>
                <a:gd name="connsiteX15" fmla="*/ 599141 w 860360"/>
                <a:gd name="connsiteY15" fmla="*/ 89372 h 594339"/>
                <a:gd name="connsiteX16" fmla="*/ 626436 w 860360"/>
                <a:gd name="connsiteY16" fmla="*/ 7485 h 594339"/>
                <a:gd name="connsiteX17" fmla="*/ 735618 w 860360"/>
                <a:gd name="connsiteY17" fmla="*/ 34780 h 594339"/>
                <a:gd name="connsiteX18" fmla="*/ 803857 w 860360"/>
                <a:gd name="connsiteY18" fmla="*/ 116667 h 594339"/>
                <a:gd name="connsiteX19" fmla="*/ 844801 w 860360"/>
                <a:gd name="connsiteY19" fmla="*/ 198554 h 594339"/>
                <a:gd name="connsiteX20" fmla="*/ 790209 w 860360"/>
                <a:gd name="connsiteY20" fmla="*/ 253145 h 594339"/>
                <a:gd name="connsiteX21" fmla="*/ 721971 w 860360"/>
                <a:gd name="connsiteY21" fmla="*/ 307736 h 594339"/>
                <a:gd name="connsiteX22" fmla="*/ 681027 w 860360"/>
                <a:gd name="connsiteY22" fmla="*/ 416918 h 594339"/>
                <a:gd name="connsiteX23" fmla="*/ 599141 w 860360"/>
                <a:gd name="connsiteY23" fmla="*/ 430566 h 594339"/>
                <a:gd name="connsiteX24" fmla="*/ 530902 w 860360"/>
                <a:gd name="connsiteY24" fmla="*/ 594339 h 594339"/>
                <a:gd name="connsiteX25" fmla="*/ 462663 w 860360"/>
                <a:gd name="connsiteY25" fmla="*/ 580691 h 594339"/>
                <a:gd name="connsiteX26" fmla="*/ 367129 w 860360"/>
                <a:gd name="connsiteY26" fmla="*/ 539748 h 594339"/>
                <a:gd name="connsiteX27" fmla="*/ 326186 w 860360"/>
                <a:gd name="connsiteY27" fmla="*/ 512452 h 594339"/>
                <a:gd name="connsiteX28" fmla="*/ 285242 w 860360"/>
                <a:gd name="connsiteY28" fmla="*/ 498804 h 594339"/>
                <a:gd name="connsiteX29" fmla="*/ 203356 w 860360"/>
                <a:gd name="connsiteY29" fmla="*/ 485157 h 594339"/>
                <a:gd name="connsiteX30" fmla="*/ 107821 w 860360"/>
                <a:gd name="connsiteY30" fmla="*/ 512452 h 594339"/>
                <a:gd name="connsiteX31" fmla="*/ 94174 w 860360"/>
                <a:gd name="connsiteY31" fmla="*/ 512452 h 59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0360" h="594339">
                  <a:moveTo>
                    <a:pt x="94174" y="512452"/>
                  </a:moveTo>
                  <a:cubicBezTo>
                    <a:pt x="99654" y="474088"/>
                    <a:pt x="121931" y="403963"/>
                    <a:pt x="94174" y="362327"/>
                  </a:cubicBezTo>
                  <a:cubicBezTo>
                    <a:pt x="85075" y="348679"/>
                    <a:pt x="65831" y="345532"/>
                    <a:pt x="53230" y="335031"/>
                  </a:cubicBezTo>
                  <a:cubicBezTo>
                    <a:pt x="38403" y="322675"/>
                    <a:pt x="25935" y="307736"/>
                    <a:pt x="12287" y="294088"/>
                  </a:cubicBezTo>
                  <a:cubicBezTo>
                    <a:pt x="16836" y="257694"/>
                    <a:pt x="0" y="210841"/>
                    <a:pt x="25935" y="184906"/>
                  </a:cubicBezTo>
                  <a:cubicBezTo>
                    <a:pt x="51870" y="158971"/>
                    <a:pt x="105070" y="192291"/>
                    <a:pt x="135117" y="171258"/>
                  </a:cubicBezTo>
                  <a:cubicBezTo>
                    <a:pt x="158688" y="154758"/>
                    <a:pt x="153314" y="116667"/>
                    <a:pt x="162412" y="89372"/>
                  </a:cubicBezTo>
                  <a:cubicBezTo>
                    <a:pt x="402525" y="113382"/>
                    <a:pt x="285242" y="56835"/>
                    <a:pt x="285242" y="143963"/>
                  </a:cubicBezTo>
                  <a:cubicBezTo>
                    <a:pt x="285242" y="158349"/>
                    <a:pt x="294341" y="171258"/>
                    <a:pt x="298890" y="184906"/>
                  </a:cubicBezTo>
                  <a:cubicBezTo>
                    <a:pt x="368568" y="176196"/>
                    <a:pt x="413004" y="193334"/>
                    <a:pt x="449015" y="130315"/>
                  </a:cubicBezTo>
                  <a:cubicBezTo>
                    <a:pt x="458321" y="114029"/>
                    <a:pt x="458114" y="93921"/>
                    <a:pt x="462663" y="75724"/>
                  </a:cubicBezTo>
                  <a:lnTo>
                    <a:pt x="544550" y="157610"/>
                  </a:lnTo>
                  <a:lnTo>
                    <a:pt x="585493" y="198554"/>
                  </a:lnTo>
                  <a:cubicBezTo>
                    <a:pt x="603690" y="194005"/>
                    <a:pt x="628830" y="199912"/>
                    <a:pt x="640084" y="184906"/>
                  </a:cubicBezTo>
                  <a:cubicBezTo>
                    <a:pt x="648716" y="173397"/>
                    <a:pt x="632103" y="157186"/>
                    <a:pt x="626436" y="143963"/>
                  </a:cubicBezTo>
                  <a:cubicBezTo>
                    <a:pt x="618422" y="125263"/>
                    <a:pt x="608239" y="107569"/>
                    <a:pt x="599141" y="89372"/>
                  </a:cubicBezTo>
                  <a:cubicBezTo>
                    <a:pt x="608239" y="62076"/>
                    <a:pt x="603023" y="24209"/>
                    <a:pt x="626436" y="7485"/>
                  </a:cubicBezTo>
                  <a:cubicBezTo>
                    <a:pt x="636915" y="0"/>
                    <a:pt x="717238" y="28653"/>
                    <a:pt x="735618" y="34780"/>
                  </a:cubicBezTo>
                  <a:cubicBezTo>
                    <a:pt x="765802" y="64964"/>
                    <a:pt x="784856" y="78664"/>
                    <a:pt x="803857" y="116667"/>
                  </a:cubicBezTo>
                  <a:cubicBezTo>
                    <a:pt x="860360" y="229672"/>
                    <a:pt x="766577" y="81217"/>
                    <a:pt x="844801" y="198554"/>
                  </a:cubicBezTo>
                  <a:cubicBezTo>
                    <a:pt x="815023" y="287884"/>
                    <a:pt x="856381" y="200208"/>
                    <a:pt x="790209" y="253145"/>
                  </a:cubicBezTo>
                  <a:cubicBezTo>
                    <a:pt x="702019" y="323697"/>
                    <a:pt x="824885" y="273431"/>
                    <a:pt x="721971" y="307736"/>
                  </a:cubicBezTo>
                  <a:cubicBezTo>
                    <a:pt x="716792" y="328452"/>
                    <a:pt x="702173" y="403701"/>
                    <a:pt x="681027" y="416918"/>
                  </a:cubicBezTo>
                  <a:cubicBezTo>
                    <a:pt x="657561" y="431584"/>
                    <a:pt x="626436" y="426017"/>
                    <a:pt x="599141" y="430566"/>
                  </a:cubicBezTo>
                  <a:cubicBezTo>
                    <a:pt x="590087" y="530162"/>
                    <a:pt x="631892" y="594339"/>
                    <a:pt x="530902" y="594339"/>
                  </a:cubicBezTo>
                  <a:cubicBezTo>
                    <a:pt x="507705" y="594339"/>
                    <a:pt x="485409" y="585240"/>
                    <a:pt x="462663" y="580691"/>
                  </a:cubicBezTo>
                  <a:cubicBezTo>
                    <a:pt x="359873" y="512163"/>
                    <a:pt x="490510" y="592626"/>
                    <a:pt x="367129" y="539748"/>
                  </a:cubicBezTo>
                  <a:cubicBezTo>
                    <a:pt x="352053" y="533287"/>
                    <a:pt x="340857" y="519788"/>
                    <a:pt x="326186" y="512452"/>
                  </a:cubicBezTo>
                  <a:cubicBezTo>
                    <a:pt x="313319" y="506018"/>
                    <a:pt x="298890" y="503353"/>
                    <a:pt x="285242" y="498804"/>
                  </a:cubicBezTo>
                  <a:cubicBezTo>
                    <a:pt x="107223" y="587815"/>
                    <a:pt x="329618" y="499186"/>
                    <a:pt x="203356" y="485157"/>
                  </a:cubicBezTo>
                  <a:cubicBezTo>
                    <a:pt x="170439" y="481500"/>
                    <a:pt x="139666" y="503354"/>
                    <a:pt x="107821" y="512452"/>
                  </a:cubicBezTo>
                  <a:lnTo>
                    <a:pt x="94174" y="512452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07950" y="1754188"/>
            <a:ext cx="2232025" cy="5238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จ. นครราชสีมา</a:t>
            </a:r>
          </a:p>
        </p:txBody>
      </p: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4643438" y="1916113"/>
            <a:ext cx="1871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b="1">
                <a:latin typeface="Angsana New" pitchFamily="18" charset="-34"/>
              </a:rPr>
              <a:t>จ. ปทุมธานี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195513" y="2420417"/>
            <a:ext cx="1584399" cy="864567"/>
            <a:chOff x="1806403" y="1268835"/>
            <a:chExt cx="2376264" cy="172819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1806403" y="1268835"/>
              <a:ext cx="2376264" cy="1728192"/>
            </a:xfrm>
            <a:prstGeom prst="wedgeRoundRectCallout">
              <a:avLst>
                <a:gd name="adj1" fmla="val -51175"/>
                <a:gd name="adj2" fmla="val 6618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/>
            </a:p>
          </p:txBody>
        </p:sp>
        <p:sp>
          <p:nvSpPr>
            <p:cNvPr id="21524" name="TextBox 14"/>
            <p:cNvSpPr txBox="1">
              <a:spLocks noChangeArrowheads="1"/>
            </p:cNvSpPr>
            <p:nvPr/>
          </p:nvSpPr>
          <p:spPr bwMode="auto">
            <a:xfrm>
              <a:off x="2167315" y="1751041"/>
              <a:ext cx="1832584" cy="1245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h-TH" sz="2400" b="1" dirty="0">
                  <a:latin typeface="Angsana New" pitchFamily="18" charset="-34"/>
                </a:rPr>
                <a:t>อ.โนนไทย  </a:t>
              </a:r>
            </a:p>
            <a:p>
              <a:endParaRPr lang="th-TH" sz="2400" dirty="0">
                <a:latin typeface="Angsana New" pitchFamily="18" charset="-34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971104" y="4077072"/>
            <a:ext cx="1944712" cy="648569"/>
            <a:chOff x="827584" y="4293094"/>
            <a:chExt cx="2304256" cy="1728932"/>
          </a:xfrm>
          <a:solidFill>
            <a:srgbClr val="FFC000"/>
          </a:solidFill>
        </p:grpSpPr>
        <p:sp>
          <p:nvSpPr>
            <p:cNvPr id="16" name="Rounded Rectangular Callout 15"/>
            <p:cNvSpPr/>
            <p:nvPr/>
          </p:nvSpPr>
          <p:spPr>
            <a:xfrm rot="10800000">
              <a:off x="827584" y="4293094"/>
              <a:ext cx="2304256" cy="1728932"/>
            </a:xfrm>
            <a:prstGeom prst="wedgeRoundRectCallout">
              <a:avLst>
                <a:gd name="adj1" fmla="val 7003"/>
                <a:gd name="adj2" fmla="val 78275"/>
                <a:gd name="adj3" fmla="val 16667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/>
            </a:p>
          </p:txBody>
        </p:sp>
        <p:sp>
          <p:nvSpPr>
            <p:cNvPr id="22548" name="TextBox 16"/>
            <p:cNvSpPr txBox="1">
              <a:spLocks noChangeArrowheads="1"/>
            </p:cNvSpPr>
            <p:nvPr/>
          </p:nvSpPr>
          <p:spPr bwMode="auto">
            <a:xfrm>
              <a:off x="1043608" y="4365609"/>
              <a:ext cx="2016224" cy="461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400" b="1" dirty="0" smtClean="0">
                  <a:latin typeface="Angsana New" pitchFamily="18" charset="-34"/>
                </a:rPr>
                <a:t>อ. ขาม</a:t>
              </a:r>
              <a:r>
                <a:rPr lang="th-TH" sz="2400" b="1" dirty="0">
                  <a:latin typeface="Angsana New" pitchFamily="18" charset="-34"/>
                </a:rPr>
                <a:t>ทะเลสอ 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5219699" y="4797425"/>
            <a:ext cx="1872581" cy="575792"/>
            <a:chOff x="5292079" y="4869159"/>
            <a:chExt cx="2088233" cy="2106659"/>
          </a:xfrm>
        </p:grpSpPr>
        <p:sp>
          <p:nvSpPr>
            <p:cNvPr id="20" name="Rounded Rectangular Callout 19"/>
            <p:cNvSpPr/>
            <p:nvPr/>
          </p:nvSpPr>
          <p:spPr>
            <a:xfrm rot="10800000">
              <a:off x="5292079" y="4869159"/>
              <a:ext cx="2088232" cy="2106659"/>
            </a:xfrm>
            <a:prstGeom prst="wedgeRoundRectCallout">
              <a:avLst>
                <a:gd name="adj1" fmla="val -69072"/>
                <a:gd name="adj2" fmla="val 69402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/>
            </a:p>
          </p:txBody>
        </p:sp>
        <p:sp>
          <p:nvSpPr>
            <p:cNvPr id="21522" name="TextBox 20"/>
            <p:cNvSpPr txBox="1">
              <a:spLocks noChangeArrowheads="1"/>
            </p:cNvSpPr>
            <p:nvPr/>
          </p:nvSpPr>
          <p:spPr bwMode="auto">
            <a:xfrm>
              <a:off x="5458821" y="4972353"/>
              <a:ext cx="1921491" cy="1837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Angsana New" pitchFamily="18" charset="-34"/>
                </a:rPr>
                <a:t>อ.ธัญบุรี </a:t>
              </a:r>
            </a:p>
            <a:p>
              <a:endParaRPr lang="th-TH" sz="2400" b="1" dirty="0">
                <a:latin typeface="Angsana New" pitchFamily="18" charset="-34"/>
              </a:endParaRPr>
            </a:p>
            <a:p>
              <a:endParaRPr lang="th-TH" sz="2400" b="1" dirty="0">
                <a:latin typeface="Angsana New" pitchFamily="18" charset="-34"/>
              </a:endParaRPr>
            </a:p>
            <a:p>
              <a:endParaRPr lang="th-TH" sz="2400" b="1" dirty="0">
                <a:latin typeface="Angsana New" pitchFamily="18" charset="-34"/>
              </a:endParaRP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6372200" y="2132856"/>
            <a:ext cx="1512168" cy="978195"/>
            <a:chOff x="6590804" y="1762854"/>
            <a:chExt cx="1869628" cy="1368897"/>
          </a:xfrm>
        </p:grpSpPr>
        <p:sp>
          <p:nvSpPr>
            <p:cNvPr id="22" name="Rounded Rectangular Callout 21"/>
            <p:cNvSpPr/>
            <p:nvPr/>
          </p:nvSpPr>
          <p:spPr>
            <a:xfrm rot="10800000">
              <a:off x="6590804" y="1762854"/>
              <a:ext cx="1799735" cy="1368897"/>
            </a:xfrm>
            <a:prstGeom prst="wedgeRoundRectCallout">
              <a:avLst>
                <a:gd name="adj1" fmla="val -43955"/>
                <a:gd name="adj2" fmla="val -78388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/>
            </a:p>
          </p:txBody>
        </p:sp>
        <p:sp>
          <p:nvSpPr>
            <p:cNvPr id="21520" name="TextBox 22"/>
            <p:cNvSpPr txBox="1">
              <a:spLocks noChangeArrowheads="1"/>
            </p:cNvSpPr>
            <p:nvPr/>
          </p:nvSpPr>
          <p:spPr bwMode="auto">
            <a:xfrm>
              <a:off x="6732239" y="2165929"/>
              <a:ext cx="1728193" cy="830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h-TH" sz="2400" b="1" dirty="0">
                  <a:latin typeface="Angsana New" pitchFamily="18" charset="-34"/>
                </a:rPr>
                <a:t>อ.หนองเสือ </a:t>
              </a:r>
            </a:p>
            <a:p>
              <a:endParaRPr lang="th-TH" sz="2400" b="1" dirty="0">
                <a:latin typeface="Angsana New" pitchFamily="18" charset="-34"/>
              </a:endParaRPr>
            </a:p>
          </p:txBody>
        </p: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A7061-DA23-4970-9AD8-70E0160EB216}" type="slidenum">
              <a:rPr lang="th-TH"/>
              <a:pPr>
                <a:defRPr/>
              </a:pPr>
              <a:t>13</a:t>
            </a:fld>
            <a:endParaRPr lang="th-TH" dirty="0"/>
          </a:p>
        </p:txBody>
      </p:sp>
      <p:sp>
        <p:nvSpPr>
          <p:cNvPr id="35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2BF2C61-6221-4626-823E-158E19C53409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12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686800" cy="1143000"/>
          </a:xfrm>
          <a:solidFill>
            <a:srgbClr val="FF99FF">
              <a:alpha val="50980"/>
            </a:srgbClr>
          </a:solidFill>
          <a:ln w="38100">
            <a:solidFill>
              <a:srgbClr val="FF3399"/>
            </a:solidFill>
            <a:prstDash val="dash"/>
          </a:ln>
        </p:spPr>
        <p:txBody>
          <a:bodyPr/>
          <a:lstStyle/>
          <a:p>
            <a:pPr algn="l" eaLnBrk="1" hangingPunct="1"/>
            <a:r>
              <a:rPr lang="th-TH" sz="2800" b="1" dirty="0" smtClean="0">
                <a:latin typeface="Angsana New" pitchFamily="18" charset="-34"/>
              </a:rPr>
              <a:t>การทดลองที่ </a:t>
            </a:r>
            <a:r>
              <a:rPr lang="th-TH" sz="2800" b="1" dirty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2800" b="1" dirty="0" smtClean="0">
                <a:latin typeface="Angsana New" pitchFamily="18" charset="-34"/>
              </a:rPr>
              <a:t> เปรียบเทียบความหลากหลายโครงสร้างประชากรแบคทีเรียและเชื้อรา</a:t>
            </a:r>
            <a:br>
              <a:rPr lang="th-TH" sz="2800" b="1" dirty="0" smtClean="0">
                <a:latin typeface="Angsana New" pitchFamily="18" charset="-34"/>
              </a:rPr>
            </a:br>
            <a:r>
              <a:rPr lang="th-TH" sz="2800" b="1" dirty="0" smtClean="0">
                <a:latin typeface="Angsana New" pitchFamily="18" charset="-34"/>
              </a:rPr>
              <a:t>	         บริเวณรากหญ้าแฝกลุ่มที่ปลูกในพื้นที่ดินเค็มและดินเปรี้ยว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08175" y="1557338"/>
            <a:ext cx="1885950" cy="2016125"/>
            <a:chOff x="1789113" y="1599183"/>
            <a:chExt cx="2103437" cy="2189857"/>
          </a:xfrm>
        </p:grpSpPr>
        <p:pic>
          <p:nvPicPr>
            <p:cNvPr id="22552" name="Picture 2" descr="http://www.tonmai2u.com/template%20picture/DNA-extraction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9975" y="2153915"/>
              <a:ext cx="1552575" cy="163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411760" y="1599183"/>
              <a:ext cx="1440160" cy="461665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ngsana New" pitchFamily="18" charset="-34"/>
                </a:rPr>
                <a:t>สกัด </a:t>
              </a: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ngsana New" pitchFamily="18" charset="-34"/>
                </a:rPr>
                <a:t>DNA</a:t>
              </a:r>
              <a:endParaRPr lang="th-TH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endParaRPr>
            </a:p>
          </p:txBody>
        </p:sp>
        <p:sp>
          <p:nvSpPr>
            <p:cNvPr id="7" name="Chevron 6"/>
            <p:cNvSpPr/>
            <p:nvPr/>
          </p:nvSpPr>
          <p:spPr>
            <a:xfrm rot="1395415">
              <a:off x="1789113" y="2428569"/>
              <a:ext cx="409002" cy="434523"/>
            </a:xfrm>
            <a:prstGeom prst="chevron">
              <a:avLst/>
            </a:prstGeom>
            <a:solidFill>
              <a:srgbClr val="FF3399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856288" y="1628775"/>
            <a:ext cx="3117850" cy="2952750"/>
            <a:chOff x="4696510" y="1484784"/>
            <a:chExt cx="3188603" cy="3096344"/>
          </a:xfrm>
        </p:grpSpPr>
        <p:pic>
          <p:nvPicPr>
            <p:cNvPr id="22547" name="Picture 2" descr="http://www.open-access-biology.com/probiotics/vaughan/f2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2363" y="1995091"/>
              <a:ext cx="2952750" cy="2586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hevron 9"/>
            <p:cNvSpPr/>
            <p:nvPr/>
          </p:nvSpPr>
          <p:spPr>
            <a:xfrm rot="1295700">
              <a:off x="4696510" y="3144491"/>
              <a:ext cx="475692" cy="432822"/>
            </a:xfrm>
            <a:prstGeom prst="chevron">
              <a:avLst/>
            </a:prstGeom>
            <a:solidFill>
              <a:srgbClr val="FF3399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68144" y="1484784"/>
              <a:ext cx="1440160" cy="461665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ngsana New" pitchFamily="18" charset="-34"/>
                </a:rPr>
                <a:t>DGGE</a:t>
              </a:r>
              <a:endParaRPr lang="th-TH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endParaRPr>
            </a:p>
          </p:txBody>
        </p:sp>
      </p:grpSp>
      <p:grpSp>
        <p:nvGrpSpPr>
          <p:cNvPr id="40" name="กลุ่ม 39"/>
          <p:cNvGrpSpPr/>
          <p:nvPr/>
        </p:nvGrpSpPr>
        <p:grpSpPr>
          <a:xfrm>
            <a:off x="142875" y="1484313"/>
            <a:ext cx="1790700" cy="2160587"/>
            <a:chOff x="142875" y="1484313"/>
            <a:chExt cx="1790700" cy="2160587"/>
          </a:xfrm>
        </p:grpSpPr>
        <p:pic>
          <p:nvPicPr>
            <p:cNvPr id="1230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67668" t="3786" r="3029" b="30157"/>
            <a:stretch>
              <a:fillRect/>
            </a:stretch>
          </p:blipFill>
          <p:spPr bwMode="auto">
            <a:xfrm>
              <a:off x="142875" y="1484313"/>
              <a:ext cx="1790700" cy="2160587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</p:spPr>
        </p:pic>
        <p:sp>
          <p:nvSpPr>
            <p:cNvPr id="22546" name="TextBox 17"/>
            <p:cNvSpPr txBox="1">
              <a:spLocks noChangeArrowheads="1"/>
            </p:cNvSpPr>
            <p:nvPr/>
          </p:nvSpPr>
          <p:spPr bwMode="auto">
            <a:xfrm>
              <a:off x="323528" y="2276872"/>
              <a:ext cx="1440160" cy="46163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latin typeface="Angsana New" pitchFamily="18" charset="-34"/>
                  <a:cs typeface="Angsana New" pitchFamily="18" charset="-34"/>
                </a:rPr>
                <a:t>ดินบริเวณราก</a:t>
              </a:r>
            </a:p>
          </p:txBody>
        </p:sp>
      </p:grp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A5C67-08AE-4BE8-868C-6782517AE2B4}" type="slidenum">
              <a:rPr lang="th-TH"/>
              <a:pPr>
                <a:defRPr/>
              </a:pPr>
              <a:t>14</a:t>
            </a:fld>
            <a:endParaRPr lang="th-TH" dirty="0"/>
          </a:p>
        </p:txBody>
      </p:sp>
      <p:sp>
        <p:nvSpPr>
          <p:cNvPr id="26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120B486-3BFD-4B83-9C9E-72E41F72298F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3767141" y="1805915"/>
            <a:ext cx="2461043" cy="2631151"/>
            <a:chOff x="3767314" y="1805590"/>
            <a:chExt cx="2461038" cy="2631522"/>
          </a:xfrm>
        </p:grpSpPr>
        <p:grpSp>
          <p:nvGrpSpPr>
            <p:cNvPr id="22539" name="Group 26"/>
            <p:cNvGrpSpPr>
              <a:grpSpLocks/>
            </p:cNvGrpSpPr>
            <p:nvPr/>
          </p:nvGrpSpPr>
          <p:grpSpPr bwMode="auto">
            <a:xfrm>
              <a:off x="3924101" y="1805590"/>
              <a:ext cx="2304251" cy="2631522"/>
              <a:chOff x="1897869" y="1846094"/>
              <a:chExt cx="2464569" cy="2725932"/>
            </a:xfrm>
          </p:grpSpPr>
          <p:pic>
            <p:nvPicPr>
              <p:cNvPr id="22541" name="Picture 2" descr="http://bitesizebio.com/wp-content/uploads/2007/10/pcr.g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51720" y="3068960"/>
                <a:ext cx="1848431" cy="1503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TextBox 28"/>
              <p:cNvSpPr txBox="1"/>
              <p:nvPr/>
            </p:nvSpPr>
            <p:spPr bwMode="auto">
              <a:xfrm>
                <a:off x="1897869" y="1846094"/>
                <a:ext cx="2464569" cy="860932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>
                    <a:latin typeface="Angsana New" pitchFamily="18" charset="-34"/>
                    <a:cs typeface="Angsana New" pitchFamily="18" charset="-34"/>
                  </a:rPr>
                  <a:t>PCR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>
                    <a:latin typeface="Angsana New" pitchFamily="18" charset="-34"/>
                    <a:cs typeface="Angsana New" pitchFamily="18" charset="-34"/>
                  </a:rPr>
                  <a:t>16S and </a:t>
                </a:r>
                <a:r>
                  <a:rPr lang="en-US" sz="2400" b="1" dirty="0" smtClean="0">
                    <a:latin typeface="Angsana New" pitchFamily="18" charset="-34"/>
                    <a:cs typeface="Angsana New" pitchFamily="18" charset="-34"/>
                  </a:rPr>
                  <a:t>18S </a:t>
                </a:r>
                <a:r>
                  <a:rPr lang="en-US" sz="2400" b="1" dirty="0" err="1" smtClean="0">
                    <a:latin typeface="Angsana New" pitchFamily="18" charset="-34"/>
                    <a:cs typeface="Angsana New" pitchFamily="18" charset="-34"/>
                  </a:rPr>
                  <a:t>rRNA</a:t>
                </a:r>
                <a:r>
                  <a:rPr lang="en-US" sz="2400" b="1" dirty="0" smtClean="0">
                    <a:latin typeface="Angsana New" pitchFamily="18" charset="-34"/>
                    <a:cs typeface="Angsana New" pitchFamily="18" charset="-34"/>
                  </a:rPr>
                  <a:t> gene</a:t>
                </a:r>
                <a:endParaRPr lang="th-TH" sz="24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30" name="Chevron 29"/>
            <p:cNvSpPr/>
            <p:nvPr/>
          </p:nvSpPr>
          <p:spPr bwMode="auto">
            <a:xfrm rot="1295700">
              <a:off x="3767314" y="2708078"/>
              <a:ext cx="465136" cy="411221"/>
            </a:xfrm>
            <a:prstGeom prst="chevron">
              <a:avLst/>
            </a:prstGeom>
            <a:solidFill>
              <a:srgbClr val="FF3399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59832" y="4869160"/>
            <a:ext cx="3673475" cy="1296987"/>
            <a:chOff x="3059832" y="4869160"/>
            <a:chExt cx="3673475" cy="1296987"/>
          </a:xfrm>
        </p:grpSpPr>
        <p:sp>
          <p:nvSpPr>
            <p:cNvPr id="22557" name="AutoShape 29"/>
            <p:cNvSpPr>
              <a:spLocks noChangeArrowheads="1"/>
            </p:cNvSpPr>
            <p:nvPr/>
          </p:nvSpPr>
          <p:spPr bwMode="auto">
            <a:xfrm rot="16200000">
              <a:off x="4248076" y="3680916"/>
              <a:ext cx="1296987" cy="3673475"/>
            </a:xfrm>
            <a:prstGeom prst="upDownArrowCallout">
              <a:avLst>
                <a:gd name="adj1" fmla="val 25000"/>
                <a:gd name="adj2" fmla="val 25000"/>
                <a:gd name="adj3" fmla="val 35404"/>
                <a:gd name="adj4" fmla="val 50000"/>
              </a:avLst>
            </a:prstGeom>
            <a:ln>
              <a:headEnd/>
              <a:tailEnd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th-TH"/>
            </a:p>
          </p:txBody>
        </p:sp>
        <p:sp>
          <p:nvSpPr>
            <p:cNvPr id="22558" name="Text Box 30"/>
            <p:cNvSpPr txBox="1">
              <a:spLocks noChangeArrowheads="1"/>
            </p:cNvSpPr>
            <p:nvPr/>
          </p:nvSpPr>
          <p:spPr bwMode="auto">
            <a:xfrm>
              <a:off x="3851920" y="5229200"/>
              <a:ext cx="2376487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h-TH" b="1" dirty="0"/>
                <a:t>ปัจจัยทางสิ่งแวดล้อม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504" y="4653136"/>
            <a:ext cx="3096344" cy="1512168"/>
            <a:chOff x="251520" y="4365104"/>
            <a:chExt cx="3096344" cy="1512168"/>
          </a:xfrm>
        </p:grpSpPr>
        <p:grpSp>
          <p:nvGrpSpPr>
            <p:cNvPr id="32" name="Group 31"/>
            <p:cNvGrpSpPr/>
            <p:nvPr/>
          </p:nvGrpSpPr>
          <p:grpSpPr>
            <a:xfrm>
              <a:off x="251520" y="4365104"/>
              <a:ext cx="3096344" cy="1512168"/>
              <a:chOff x="251520" y="4365104"/>
              <a:chExt cx="3096344" cy="1512168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51520" y="4365104"/>
                <a:ext cx="2952328" cy="1368152"/>
              </a:xfrm>
              <a:prstGeom prst="ellipse">
                <a:avLst/>
              </a:prstGeom>
              <a:solidFill>
                <a:srgbClr val="92D050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5536" y="4509120"/>
                <a:ext cx="2952328" cy="1368152"/>
              </a:xfrm>
              <a:prstGeom prst="ellipse">
                <a:avLst/>
              </a:prstGeom>
              <a:solidFill>
                <a:srgbClr val="92D050">
                  <a:alpha val="8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67544" y="4653136"/>
              <a:ext cx="25922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/>
                <a:t>ค่าวิเคราะห์ทางเคมีดิน</a:t>
              </a:r>
              <a:endParaRPr lang="th-TH" sz="3200" b="1" dirty="0"/>
            </a:p>
          </p:txBody>
        </p:sp>
      </p:grpSp>
      <p:sp>
        <p:nvSpPr>
          <p:cNvPr id="34" name="Chevron 33"/>
          <p:cNvSpPr/>
          <p:nvPr/>
        </p:nvSpPr>
        <p:spPr>
          <a:xfrm rot="5400000">
            <a:off x="899592" y="3717032"/>
            <a:ext cx="432048" cy="432048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 rot="5400000">
            <a:off x="899592" y="4005064"/>
            <a:ext cx="432048" cy="432048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6" name="Chevron 35"/>
          <p:cNvSpPr/>
          <p:nvPr/>
        </p:nvSpPr>
        <p:spPr>
          <a:xfrm rot="5400000">
            <a:off x="899592" y="4293096"/>
            <a:ext cx="432048" cy="432048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948264" y="4529138"/>
            <a:ext cx="1872208" cy="1397495"/>
            <a:chOff x="6948264" y="4529138"/>
            <a:chExt cx="1872208" cy="1397495"/>
          </a:xfrm>
        </p:grpSpPr>
        <p:sp>
          <p:nvSpPr>
            <p:cNvPr id="11" name="Chevron 10"/>
            <p:cNvSpPr>
              <a:spLocks noChangeArrowheads="1"/>
            </p:cNvSpPr>
            <p:nvPr/>
          </p:nvSpPr>
          <p:spPr bwMode="auto">
            <a:xfrm rot="5400000">
              <a:off x="7578749" y="4591051"/>
              <a:ext cx="555625" cy="431800"/>
            </a:xfrm>
            <a:prstGeom prst="chevron">
              <a:avLst>
                <a:gd name="adj" fmla="val 50011"/>
              </a:avLst>
            </a:prstGeom>
            <a:solidFill>
              <a:srgbClr val="FF3399"/>
            </a:solidFill>
            <a:ln w="381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dirty="0">
                <a:latin typeface="+mn-lt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48264" y="5157192"/>
              <a:ext cx="1872208" cy="769441"/>
            </a:xfrm>
            <a:prstGeom prst="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0000" endA="300" endPos="55500" dist="50800" dir="5400000" sy="-100000" algn="bl" rotWithShape="0"/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+mn-lt"/>
                </a:rPr>
                <a:t>CCA</a:t>
              </a:r>
              <a:endParaRPr lang="th-TH" sz="4400" b="1" dirty="0">
                <a:latin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24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15</a:t>
            </a:fld>
            <a:endParaRPr lang="th-TH"/>
          </a:p>
        </p:txBody>
      </p:sp>
      <p:pic>
        <p:nvPicPr>
          <p:cNvPr id="4" name="Picture 2" descr="http://www.open-access-biology.com/probiotics/vaughan/f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3096344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31840" y="5229200"/>
            <a:ext cx="2520280" cy="769441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+mn-lt"/>
              </a:rPr>
              <a:t>CCA</a:t>
            </a:r>
            <a:endParaRPr lang="th-TH" sz="4400" b="1" dirty="0">
              <a:latin typeface="+mn-lt"/>
            </a:endParaRPr>
          </a:p>
        </p:txBody>
      </p:sp>
      <p:sp>
        <p:nvSpPr>
          <p:cNvPr id="8" name="สี่เหลี่ยมผืนผ้า 10"/>
          <p:cNvSpPr/>
          <p:nvPr/>
        </p:nvSpPr>
        <p:spPr>
          <a:xfrm>
            <a:off x="4932040" y="482942"/>
            <a:ext cx="3384376" cy="78581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000"/>
                </a:solidFill>
                <a:cs typeface="AngsanaUPC" pitchFamily="18" charset="-34"/>
              </a:rPr>
              <a:t>Environmental data</a:t>
            </a:r>
            <a:endParaRPr lang="th-TH" b="1" dirty="0">
              <a:solidFill>
                <a:srgbClr val="FFC000"/>
              </a:solidFill>
              <a:cs typeface="AngsanaUPC" pitchFamily="18" charset="-34"/>
            </a:endParaRPr>
          </a:p>
        </p:txBody>
      </p:sp>
      <p:sp>
        <p:nvSpPr>
          <p:cNvPr id="9" name="สี่เหลี่ยมผืนผ้า 10"/>
          <p:cNvSpPr/>
          <p:nvPr/>
        </p:nvSpPr>
        <p:spPr>
          <a:xfrm>
            <a:off x="494366" y="476672"/>
            <a:ext cx="3357554" cy="78581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C000"/>
                </a:solidFill>
                <a:cs typeface="AngsanaUPC" pitchFamily="18" charset="-34"/>
              </a:rPr>
              <a:t>Species data</a:t>
            </a:r>
            <a:endParaRPr lang="th-TH" sz="3200" b="1" dirty="0">
              <a:solidFill>
                <a:srgbClr val="FFC000"/>
              </a:solidFill>
              <a:cs typeface="AngsanaUPC" pitchFamily="18" charset="-34"/>
            </a:endParaRPr>
          </a:p>
        </p:txBody>
      </p:sp>
      <p:pic>
        <p:nvPicPr>
          <p:cNvPr id="1028" name="Picture 4" descr="http://medlinkup.files.wordpress.com/2011/05/soil_profile.gif?w=250&amp;h=290"/>
          <p:cNvPicPr>
            <a:picLocks noChangeAspect="1" noChangeArrowheads="1"/>
          </p:cNvPicPr>
          <p:nvPr/>
        </p:nvPicPr>
        <p:blipFill>
          <a:blip r:embed="rId4" cstate="print"/>
          <a:srcRect r="32329"/>
          <a:stretch>
            <a:fillRect/>
          </a:stretch>
        </p:blipFill>
        <p:spPr bwMode="auto">
          <a:xfrm>
            <a:off x="4932040" y="1052736"/>
            <a:ext cx="3384376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967536" y="2204864"/>
            <a:ext cx="3319240" cy="2677656"/>
          </a:xfrm>
          <a:prstGeom prst="rect">
            <a:avLst/>
          </a:prstGeom>
          <a:solidFill>
            <a:srgbClr val="D9D9D9">
              <a:alpha val="72157"/>
            </a:srgb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+mn-lt"/>
              </a:rPr>
              <a:t> pH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+mn-lt"/>
              </a:rPr>
              <a:t> SAR</a:t>
            </a:r>
          </a:p>
          <a:p>
            <a:r>
              <a:rPr lang="en-US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(Sodium absorption ratio)</a:t>
            </a:r>
            <a:endParaRPr lang="en-US" dirty="0" smtClean="0"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+mn-lt"/>
              </a:rPr>
              <a:t> SO</a:t>
            </a:r>
            <a:r>
              <a:rPr lang="en-US" baseline="-25000" dirty="0" smtClean="0">
                <a:latin typeface="+mn-lt"/>
              </a:rPr>
              <a:t>4</a:t>
            </a:r>
            <a:r>
              <a:rPr lang="en-US" baseline="30000" dirty="0" smtClean="0">
                <a:latin typeface="+mn-lt"/>
              </a:rPr>
              <a:t>2-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+mn-lt"/>
              </a:rPr>
              <a:t> EC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+mn-lt"/>
              </a:rPr>
              <a:t> Na</a:t>
            </a:r>
            <a:r>
              <a:rPr lang="en-US" baseline="30000" dirty="0" smtClean="0">
                <a:latin typeface="+mn-lt"/>
              </a:rPr>
              <a:t>+</a:t>
            </a:r>
            <a:endParaRPr lang="th-TH" baseline="30000" dirty="0">
              <a:latin typeface="+mn-lt"/>
            </a:endParaRPr>
          </a:p>
        </p:txBody>
      </p:sp>
      <p:sp>
        <p:nvSpPr>
          <p:cNvPr id="12" name="Left-Right-Up Arrow 11"/>
          <p:cNvSpPr/>
          <p:nvPr/>
        </p:nvSpPr>
        <p:spPr>
          <a:xfrm rot="10800000">
            <a:off x="3851920" y="4509120"/>
            <a:ext cx="1008112" cy="504056"/>
          </a:xfrm>
          <a:prstGeom prst="leftRight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Slide Number Placeholder 16"/>
          <p:cNvSpPr txBox="1">
            <a:spLocks/>
          </p:cNvSpPr>
          <p:nvPr/>
        </p:nvSpPr>
        <p:spPr>
          <a:xfrm>
            <a:off x="8639944" y="6492875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A85EA40-7E33-4EF7-BEAB-4990C8E0BF0A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33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16</a:t>
            </a:fld>
            <a:endParaRPr lang="th-TH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3568" y="1052736"/>
          <a:ext cx="7632848" cy="4132935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104266"/>
                <a:gridCol w="2273519"/>
                <a:gridCol w="2255063"/>
              </a:tblGrid>
              <a:tr h="6105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สมบัติทางเคมีและกายภาพ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ค่าวิเคราะห์ทางเคมีและกายภาพของดิน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8768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ดินเค็ม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ดินเปรี้ยวจัด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876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pH (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1:1)</a:t>
                      </a:r>
                      <a:r>
                        <a:rPr lang="en-US" sz="3200" b="1" u="sng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1/</a:t>
                      </a:r>
                      <a:endParaRPr lang="en-US" sz="3600" b="1" u="sng" baseline="30000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6.8-8.9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3.2-5.0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876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EC (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dSm</a:t>
                      </a:r>
                      <a:r>
                        <a:rPr lang="en-US" sz="3200" b="1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-1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r>
                        <a:rPr lang="en-US" sz="3200" b="1" u="sng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2/</a:t>
                      </a:r>
                      <a:endParaRPr lang="en-US" sz="3600" b="1" u="sng" baseline="30000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0.06-1.03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0.26-1.54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876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SAR</a:t>
                      </a:r>
                      <a:r>
                        <a:rPr lang="en-US" sz="3200" b="1" u="sng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3/</a:t>
                      </a:r>
                      <a:endParaRPr lang="en-US" sz="3600" b="1" u="sng" baseline="30000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ea typeface="Calibri"/>
                          <a:cs typeface="AngsanaUPC" pitchFamily="18" charset="-34"/>
                        </a:rPr>
                        <a:t>0.83-15.73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ea typeface="Calibri"/>
                          <a:cs typeface="AngsanaUPC" pitchFamily="18" charset="-34"/>
                        </a:rPr>
                        <a:t>0.74-1.54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87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Extrac</a:t>
                      </a:r>
                      <a:r>
                        <a:rPr lang="en-US" sz="36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Na</a:t>
                      </a:r>
                      <a:r>
                        <a:rPr lang="en-US" sz="3600" b="1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r>
                        <a:rPr lang="en-US" sz="36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(mg kg</a:t>
                      </a:r>
                      <a:r>
                        <a:rPr lang="en-US" sz="3600" b="1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-1</a:t>
                      </a:r>
                      <a:r>
                        <a:rPr lang="en-US" sz="36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r>
                        <a:rPr lang="en-US" sz="3600" b="1" u="sng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  <a:endParaRPr lang="en-US" sz="4000" b="1" u="sng" baseline="30000" dirty="0" smtClean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ea typeface="Calibri"/>
                          <a:cs typeface="AngsanaUPC" pitchFamily="18" charset="-34"/>
                        </a:rPr>
                        <a:t>2.0-156.2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2.3-3.4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35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Extrac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SO</a:t>
                      </a:r>
                      <a:r>
                        <a:rPr lang="en-US" sz="3200" b="1" baseline="-25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  <a:r>
                        <a:rPr lang="en-US" sz="3200" b="1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2-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(mg 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kg</a:t>
                      </a:r>
                      <a:r>
                        <a:rPr lang="en-US" sz="3200" b="1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-1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r>
                        <a:rPr lang="en-US" sz="3200" b="1" u="sng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5/</a:t>
                      </a:r>
                      <a:endParaRPr lang="en-US" sz="3600" b="1" u="sng" baseline="30000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23-35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299-2186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876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Soil 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texture</a:t>
                      </a:r>
                      <a:r>
                        <a:rPr lang="en-US" sz="3200" b="1" u="sng" baseline="300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6/</a:t>
                      </a:r>
                      <a:endParaRPr lang="en-US" sz="3600" b="1" u="sng" baseline="30000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Sandy loam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Clay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AngsanaUPC" pitchFamily="18" charset="-34"/>
                        <a:ea typeface="Calibri"/>
                        <a:cs typeface="AngsanaUPC" pitchFamily="18" charset="-34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201019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ผล</a:t>
            </a: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การวิเคราะห์สมบัติทางด้านเคมี และกายภาพของดิน</a:t>
            </a:r>
            <a:endParaRPr lang="th-TH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57188" y="5517232"/>
            <a:ext cx="385762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u="sng" baseline="30000" dirty="0">
                <a:latin typeface="Angsana New" pitchFamily="18" charset="-34"/>
              </a:rPr>
              <a:t>1</a:t>
            </a:r>
            <a:r>
              <a:rPr lang="en-US" sz="1600" b="1" baseline="30000" dirty="0">
                <a:latin typeface="Angsana New" pitchFamily="18" charset="-34"/>
              </a:rPr>
              <a:t>/</a:t>
            </a:r>
            <a:r>
              <a:rPr lang="en-US" sz="1600" b="1" dirty="0">
                <a:latin typeface="Angsana New" pitchFamily="18" charset="-34"/>
              </a:rPr>
              <a:t> pH meter (Soil : H</a:t>
            </a:r>
            <a:r>
              <a:rPr lang="en-US" sz="1600" b="1" baseline="-25000" dirty="0">
                <a:latin typeface="Angsana New" pitchFamily="18" charset="-34"/>
              </a:rPr>
              <a:t>2</a:t>
            </a:r>
            <a:r>
              <a:rPr lang="en-US" sz="1600" b="1" dirty="0">
                <a:latin typeface="Angsana New" pitchFamily="18" charset="-34"/>
              </a:rPr>
              <a:t>O; 1:1</a:t>
            </a:r>
            <a:r>
              <a:rPr lang="en-US" sz="1600" b="1" dirty="0" smtClean="0">
                <a:latin typeface="Angsana New" pitchFamily="18" charset="-34"/>
              </a:rPr>
              <a:t>) </a:t>
            </a: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1600" dirty="0" err="1" smtClean="0">
                <a:latin typeface="Angsana New" pitchFamily="18" charset="-34"/>
                <a:cs typeface="Angsana New" pitchFamily="18" charset="-34"/>
              </a:rPr>
              <a:t>Peech</a:t>
            </a:r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, 1965)</a:t>
            </a:r>
            <a:endParaRPr lang="en-US" sz="1600" b="1" dirty="0">
              <a:latin typeface="Angsana New" pitchFamily="18" charset="-34"/>
            </a:endParaRPr>
          </a:p>
          <a:p>
            <a:r>
              <a:rPr lang="en-US" sz="1600" b="1" u="sng" baseline="30000" dirty="0">
                <a:latin typeface="Angsana New" pitchFamily="18" charset="-34"/>
              </a:rPr>
              <a:t>2</a:t>
            </a:r>
            <a:r>
              <a:rPr lang="th-TH" sz="1600" b="1" baseline="30000" dirty="0">
                <a:latin typeface="Angsana New" pitchFamily="18" charset="-34"/>
              </a:rPr>
              <a:t>/</a:t>
            </a:r>
            <a:r>
              <a:rPr lang="en-US" sz="1600" b="1" dirty="0">
                <a:latin typeface="Angsana New" pitchFamily="18" charset="-34"/>
              </a:rPr>
              <a:t> Electric </a:t>
            </a:r>
            <a:r>
              <a:rPr lang="en-US" sz="1600" b="1" dirty="0" err="1">
                <a:latin typeface="Angsana New" pitchFamily="18" charset="-34"/>
              </a:rPr>
              <a:t>conductrometer</a:t>
            </a:r>
            <a:r>
              <a:rPr lang="en-US" sz="1600" b="1" dirty="0">
                <a:latin typeface="Angsana New" pitchFamily="18" charset="-34"/>
              </a:rPr>
              <a:t> </a:t>
            </a:r>
            <a:r>
              <a:rPr lang="en-US" sz="1600" b="1" dirty="0">
                <a:latin typeface="Angsana New" pitchFamily="18" charset="-34"/>
                <a:cs typeface="Angsana New" pitchFamily="18" charset="-34"/>
              </a:rPr>
              <a:t>1:5 </a:t>
            </a: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H</a:t>
            </a:r>
            <a:r>
              <a:rPr lang="en-US" sz="1600" b="1" baseline="-25000" dirty="0" smtClean="0"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O  </a:t>
            </a:r>
            <a:r>
              <a:rPr lang="en-US" sz="1800" b="1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1800" dirty="0" smtClean="0">
                <a:latin typeface="Angsana New" pitchFamily="18" charset="-34"/>
                <a:cs typeface="Angsana New" pitchFamily="18" charset="-34"/>
              </a:rPr>
              <a:t>Richards, 1954)</a:t>
            </a:r>
            <a:endParaRPr lang="en-US" sz="1600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b="1" u="sng" baseline="30000" dirty="0" smtClean="0">
                <a:latin typeface="Angsana New" pitchFamily="18" charset="-34"/>
              </a:rPr>
              <a:t>3</a:t>
            </a:r>
            <a:r>
              <a:rPr lang="en-US" sz="1600" b="1" baseline="30000" dirty="0" smtClean="0">
                <a:latin typeface="Angsana New" pitchFamily="18" charset="-34"/>
              </a:rPr>
              <a:t>/</a:t>
            </a:r>
            <a:r>
              <a:rPr lang="en-US" sz="1600" b="1" dirty="0" smtClean="0">
                <a:latin typeface="Angsana New" pitchFamily="18" charset="-34"/>
              </a:rPr>
              <a:t> SAR  (</a:t>
            </a:r>
            <a:r>
              <a:rPr lang="en-US" sz="1050" dirty="0" err="1" smtClean="0"/>
              <a:t>Peech</a:t>
            </a:r>
            <a:r>
              <a:rPr lang="en-US" sz="1050" dirty="0" smtClean="0"/>
              <a:t>, 1965</a:t>
            </a:r>
            <a:r>
              <a:rPr lang="en-US" sz="1600" dirty="0" smtClean="0"/>
              <a:t>)</a:t>
            </a:r>
            <a:endParaRPr lang="en-US" sz="1600" b="1" dirty="0">
              <a:latin typeface="Angsana New" pitchFamily="18" charset="-34"/>
            </a:endParaRPr>
          </a:p>
          <a:p>
            <a:r>
              <a:rPr lang="en-US" sz="1600" b="1" u="sng" baseline="30000" dirty="0">
                <a:latin typeface="Angsana New" pitchFamily="18" charset="-34"/>
              </a:rPr>
              <a:t>4</a:t>
            </a:r>
            <a:r>
              <a:rPr lang="en-US" sz="1600" b="1" baseline="30000" dirty="0">
                <a:latin typeface="Angsana New" pitchFamily="18" charset="-34"/>
              </a:rPr>
              <a:t>/ </a:t>
            </a:r>
            <a:r>
              <a:rPr lang="en-US" sz="1600" b="1" dirty="0" err="1" smtClean="0">
                <a:latin typeface="Angsana New" pitchFamily="18" charset="-34"/>
              </a:rPr>
              <a:t>Extrac</a:t>
            </a:r>
            <a:r>
              <a:rPr lang="en-US" sz="1600" b="1" dirty="0" smtClean="0">
                <a:latin typeface="Angsana New" pitchFamily="18" charset="-34"/>
              </a:rPr>
              <a:t>. Na</a:t>
            </a:r>
            <a:r>
              <a:rPr lang="th-TH" sz="1600" b="1" baseline="30000" dirty="0" smtClean="0">
                <a:latin typeface="Angsana New" pitchFamily="18" charset="-34"/>
              </a:rPr>
              <a:t> </a:t>
            </a:r>
            <a:r>
              <a:rPr lang="th-TH" sz="1600" b="1" dirty="0" smtClean="0">
                <a:latin typeface="Angsana New" pitchFamily="18" charset="-34"/>
              </a:rPr>
              <a:t>(</a:t>
            </a:r>
            <a:r>
              <a:rPr lang="th-TH" sz="1600" b="1" dirty="0">
                <a:latin typeface="Angsana New" pitchFamily="18" charset="-34"/>
              </a:rPr>
              <a:t>ทัศนีย์ </a:t>
            </a:r>
            <a:r>
              <a:rPr lang="th-TH" sz="1600" b="1" dirty="0" smtClean="0">
                <a:latin typeface="Angsana New" pitchFamily="18" charset="-34"/>
              </a:rPr>
              <a:t>และ จง</a:t>
            </a:r>
            <a:r>
              <a:rPr lang="th-TH" sz="1600" b="1" dirty="0" err="1" smtClean="0">
                <a:latin typeface="Angsana New" pitchFamily="18" charset="-34"/>
              </a:rPr>
              <a:t>รักษณ์</a:t>
            </a:r>
            <a:r>
              <a:rPr lang="th-TH" sz="1600" b="1" dirty="0" smtClean="0">
                <a:latin typeface="Angsana New" pitchFamily="18" charset="-34"/>
              </a:rPr>
              <a:t>, </a:t>
            </a:r>
            <a:r>
              <a:rPr lang="th-TH" sz="1600" b="1" dirty="0">
                <a:latin typeface="Angsana New" pitchFamily="18" charset="-34"/>
              </a:rPr>
              <a:t>25</a:t>
            </a:r>
            <a:r>
              <a:rPr lang="en-US" sz="1600" b="1" dirty="0">
                <a:latin typeface="Angsana New" pitchFamily="18" charset="-34"/>
              </a:rPr>
              <a:t>42)</a:t>
            </a:r>
            <a:endParaRPr lang="th-TH" sz="1600" b="1" dirty="0">
              <a:latin typeface="Angsana New" pitchFamily="18" charset="-34"/>
            </a:endParaRPr>
          </a:p>
          <a:p>
            <a:r>
              <a:rPr lang="en-US" sz="1600" b="1" dirty="0">
                <a:latin typeface="Angsana New" pitchFamily="18" charset="-34"/>
              </a:rPr>
              <a:t>    </a:t>
            </a:r>
          </a:p>
          <a:p>
            <a:r>
              <a:rPr lang="en-US" sz="1600" b="1" dirty="0">
                <a:latin typeface="Angsana New" pitchFamily="18" charset="-34"/>
              </a:rPr>
              <a:t> </a:t>
            </a:r>
          </a:p>
          <a:p>
            <a:r>
              <a:rPr lang="en-US" sz="1600" b="1" dirty="0">
                <a:latin typeface="Angsana New" pitchFamily="18" charset="-34"/>
              </a:rPr>
              <a:t>                           </a:t>
            </a:r>
          </a:p>
          <a:p>
            <a:r>
              <a:rPr lang="en-US" sz="1600" b="1" dirty="0">
                <a:latin typeface="Angsana New" pitchFamily="18" charset="-34"/>
              </a:rPr>
              <a:t> </a:t>
            </a:r>
          </a:p>
          <a:p>
            <a:endParaRPr lang="en-US" sz="1600" b="1" dirty="0">
              <a:latin typeface="Angsana New" pitchFamily="18" charset="-34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000500" y="5445224"/>
            <a:ext cx="41120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u="sng" baseline="30000" dirty="0">
                <a:latin typeface="Angsana New" pitchFamily="18" charset="-34"/>
              </a:rPr>
              <a:t>5</a:t>
            </a:r>
            <a:r>
              <a:rPr lang="en-US" sz="2000" b="1" baseline="30000" dirty="0" smtClean="0">
                <a:latin typeface="Angsana New" pitchFamily="18" charset="-34"/>
              </a:rPr>
              <a:t>/ </a:t>
            </a:r>
            <a:r>
              <a:rPr lang="en-US" sz="2000" b="1" dirty="0" err="1" smtClean="0">
                <a:latin typeface="Angsana New" pitchFamily="18" charset="-34"/>
              </a:rPr>
              <a:t>Extrac</a:t>
            </a:r>
            <a:r>
              <a:rPr lang="en-US" sz="2000" b="1" dirty="0" smtClean="0">
                <a:latin typeface="Angsana New" pitchFamily="18" charset="-34"/>
              </a:rPr>
              <a:t>. SO</a:t>
            </a:r>
            <a:r>
              <a:rPr lang="en-US" sz="2000" b="1" baseline="-25000" dirty="0" smtClean="0">
                <a:latin typeface="Angsana New" pitchFamily="18" charset="-34"/>
              </a:rPr>
              <a:t>4</a:t>
            </a:r>
            <a:r>
              <a:rPr lang="en-US" sz="2000" b="1" baseline="30000" dirty="0" smtClean="0">
                <a:latin typeface="Angsana New" pitchFamily="18" charset="-34"/>
              </a:rPr>
              <a:t>2-</a:t>
            </a:r>
            <a:r>
              <a:rPr lang="th-TH" sz="2000" b="1" dirty="0" smtClean="0">
                <a:latin typeface="Angsana New" pitchFamily="18" charset="-34"/>
              </a:rPr>
              <a:t>(ทัศนีย์ และ จง</a:t>
            </a:r>
            <a:r>
              <a:rPr lang="th-TH" sz="2000" b="1" dirty="0" err="1" smtClean="0">
                <a:latin typeface="Angsana New" pitchFamily="18" charset="-34"/>
              </a:rPr>
              <a:t>รักษณ์</a:t>
            </a:r>
            <a:r>
              <a:rPr lang="th-TH" sz="2000" b="1" dirty="0" smtClean="0">
                <a:latin typeface="Angsana New" pitchFamily="18" charset="-34"/>
              </a:rPr>
              <a:t>, 25</a:t>
            </a:r>
            <a:r>
              <a:rPr lang="en-US" sz="2000" b="1" dirty="0" smtClean="0">
                <a:latin typeface="Angsana New" pitchFamily="18" charset="-34"/>
              </a:rPr>
              <a:t>42)</a:t>
            </a:r>
            <a:endParaRPr lang="th-TH" sz="2000" b="1" dirty="0">
              <a:latin typeface="Angsana New" pitchFamily="18" charset="-34"/>
            </a:endParaRPr>
          </a:p>
          <a:p>
            <a:r>
              <a:rPr lang="en-US" sz="2000" b="1" u="sng" baseline="30000" dirty="0" smtClean="0">
                <a:latin typeface="Angsana New" pitchFamily="18" charset="-34"/>
              </a:rPr>
              <a:t>6</a:t>
            </a:r>
            <a:r>
              <a:rPr lang="en-US" sz="2000" b="1" baseline="30000" dirty="0" smtClean="0">
                <a:latin typeface="Angsana New" pitchFamily="18" charset="-34"/>
              </a:rPr>
              <a:t>/ </a:t>
            </a:r>
            <a:r>
              <a:rPr lang="en-US" sz="2000" b="1" dirty="0">
                <a:latin typeface="Angsana New" pitchFamily="18" charset="-34"/>
              </a:rPr>
              <a:t>Soil Texture </a:t>
            </a:r>
            <a:r>
              <a:rPr lang="th-TH" sz="2000" b="1" dirty="0">
                <a:latin typeface="Angsana New" pitchFamily="18" charset="-34"/>
              </a:rPr>
              <a:t> โดย</a:t>
            </a:r>
            <a:r>
              <a:rPr lang="th-TH" sz="2000" b="1" dirty="0" err="1">
                <a:latin typeface="Angsana New" pitchFamily="18" charset="-34"/>
              </a:rPr>
              <a:t>วิธีปิเปต</a:t>
            </a:r>
            <a:r>
              <a:rPr lang="en-US" sz="2000" b="1" dirty="0">
                <a:latin typeface="Angsana New" pitchFamily="18" charset="-34"/>
              </a:rPr>
              <a:t> </a:t>
            </a:r>
            <a:r>
              <a:rPr lang="en-US" sz="2000" b="1" dirty="0" smtClean="0">
                <a:latin typeface="Angsana New" pitchFamily="18" charset="-34"/>
              </a:rPr>
              <a:t>(</a:t>
            </a:r>
            <a:r>
              <a:rPr lang="en-US" sz="1800" b="1" dirty="0" smtClean="0">
                <a:latin typeface="Angsana New" pitchFamily="18" charset="-34"/>
                <a:cs typeface="Angsana New" pitchFamily="18" charset="-34"/>
              </a:rPr>
              <a:t>Kilmer and Alexander, 1949</a:t>
            </a:r>
            <a:r>
              <a:rPr lang="en-US" sz="2000" b="1" dirty="0" smtClean="0">
                <a:latin typeface="Angsana New" pitchFamily="18" charset="-34"/>
              </a:rPr>
              <a:t>)</a:t>
            </a:r>
            <a:endParaRPr lang="en-US" sz="2000" b="1" dirty="0">
              <a:latin typeface="Angsana New" pitchFamily="18" charset="-34"/>
            </a:endParaRPr>
          </a:p>
          <a:p>
            <a:endParaRPr lang="en-US" sz="2000" b="1" dirty="0">
              <a:latin typeface="Angsana New" pitchFamily="18" charset="-34"/>
            </a:endParaRPr>
          </a:p>
          <a:p>
            <a:endParaRPr lang="en-US" sz="2000" b="1" dirty="0">
              <a:latin typeface="Angsana New" pitchFamily="18" charset="-34"/>
            </a:endParaRPr>
          </a:p>
        </p:txBody>
      </p:sp>
      <p:sp>
        <p:nvSpPr>
          <p:cNvPr id="24" name="Slide Number Placeholder 16"/>
          <p:cNvSpPr txBox="1">
            <a:spLocks/>
          </p:cNvSpPr>
          <p:nvPr/>
        </p:nvSpPr>
        <p:spPr>
          <a:xfrm>
            <a:off x="8639944" y="6492875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A85EA40-7E33-4EF7-BEAB-4990C8E0BF0A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7944" y="2143116"/>
            <a:ext cx="1728192" cy="3086084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ectangle 25"/>
          <p:cNvSpPr/>
          <p:nvPr/>
        </p:nvSpPr>
        <p:spPr>
          <a:xfrm>
            <a:off x="6300192" y="2143116"/>
            <a:ext cx="1728192" cy="3071834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custDataLst>
      <p:tags r:id="rId1"/>
    </p:custDataLst>
  </p:cSld>
  <p:clrMapOvr>
    <a:masterClrMapping/>
  </p:clrMapOvr>
  <p:transition advTm="74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0" descr="test18sD_22_04_11"/>
          <p:cNvPicPr>
            <a:picLocks noChangeAspect="1" noChangeArrowheads="1"/>
          </p:cNvPicPr>
          <p:nvPr/>
        </p:nvPicPr>
        <p:blipFill>
          <a:blip r:embed="rId2" cstate="print">
            <a:lum contrast="-20000"/>
          </a:blip>
          <a:srcRect l="1274"/>
          <a:stretch>
            <a:fillRect/>
          </a:stretch>
        </p:blipFill>
        <p:spPr bwMode="auto">
          <a:xfrm>
            <a:off x="899592" y="2132856"/>
            <a:ext cx="381642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Denature Gradient Gel Electrophoresis (DGGE) </a:t>
            </a:r>
            <a:endParaRPr lang="th-TH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17</a:t>
            </a:fld>
            <a:endParaRPr lang="th-TH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-108520" y="1625427"/>
            <a:ext cx="108012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100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bp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 marker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RBC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331640" y="1418456"/>
            <a:ext cx="1331937" cy="6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th-TH" dirty="0" smtClean="0">
                <a:latin typeface="Angsana New" pitchFamily="18" charset="-34"/>
              </a:rPr>
              <a:t>ดินเค็ม</a:t>
            </a:r>
            <a:endParaRPr kumimoji="0" lang="th-TH" i="0" u="none" strike="noStrike" normalizeH="0" baseline="0" dirty="0" smtClean="0">
              <a:latin typeface="Angsana New" pitchFamily="18" charset="-34"/>
            </a:endParaRPr>
          </a:p>
        </p:txBody>
      </p:sp>
      <p:pic>
        <p:nvPicPr>
          <p:cNvPr id="6" name="Picture 2545" descr="1kb and 100bp Ladder DNA Marker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59395" t="21774" r="19981" b="8469"/>
          <a:stretch>
            <a:fillRect/>
          </a:stretch>
        </p:blipFill>
        <p:spPr bwMode="auto">
          <a:xfrm>
            <a:off x="118988" y="2276872"/>
            <a:ext cx="63658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Brace 6"/>
          <p:cNvSpPr/>
          <p:nvPr/>
        </p:nvSpPr>
        <p:spPr>
          <a:xfrm rot="16200000">
            <a:off x="1727684" y="1304764"/>
            <a:ext cx="432048" cy="1512168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ight Brace 7"/>
          <p:cNvSpPr/>
          <p:nvPr/>
        </p:nvSpPr>
        <p:spPr>
          <a:xfrm rot="16200000">
            <a:off x="3239852" y="1376772"/>
            <a:ext cx="432048" cy="1368152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71800" y="1418456"/>
            <a:ext cx="1514448" cy="6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th-TH" dirty="0" smtClean="0">
                <a:latin typeface="Angsana New" pitchFamily="18" charset="-34"/>
              </a:rPr>
              <a:t>ดินเปรี้ยวจัด</a:t>
            </a:r>
            <a:endParaRPr kumimoji="0" lang="th-TH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 New" pitchFamily="18" charset="-34"/>
            </a:endParaRPr>
          </a:p>
        </p:txBody>
      </p:sp>
      <p:pic>
        <p:nvPicPr>
          <p:cNvPr id="2051" name="Picture 38" descr="16SD_soil_20_04_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092391"/>
            <a:ext cx="4032448" cy="42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436096" y="1418456"/>
            <a:ext cx="1331937" cy="6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th-TH" dirty="0" smtClean="0">
                <a:latin typeface="Angsana New" pitchFamily="18" charset="-34"/>
              </a:rPr>
              <a:t>ดินเค็ม</a:t>
            </a:r>
            <a:endParaRPr kumimoji="0" lang="th-TH" i="0" u="none" strike="noStrike" normalizeH="0" baseline="0" dirty="0" smtClean="0">
              <a:latin typeface="Angsana New" pitchFamily="18" charset="-34"/>
            </a:endParaRPr>
          </a:p>
        </p:txBody>
      </p:sp>
      <p:sp>
        <p:nvSpPr>
          <p:cNvPr id="13" name="Right Brace 12"/>
          <p:cNvSpPr/>
          <p:nvPr/>
        </p:nvSpPr>
        <p:spPr>
          <a:xfrm rot="16200000">
            <a:off x="5832140" y="1304764"/>
            <a:ext cx="432048" cy="1512168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ight Brace 13"/>
          <p:cNvSpPr/>
          <p:nvPr/>
        </p:nvSpPr>
        <p:spPr>
          <a:xfrm rot="16200000">
            <a:off x="7344308" y="1376772"/>
            <a:ext cx="432048" cy="1368152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876256" y="1418456"/>
            <a:ext cx="1481958" cy="6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th-TH" dirty="0" smtClean="0">
                <a:latin typeface="Angsana New" pitchFamily="18" charset="-34"/>
              </a:rPr>
              <a:t>ดินเปรี้ยวจัด</a:t>
            </a:r>
            <a:endParaRPr kumimoji="0" lang="th-TH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3608" y="5724545"/>
            <a:ext cx="14401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เชื้อรา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032" y="5724545"/>
            <a:ext cx="14401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แบคทีเรีย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Slide Number Placeholder 16"/>
          <p:cNvSpPr txBox="1">
            <a:spLocks/>
          </p:cNvSpPr>
          <p:nvPr/>
        </p:nvSpPr>
        <p:spPr>
          <a:xfrm>
            <a:off x="8388424" y="6376243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120B486-3BFD-4B83-9C9E-72E41F72298F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23603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 cstate="print"/>
          <a:srcRect l="1292" b="2634"/>
          <a:stretch>
            <a:fillRect/>
          </a:stretch>
        </p:blipFill>
        <p:spPr bwMode="auto">
          <a:xfrm>
            <a:off x="3643313" y="2276872"/>
            <a:ext cx="550068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0B2CC-2238-4A60-AC28-59176253F79C}" type="slidenum">
              <a:rPr lang="th-TH" smtClean="0"/>
              <a:pPr>
                <a:defRPr/>
              </a:pPr>
              <a:t>18</a:t>
            </a:fld>
            <a:endParaRPr lang="th-TH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116632"/>
            <a:ext cx="9144000" cy="1143000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Principal Components Analysis (PCA)</a:t>
            </a:r>
            <a:endParaRPr lang="th-TH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5606" name="Picture 5" descr="test18sD_22_04_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412875"/>
            <a:ext cx="3563937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16"/>
          <p:cNvSpPr txBox="1">
            <a:spLocks/>
          </p:cNvSpPr>
          <p:nvPr/>
        </p:nvSpPr>
        <p:spPr>
          <a:xfrm>
            <a:off x="8460432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120B486-3BFD-4B83-9C9E-72E41F72298F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60032" y="1268760"/>
            <a:ext cx="4283968" cy="1080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92080" y="1387475"/>
            <a:ext cx="374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 dirty="0"/>
              <a:t>เชื้อราบริเวณรากหญ้า</a:t>
            </a:r>
            <a:r>
              <a:rPr lang="th-TH" sz="2400" b="1" dirty="0" smtClean="0"/>
              <a:t>แฝกที่ปลูกในดินเค็ม</a:t>
            </a:r>
            <a:endParaRPr lang="th-TH" sz="2400" b="1" dirty="0"/>
          </a:p>
        </p:txBody>
      </p:sp>
      <p:sp>
        <p:nvSpPr>
          <p:cNvPr id="14" name="Isosceles Triangle 13"/>
          <p:cNvSpPr/>
          <p:nvPr/>
        </p:nvSpPr>
        <p:spPr>
          <a:xfrm>
            <a:off x="4932040" y="1484784"/>
            <a:ext cx="288032" cy="2160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Isosceles Triangle 14"/>
          <p:cNvSpPr/>
          <p:nvPr/>
        </p:nvSpPr>
        <p:spPr>
          <a:xfrm>
            <a:off x="4932040" y="1988840"/>
            <a:ext cx="288032" cy="216024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292080" y="1887215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 dirty="0"/>
              <a:t>เชื้อราบริเวณรากหญ้า</a:t>
            </a:r>
            <a:r>
              <a:rPr lang="th-TH" sz="2400" b="1" dirty="0" smtClean="0"/>
              <a:t>แฝกที่ปลูกในดินเปรี้ยว</a:t>
            </a:r>
            <a:endParaRPr lang="th-TH" sz="2400" b="1" dirty="0"/>
          </a:p>
        </p:txBody>
      </p:sp>
      <p:sp>
        <p:nvSpPr>
          <p:cNvPr id="17" name="Right Brace 16"/>
          <p:cNvSpPr/>
          <p:nvPr/>
        </p:nvSpPr>
        <p:spPr>
          <a:xfrm rot="16200000">
            <a:off x="935597" y="1304763"/>
            <a:ext cx="432048" cy="1512168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Brace 17"/>
          <p:cNvSpPr/>
          <p:nvPr/>
        </p:nvSpPr>
        <p:spPr>
          <a:xfrm rot="16200000">
            <a:off x="2519772" y="1304764"/>
            <a:ext cx="432048" cy="1512168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39552" y="1537628"/>
            <a:ext cx="1197133" cy="523220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tx2">
                    <a:lumMod val="75000"/>
                  </a:schemeClr>
                </a:solidFill>
              </a:rPr>
              <a:t>ดินเค็ม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0731" y="1518464"/>
            <a:ext cx="1421137" cy="523220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tx2">
                    <a:lumMod val="75000"/>
                  </a:schemeClr>
                </a:solidFill>
              </a:rPr>
              <a:t>ดิน</a:t>
            </a:r>
            <a:r>
              <a:rPr lang="th-TH" b="1" dirty="0" smtClean="0">
                <a:solidFill>
                  <a:schemeClr val="tx2">
                    <a:lumMod val="75000"/>
                  </a:schemeClr>
                </a:solidFill>
              </a:rPr>
              <a:t>เปรี้ยวจัด</a:t>
            </a:r>
            <a:endParaRPr lang="th-TH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6084585"/>
            <a:ext cx="14401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เชื้อรา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5436096" y="6093296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Axis 1  40.7%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618235" y="3193901"/>
            <a:ext cx="5937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Axis 2  24.0%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0" name="สี่เหลี่ยมผืนผ้า 9"/>
          <p:cNvSpPr/>
          <p:nvPr/>
        </p:nvSpPr>
        <p:spPr>
          <a:xfrm>
            <a:off x="2267744" y="1997551"/>
            <a:ext cx="360040" cy="3879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Oval 20"/>
          <p:cNvSpPr/>
          <p:nvPr/>
        </p:nvSpPr>
        <p:spPr>
          <a:xfrm>
            <a:off x="755576" y="314096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3" name="Straight Arrow Connector 22"/>
          <p:cNvCxnSpPr>
            <a:endCxn id="24" idx="1"/>
          </p:cNvCxnSpPr>
          <p:nvPr/>
        </p:nvCxnSpPr>
        <p:spPr>
          <a:xfrm>
            <a:off x="2627784" y="3356992"/>
            <a:ext cx="2439536" cy="1247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004048" y="3429000"/>
            <a:ext cx="432048" cy="36004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custDataLst>
      <p:tags r:id="rId1"/>
    </p:custDataLst>
  </p:cSld>
  <p:clrMapOvr>
    <a:masterClrMapping/>
  </p:clrMapOvr>
  <p:transition advTm="29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E002-C0F4-4A23-A672-EA2F97F0FD61}" type="slidenum">
              <a:rPr lang="th-TH" smtClean="0"/>
              <a:pPr>
                <a:defRPr/>
              </a:pPr>
              <a:t>19</a:t>
            </a:fld>
            <a:endParaRPr lang="th-TH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2284" y="144016"/>
            <a:ext cx="8358188" cy="1268760"/>
          </a:xfrm>
          <a:prstGeom prst="rect">
            <a:avLst/>
          </a:prstGeom>
          <a:ln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glow" dir="tl">
              <a:rot lat="0" lon="0" rev="5400000"/>
            </a:lightRig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skerville Old Face" pitchFamily="18" charset="0"/>
              </a:rPr>
              <a:t>Canonical  Correspondence  Analysis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556792"/>
            <a:ext cx="7343775" cy="5297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6641" name="AutoShape 17"/>
          <p:cNvSpPr>
            <a:spLocks noChangeArrowheads="1"/>
          </p:cNvSpPr>
          <p:nvPr/>
        </p:nvSpPr>
        <p:spPr bwMode="auto">
          <a:xfrm>
            <a:off x="3059113" y="4437063"/>
            <a:ext cx="217487" cy="144462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26642" name="AutoShape 18"/>
          <p:cNvSpPr>
            <a:spLocks noChangeArrowheads="1"/>
          </p:cNvSpPr>
          <p:nvPr/>
        </p:nvSpPr>
        <p:spPr bwMode="auto">
          <a:xfrm>
            <a:off x="2771775" y="4508500"/>
            <a:ext cx="217488" cy="144463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26644" name="AutoShape 20"/>
          <p:cNvSpPr>
            <a:spLocks noChangeArrowheads="1"/>
          </p:cNvSpPr>
          <p:nvPr/>
        </p:nvSpPr>
        <p:spPr bwMode="auto">
          <a:xfrm>
            <a:off x="2555875" y="4437063"/>
            <a:ext cx="217488" cy="144462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9" name="Oval 18"/>
          <p:cNvSpPr/>
          <p:nvPr/>
        </p:nvSpPr>
        <p:spPr>
          <a:xfrm rot="675169">
            <a:off x="1212605" y="3472364"/>
            <a:ext cx="4968552" cy="896092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ounded Rectangle 19"/>
          <p:cNvSpPr/>
          <p:nvPr/>
        </p:nvSpPr>
        <p:spPr>
          <a:xfrm>
            <a:off x="4860032" y="1556792"/>
            <a:ext cx="4283968" cy="1080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292080" y="1675507"/>
            <a:ext cx="374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 dirty="0"/>
              <a:t>เชื้อราบริเวณรากหญ้า</a:t>
            </a:r>
            <a:r>
              <a:rPr lang="th-TH" sz="2400" b="1" dirty="0" smtClean="0"/>
              <a:t>แฝกที่ปลูกในดินเค็ม</a:t>
            </a:r>
            <a:endParaRPr lang="th-TH" sz="2400" b="1" dirty="0"/>
          </a:p>
        </p:txBody>
      </p:sp>
      <p:sp>
        <p:nvSpPr>
          <p:cNvPr id="22" name="Isosceles Triangle 21"/>
          <p:cNvSpPr/>
          <p:nvPr/>
        </p:nvSpPr>
        <p:spPr>
          <a:xfrm>
            <a:off x="4932040" y="1772816"/>
            <a:ext cx="288032" cy="2160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Isosceles Triangle 22"/>
          <p:cNvSpPr/>
          <p:nvPr/>
        </p:nvSpPr>
        <p:spPr>
          <a:xfrm>
            <a:off x="4932040" y="2276872"/>
            <a:ext cx="288032" cy="216024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292080" y="2175247"/>
            <a:ext cx="4066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 dirty="0"/>
              <a:t>เชื้อราบริเวณรากหญ้า</a:t>
            </a:r>
            <a:r>
              <a:rPr lang="th-TH" sz="2400" b="1" dirty="0" smtClean="0"/>
              <a:t>แฝกที่ปลูกในดินเปรี้ยวจัด</a:t>
            </a:r>
            <a:endParaRPr lang="th-TH" sz="2400" b="1" dirty="0"/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5076056" y="6351413"/>
            <a:ext cx="3671887" cy="461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Calibri" pitchFamily="34" charset="0"/>
                <a:cs typeface="Cordia New" pitchFamily="34" charset="-34"/>
              </a:rPr>
              <a:t>Xu</a:t>
            </a:r>
            <a:r>
              <a:rPr lang="en-US" sz="2400" dirty="0">
                <a:latin typeface="Calibri" pitchFamily="34" charset="0"/>
                <a:cs typeface="Cordia New" pitchFamily="34" charset="-34"/>
              </a:rPr>
              <a:t> </a:t>
            </a:r>
            <a:r>
              <a:rPr lang="en-US" sz="2400" i="1" dirty="0">
                <a:latin typeface="Calibri" pitchFamily="34" charset="0"/>
                <a:cs typeface="Cordia New" pitchFamily="34" charset="-34"/>
              </a:rPr>
              <a:t>et al</a:t>
            </a:r>
            <a:r>
              <a:rPr lang="en-US" sz="2400" dirty="0">
                <a:latin typeface="Calibri" pitchFamily="34" charset="0"/>
                <a:cs typeface="Cordia New" pitchFamily="34" charset="-34"/>
              </a:rPr>
              <a:t>. (2009)</a:t>
            </a:r>
            <a:endParaRPr lang="th-TH" sz="2400" dirty="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6" name="Slide Number Placeholder 16"/>
          <p:cNvSpPr txBox="1">
            <a:spLocks/>
          </p:cNvSpPr>
          <p:nvPr/>
        </p:nvSpPr>
        <p:spPr>
          <a:xfrm>
            <a:off x="8460432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3E5C751-F856-4930-8D57-A822B80641C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5976" y="4365104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SO</a:t>
            </a:r>
            <a:r>
              <a:rPr lang="en-US" sz="1800" b="1" baseline="-25000" dirty="0" smtClean="0">
                <a:solidFill>
                  <a:srgbClr val="FF0000"/>
                </a:solidFill>
                <a:latin typeface="AngsanaUPC" pitchFamily="18" charset="-34"/>
                <a:ea typeface="Calibri"/>
                <a:cs typeface="AngsanaUPC" pitchFamily="18" charset="-34"/>
              </a:rPr>
              <a:t>4</a:t>
            </a:r>
            <a:r>
              <a:rPr lang="en-US" sz="1800" b="1" baseline="30000" dirty="0" smtClean="0">
                <a:solidFill>
                  <a:srgbClr val="FF0000"/>
                </a:solidFill>
                <a:latin typeface="AngsanaUPC" pitchFamily="18" charset="-34"/>
                <a:ea typeface="Calibri"/>
                <a:cs typeface="AngsanaUPC" pitchFamily="18" charset="-34"/>
              </a:rPr>
              <a:t>2-</a:t>
            </a:r>
            <a:endParaRPr lang="th-TH" sz="1800" b="1" baseline="30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1600" y="5589240"/>
            <a:ext cx="14401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เชื้อรา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 rot="937943">
            <a:off x="1616513" y="4152061"/>
            <a:ext cx="1728192" cy="748233"/>
          </a:xfrm>
          <a:prstGeom prst="ellipse">
            <a:avLst/>
          </a:prstGeom>
          <a:noFill/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Oval 26"/>
          <p:cNvSpPr/>
          <p:nvPr/>
        </p:nvSpPr>
        <p:spPr>
          <a:xfrm rot="937943">
            <a:off x="5080542" y="4900111"/>
            <a:ext cx="1380676" cy="597726"/>
          </a:xfrm>
          <a:prstGeom prst="ellipse">
            <a:avLst/>
          </a:prstGeom>
          <a:noFill/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2536329" y="6165304"/>
            <a:ext cx="2323703" cy="63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Axis 1  41.9%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23528" y="3212976"/>
            <a:ext cx="5937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Axis 2  18.1%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8" name="Oval 27"/>
          <p:cNvSpPr/>
          <p:nvPr/>
        </p:nvSpPr>
        <p:spPr>
          <a:xfrm rot="1621140">
            <a:off x="3461256" y="2142818"/>
            <a:ext cx="4037136" cy="1152128"/>
          </a:xfrm>
          <a:prstGeom prst="ellipse">
            <a:avLst/>
          </a:prstGeom>
          <a:noFill/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ectangular Callout 28"/>
          <p:cNvSpPr/>
          <p:nvPr/>
        </p:nvSpPr>
        <p:spPr>
          <a:xfrm>
            <a:off x="3923928" y="4653136"/>
            <a:ext cx="4608512" cy="1800200"/>
          </a:xfrm>
          <a:prstGeom prst="wedgeRectCallout">
            <a:avLst>
              <a:gd name="adj1" fmla="val -54052"/>
              <a:gd name="adj2" fmla="val -574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dirty="0" smtClean="0"/>
              <a:t>การจัดการดิน</a:t>
            </a:r>
          </a:p>
          <a:p>
            <a:pPr>
              <a:buFontTx/>
              <a:buChar char="-"/>
            </a:pPr>
            <a:r>
              <a:rPr lang="th-TH" dirty="0" smtClean="0"/>
              <a:t>โดยการปลูกหญ้าแฝกร่วมกับพืชเศรษฐกิจ</a:t>
            </a:r>
          </a:p>
          <a:p>
            <a:pPr>
              <a:buFontTx/>
              <a:buChar char="-"/>
            </a:pPr>
            <a:r>
              <a:rPr lang="th-TH" dirty="0" smtClean="0"/>
              <a:t>การให้น้ำแบบระบบสปริง</a:t>
            </a:r>
            <a:r>
              <a:rPr lang="th-TH" dirty="0" err="1" smtClean="0"/>
              <a:t>เกอร์</a:t>
            </a:r>
            <a:endParaRPr lang="th-TH" dirty="0"/>
          </a:p>
        </p:txBody>
      </p:sp>
      <p:sp>
        <p:nvSpPr>
          <p:cNvPr id="30" name="Rectangular Callout 29"/>
          <p:cNvSpPr/>
          <p:nvPr/>
        </p:nvSpPr>
        <p:spPr>
          <a:xfrm>
            <a:off x="251520" y="1628800"/>
            <a:ext cx="2808312" cy="864096"/>
          </a:xfrm>
          <a:prstGeom prst="wedgeRectCallout">
            <a:avLst>
              <a:gd name="adj1" fmla="val 81901"/>
              <a:gd name="adj2" fmla="val 557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ไม่มีการจัดการดิน </a:t>
            </a:r>
            <a:endParaRPr lang="th-TH" dirty="0"/>
          </a:p>
        </p:txBody>
      </p:sp>
    </p:spTree>
    <p:custDataLst>
      <p:tags r:id="rId1"/>
    </p:custDataLst>
  </p:cSld>
  <p:clrMapOvr>
    <a:masterClrMapping/>
  </p:clrMapOvr>
  <p:transition advTm="42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toyogreen.com/Project%20Recommendation/IM/Eco-Bag%20on%20Soil%20Nail%20Head1%202006-12-19/Vetiver%20Grass.jpg"/>
          <p:cNvPicPr>
            <a:picLocks noChangeAspect="1" noChangeArrowheads="1"/>
          </p:cNvPicPr>
          <p:nvPr/>
        </p:nvPicPr>
        <p:blipFill>
          <a:blip r:embed="rId4" cstate="print">
            <a:lum bright="15000" contrast="52000"/>
          </a:blip>
          <a:srcRect/>
          <a:stretch>
            <a:fillRect/>
          </a:stretch>
        </p:blipFill>
        <p:spPr bwMode="auto">
          <a:xfrm>
            <a:off x="1383722" y="1412776"/>
            <a:ext cx="7760278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09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557338"/>
            <a:ext cx="5256212" cy="5040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DSC009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1557338"/>
            <a:ext cx="5795962" cy="5040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801FC45-04AB-43EE-8E90-EFEC291D3A0A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07904" y="2492896"/>
            <a:ext cx="4732386" cy="52322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หญ้าแฝกดอน (</a:t>
            </a:r>
            <a:r>
              <a:rPr lang="en-US" b="1" i="1" dirty="0" err="1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Vetiveria</a:t>
            </a:r>
            <a:r>
              <a:rPr lang="th-TH" b="1" i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i="1" dirty="0" err="1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nemoralis</a:t>
            </a:r>
            <a:r>
              <a:rPr lang="en-US" b="1" i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A. Camus</a:t>
            </a: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) </a:t>
            </a:r>
            <a:endParaRPr lang="th-T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9912" y="4005064"/>
            <a:ext cx="4219425" cy="60939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thaiDi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หญ้าแฝกลุ่ม (</a:t>
            </a:r>
            <a:r>
              <a:rPr lang="en-US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Vetiveria</a:t>
            </a:r>
            <a:r>
              <a:rPr lang="th-TH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zizanioides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Nash</a:t>
            </a:r>
            <a:r>
              <a:rPr lang="th-TH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) 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2332038"/>
            <a:ext cx="3492500" cy="2681287"/>
          </a:xfrm>
          <a:prstGeom prst="rect">
            <a:avLst/>
          </a:prstGeom>
          <a:solidFill>
            <a:schemeClr val="lt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thaiDi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หญ้าแฝก (</a:t>
            </a:r>
            <a:r>
              <a:rPr lang="en-US" sz="3200" b="1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Vetiver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grass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) </a:t>
            </a:r>
          </a:p>
          <a:p>
            <a:pPr marL="342900" indent="-342900" algn="thaiDi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เป็นพืชตระกูลหญ้า  </a:t>
            </a:r>
          </a:p>
          <a:p>
            <a:pPr marL="342900" indent="-342900" algn="thaiDi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ระบบรากลึก</a:t>
            </a:r>
          </a:p>
          <a:p>
            <a:pPr marL="342900" indent="-342900" algn="thaiDi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ด้านการอนุรักษ์ดินและน้ำ</a:t>
            </a:r>
          </a:p>
          <a:p>
            <a:pPr algn="thaiDi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marL="342900" indent="-342900" algn="thaiDi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marL="342900" indent="-342900" algn="thaiDi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	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-36512" y="-27384"/>
            <a:ext cx="9180544" cy="3600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Picture 10" descr="logo_LDD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2" y="-71462"/>
            <a:ext cx="1357322" cy="1354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-252536" y="188640"/>
            <a:ext cx="8229600" cy="1143000"/>
          </a:xfr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sz="60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หญ้าแฝก </a:t>
            </a:r>
            <a:r>
              <a:rPr lang="en-US" sz="60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6000" dirty="0" err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Vetiver</a:t>
            </a:r>
            <a:r>
              <a:rPr lang="en-US" sz="60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grass)</a:t>
            </a:r>
            <a:endParaRPr lang="th-TH" sz="60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custDataLst>
      <p:tags r:id="rId1"/>
    </p:custDataLst>
  </p:cSld>
  <p:clrMapOvr>
    <a:masterClrMapping/>
  </p:clrMapOvr>
  <p:transition advTm="28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D70ED-34C5-4947-992A-F4AC281791D3}" type="slidenum">
              <a:rPr lang="th-TH" smtClean="0"/>
              <a:pPr>
                <a:defRPr/>
              </a:pPr>
              <a:t>20</a:t>
            </a:fld>
            <a:endParaRPr lang="th-TH" dirty="0"/>
          </a:p>
        </p:txBody>
      </p:sp>
      <p:sp>
        <p:nvSpPr>
          <p:cNvPr id="13" name="Rectangle 12"/>
          <p:cNvSpPr/>
          <p:nvPr/>
        </p:nvSpPr>
        <p:spPr>
          <a:xfrm>
            <a:off x="2195513" y="2276475"/>
            <a:ext cx="1368425" cy="424815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14" name="TextBox 13"/>
          <p:cNvSpPr txBox="1"/>
          <p:nvPr/>
        </p:nvSpPr>
        <p:spPr>
          <a:xfrm>
            <a:off x="2267744" y="1825660"/>
            <a:ext cx="1368152" cy="523220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tx2">
                    <a:lumMod val="75000"/>
                  </a:schemeClr>
                </a:solidFill>
              </a:rPr>
              <a:t>ดินเปรี้ยว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44016" y="0"/>
            <a:ext cx="8676456" cy="1143000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Principal Components Analysis (PCA)</a:t>
            </a:r>
            <a:endParaRPr lang="th-TH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3562" name="Picture 21" descr="16SD_soil_20_04_11.jpg"/>
          <p:cNvPicPr>
            <a:picLocks noChangeAspect="1"/>
          </p:cNvPicPr>
          <p:nvPr/>
        </p:nvPicPr>
        <p:blipFill>
          <a:blip r:embed="rId3" cstate="print"/>
          <a:srcRect t="1282" b="1282"/>
          <a:stretch>
            <a:fillRect/>
          </a:stretch>
        </p:blipFill>
        <p:spPr bwMode="auto">
          <a:xfrm>
            <a:off x="71438" y="1196975"/>
            <a:ext cx="377983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6"/>
          <p:cNvSpPr txBox="1">
            <a:spLocks/>
          </p:cNvSpPr>
          <p:nvPr/>
        </p:nvSpPr>
        <p:spPr>
          <a:xfrm>
            <a:off x="7956376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67C01E5-C2D9-4431-B717-35D200F214B1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1670" y="1334144"/>
            <a:ext cx="1448140" cy="523220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tx2">
                    <a:lumMod val="75000"/>
                  </a:schemeClr>
                </a:solidFill>
              </a:rPr>
              <a:t>ดิน</a:t>
            </a:r>
            <a:r>
              <a:rPr lang="th-TH" b="1" dirty="0" smtClean="0">
                <a:solidFill>
                  <a:schemeClr val="tx2">
                    <a:lumMod val="75000"/>
                  </a:schemeClr>
                </a:solidFill>
              </a:rPr>
              <a:t>เปรี้ยวจัด</a:t>
            </a:r>
            <a:endParaRPr lang="th-TH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 rot="16200000">
            <a:off x="935597" y="1160748"/>
            <a:ext cx="432048" cy="1512168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467544" y="1340768"/>
            <a:ext cx="1269141" cy="523220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tx2">
                    <a:lumMod val="75000"/>
                  </a:schemeClr>
                </a:solidFill>
              </a:rPr>
              <a:t>ดินเค็ม</a:t>
            </a:r>
          </a:p>
        </p:txBody>
      </p:sp>
      <p:sp>
        <p:nvSpPr>
          <p:cNvPr id="18" name="Right Brace 17"/>
          <p:cNvSpPr/>
          <p:nvPr/>
        </p:nvSpPr>
        <p:spPr>
          <a:xfrm rot="16200000">
            <a:off x="2519772" y="1160749"/>
            <a:ext cx="432048" cy="1512168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6" name="Group 25"/>
          <p:cNvGrpSpPr/>
          <p:nvPr/>
        </p:nvGrpSpPr>
        <p:grpSpPr>
          <a:xfrm>
            <a:off x="3851275" y="1989138"/>
            <a:ext cx="5033963" cy="4868862"/>
            <a:chOff x="3851275" y="1989138"/>
            <a:chExt cx="5033963" cy="4868862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6721" b="4227"/>
            <a:stretch>
              <a:fillRect/>
            </a:stretch>
          </p:blipFill>
          <p:spPr bwMode="auto">
            <a:xfrm>
              <a:off x="3851275" y="1989138"/>
              <a:ext cx="5033963" cy="4868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Oval 22"/>
            <p:cNvSpPr/>
            <p:nvPr/>
          </p:nvSpPr>
          <p:spPr>
            <a:xfrm>
              <a:off x="5868144" y="3356992"/>
              <a:ext cx="72008" cy="14401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Oval 23"/>
            <p:cNvSpPr/>
            <p:nvPr/>
          </p:nvSpPr>
          <p:spPr>
            <a:xfrm>
              <a:off x="5940152" y="3861048"/>
              <a:ext cx="72008" cy="14401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Oval 24"/>
            <p:cNvSpPr/>
            <p:nvPr/>
          </p:nvSpPr>
          <p:spPr>
            <a:xfrm>
              <a:off x="5580112" y="3356992"/>
              <a:ext cx="72008" cy="14401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7" name="Slide Number Placeholder 16"/>
          <p:cNvSpPr txBox="1">
            <a:spLocks/>
          </p:cNvSpPr>
          <p:nvPr/>
        </p:nvSpPr>
        <p:spPr>
          <a:xfrm>
            <a:off x="7956376" y="6448251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120B486-3BFD-4B83-9C9E-72E41F72298F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64163" y="1268413"/>
            <a:ext cx="3779837" cy="936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3563" name="Oval 4"/>
          <p:cNvSpPr>
            <a:spLocks noChangeArrowheads="1"/>
          </p:cNvSpPr>
          <p:nvPr/>
        </p:nvSpPr>
        <p:spPr bwMode="auto">
          <a:xfrm>
            <a:off x="5508625" y="1916113"/>
            <a:ext cx="147638" cy="144462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3564" name="Text Box 5"/>
          <p:cNvSpPr txBox="1">
            <a:spLocks noChangeArrowheads="1"/>
          </p:cNvSpPr>
          <p:nvPr/>
        </p:nvSpPr>
        <p:spPr bwMode="auto">
          <a:xfrm>
            <a:off x="5727700" y="1382713"/>
            <a:ext cx="3524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/>
              <a:t>แบคทีเรียบริเวณรากหญ้าแฝกดินเปรี้ยว</a:t>
            </a:r>
          </a:p>
        </p:txBody>
      </p:sp>
      <p:sp>
        <p:nvSpPr>
          <p:cNvPr id="23565" name="Text Box 6"/>
          <p:cNvSpPr txBox="1">
            <a:spLocks noChangeArrowheads="1"/>
          </p:cNvSpPr>
          <p:nvPr/>
        </p:nvSpPr>
        <p:spPr bwMode="auto">
          <a:xfrm>
            <a:off x="5676900" y="1747838"/>
            <a:ext cx="3579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/>
              <a:t>แบคทีเรียบริเวณรากหญ้าแฝกดินเค็ม</a:t>
            </a:r>
          </a:p>
        </p:txBody>
      </p:sp>
      <p:sp>
        <p:nvSpPr>
          <p:cNvPr id="23566" name="Oval 4"/>
          <p:cNvSpPr>
            <a:spLocks noChangeArrowheads="1"/>
          </p:cNvSpPr>
          <p:nvPr/>
        </p:nvSpPr>
        <p:spPr bwMode="auto">
          <a:xfrm>
            <a:off x="5508625" y="1557338"/>
            <a:ext cx="147638" cy="142875"/>
          </a:xfrm>
          <a:prstGeom prst="ellipse">
            <a:avLst/>
          </a:prstGeom>
          <a:solidFill>
            <a:srgbClr val="0033CC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8" name="Oval 27"/>
          <p:cNvSpPr/>
          <p:nvPr/>
        </p:nvSpPr>
        <p:spPr>
          <a:xfrm rot="1974050">
            <a:off x="5040884" y="2275093"/>
            <a:ext cx="1713096" cy="2232248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Oval 33"/>
          <p:cNvSpPr/>
          <p:nvPr/>
        </p:nvSpPr>
        <p:spPr>
          <a:xfrm rot="2849971">
            <a:off x="5994592" y="3720179"/>
            <a:ext cx="1186074" cy="2232248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TextBox 28"/>
          <p:cNvSpPr txBox="1"/>
          <p:nvPr/>
        </p:nvSpPr>
        <p:spPr>
          <a:xfrm>
            <a:off x="251520" y="6084585"/>
            <a:ext cx="14401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แบคทีเรีย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580112" y="6237312"/>
            <a:ext cx="151216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Axis 1  34.5%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762251" y="3212976"/>
            <a:ext cx="5937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Axis 2  21.6%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ransition advTm="8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07504" y="1556147"/>
            <a:ext cx="6408712" cy="5113213"/>
            <a:chOff x="70421" y="1528763"/>
            <a:chExt cx="6645275" cy="5329237"/>
          </a:xfrm>
        </p:grpSpPr>
        <p:grpSp>
          <p:nvGrpSpPr>
            <p:cNvPr id="40" name="Group 39"/>
            <p:cNvGrpSpPr/>
            <p:nvPr/>
          </p:nvGrpSpPr>
          <p:grpSpPr>
            <a:xfrm>
              <a:off x="70421" y="1528763"/>
              <a:ext cx="6645275" cy="5329237"/>
              <a:chOff x="87313" y="1484313"/>
              <a:chExt cx="6645275" cy="5329237"/>
            </a:xfrm>
          </p:grpSpPr>
          <p:grpSp>
            <p:nvGrpSpPr>
              <p:cNvPr id="24589" name="Group 22"/>
              <p:cNvGrpSpPr>
                <a:grpSpLocks/>
              </p:cNvGrpSpPr>
              <p:nvPr/>
            </p:nvGrpSpPr>
            <p:grpSpPr bwMode="auto">
              <a:xfrm>
                <a:off x="87313" y="1484313"/>
                <a:ext cx="6645275" cy="5329237"/>
                <a:chOff x="87004" y="1494434"/>
                <a:chExt cx="7221300" cy="5318942"/>
              </a:xfrm>
            </p:grpSpPr>
            <p:grpSp>
              <p:nvGrpSpPr>
                <p:cNvPr id="24603" name="Group 18"/>
                <p:cNvGrpSpPr>
                  <a:grpSpLocks/>
                </p:cNvGrpSpPr>
                <p:nvPr/>
              </p:nvGrpSpPr>
              <p:grpSpPr bwMode="auto">
                <a:xfrm>
                  <a:off x="87004" y="1494434"/>
                  <a:ext cx="7221300" cy="5318942"/>
                  <a:chOff x="467544" y="1340768"/>
                  <a:chExt cx="7221300" cy="5318942"/>
                </a:xfrm>
              </p:grpSpPr>
              <p:pic>
                <p:nvPicPr>
                  <p:cNvPr id="2460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67544" y="1340768"/>
                    <a:ext cx="7221300" cy="531894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60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22057" t="34448" r="72530" b="57968"/>
                  <a:stretch>
                    <a:fillRect/>
                  </a:stretch>
                </p:blipFill>
                <p:spPr bwMode="auto">
                  <a:xfrm>
                    <a:off x="3152340" y="2915294"/>
                    <a:ext cx="411548" cy="4416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60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21786" t="34615" r="72530" b="57968"/>
                  <a:stretch>
                    <a:fillRect/>
                  </a:stretch>
                </p:blipFill>
                <p:spPr bwMode="auto">
                  <a:xfrm>
                    <a:off x="1640172" y="3347342"/>
                    <a:ext cx="432048" cy="4320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60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21786" t="30907" r="72530" b="57968"/>
                  <a:stretch>
                    <a:fillRect/>
                  </a:stretch>
                </p:blipFill>
                <p:spPr bwMode="auto">
                  <a:xfrm>
                    <a:off x="3152340" y="2339230"/>
                    <a:ext cx="432048" cy="6480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60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19305" t="59486" r="73898" b="33923"/>
                  <a:stretch>
                    <a:fillRect/>
                  </a:stretch>
                </p:blipFill>
                <p:spPr bwMode="auto">
                  <a:xfrm>
                    <a:off x="6012160" y="4437112"/>
                    <a:ext cx="504056" cy="360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460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9305" t="59486" r="73898" b="33923"/>
                <a:stretch>
                  <a:fillRect/>
                </a:stretch>
              </p:blipFill>
              <p:spPr bwMode="auto">
                <a:xfrm>
                  <a:off x="4211960" y="5301208"/>
                  <a:ext cx="504056" cy="360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459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305" t="59486" r="73898" b="33923"/>
              <a:stretch>
                <a:fillRect/>
              </a:stretch>
            </p:blipFill>
            <p:spPr bwMode="auto">
              <a:xfrm>
                <a:off x="4413344" y="4144097"/>
                <a:ext cx="463849" cy="360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1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305" t="59486" r="73898" b="33923"/>
              <a:stretch>
                <a:fillRect/>
              </a:stretch>
            </p:blipFill>
            <p:spPr bwMode="auto">
              <a:xfrm>
                <a:off x="6069947" y="4937718"/>
                <a:ext cx="463849" cy="360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305" t="59486" r="73898" b="33923"/>
              <a:stretch>
                <a:fillRect/>
              </a:stretch>
            </p:blipFill>
            <p:spPr bwMode="auto">
              <a:xfrm>
                <a:off x="5407306" y="5803487"/>
                <a:ext cx="463849" cy="360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3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305" t="59486" r="73898" b="33923"/>
              <a:stretch>
                <a:fillRect/>
              </a:stretch>
            </p:blipFill>
            <p:spPr bwMode="auto">
              <a:xfrm>
                <a:off x="6136211" y="4071950"/>
                <a:ext cx="463849" cy="360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4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305" t="59486" r="75841" b="33923"/>
              <a:stretch>
                <a:fillRect/>
              </a:stretch>
            </p:blipFill>
            <p:spPr bwMode="auto">
              <a:xfrm>
                <a:off x="3750703" y="4721276"/>
                <a:ext cx="331321" cy="360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5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057" t="34448" r="74155" b="59370"/>
              <a:stretch>
                <a:fillRect/>
              </a:stretch>
            </p:blipFill>
            <p:spPr bwMode="auto">
              <a:xfrm>
                <a:off x="3088062" y="1979676"/>
                <a:ext cx="265056" cy="360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057" t="34448" r="72530" b="57968"/>
              <a:stretch>
                <a:fillRect/>
              </a:stretch>
            </p:blipFill>
            <p:spPr bwMode="auto">
              <a:xfrm>
                <a:off x="2823006" y="2845444"/>
                <a:ext cx="378720" cy="442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7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057" t="34448" r="72530" b="57968"/>
              <a:stretch>
                <a:fillRect/>
              </a:stretch>
            </p:blipFill>
            <p:spPr bwMode="auto">
              <a:xfrm>
                <a:off x="2823006" y="2340413"/>
                <a:ext cx="378720" cy="442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057" t="34448" r="72530" b="57968"/>
              <a:stretch>
                <a:fillRect/>
              </a:stretch>
            </p:blipFill>
            <p:spPr bwMode="auto">
              <a:xfrm>
                <a:off x="1033875" y="2917592"/>
                <a:ext cx="378720" cy="442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9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057" t="34448" r="72530" b="57968"/>
              <a:stretch>
                <a:fillRect/>
              </a:stretch>
            </p:blipFill>
            <p:spPr bwMode="auto">
              <a:xfrm>
                <a:off x="967611" y="2556855"/>
                <a:ext cx="378720" cy="442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057" t="34448" r="72530" b="57968"/>
              <a:stretch>
                <a:fillRect/>
              </a:stretch>
            </p:blipFill>
            <p:spPr bwMode="auto">
              <a:xfrm>
                <a:off x="1781645" y="1835381"/>
                <a:ext cx="378720" cy="442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1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057" t="34448" r="74155" b="59370"/>
              <a:stretch>
                <a:fillRect/>
              </a:stretch>
            </p:blipFill>
            <p:spPr bwMode="auto">
              <a:xfrm>
                <a:off x="3750703" y="1763234"/>
                <a:ext cx="265056" cy="360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057" t="34448" r="74155" b="59370"/>
              <a:stretch>
                <a:fillRect/>
              </a:stretch>
            </p:blipFill>
            <p:spPr bwMode="auto">
              <a:xfrm>
                <a:off x="3088062" y="1691086"/>
                <a:ext cx="265056" cy="360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9305" t="59486" r="73898" b="33923"/>
            <a:stretch>
              <a:fillRect/>
            </a:stretch>
          </p:blipFill>
          <p:spPr bwMode="auto">
            <a:xfrm>
              <a:off x="5687045" y="4653136"/>
              <a:ext cx="463849" cy="36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9305" t="59486" r="73898" b="33923"/>
            <a:stretch>
              <a:fillRect/>
            </a:stretch>
          </p:blipFill>
          <p:spPr bwMode="auto">
            <a:xfrm>
              <a:off x="4860032" y="5301208"/>
              <a:ext cx="463849" cy="36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9305" t="59486" r="73898" b="33923"/>
            <a:stretch>
              <a:fillRect/>
            </a:stretch>
          </p:blipFill>
          <p:spPr bwMode="auto">
            <a:xfrm>
              <a:off x="5759053" y="4365104"/>
              <a:ext cx="463849" cy="36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9305" t="59486" r="75419" b="35239"/>
            <a:stretch>
              <a:fillRect/>
            </a:stretch>
          </p:blipFill>
          <p:spPr bwMode="auto">
            <a:xfrm>
              <a:off x="4102869" y="5632993"/>
              <a:ext cx="360040" cy="288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2284" y="188640"/>
            <a:ext cx="8358188" cy="113015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skerville Old Face" pitchFamily="18" charset="0"/>
              </a:rPr>
              <a:t>Canonical  Correspondence  Analysis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92725" y="1557338"/>
            <a:ext cx="3779838" cy="10795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24581" name="Group 21"/>
          <p:cNvGrpSpPr>
            <a:grpSpLocks/>
          </p:cNvGrpSpPr>
          <p:nvPr/>
        </p:nvGrpSpPr>
        <p:grpSpPr bwMode="auto">
          <a:xfrm>
            <a:off x="5470525" y="1628775"/>
            <a:ext cx="3915455" cy="863600"/>
            <a:chOff x="5435724" y="1628403"/>
            <a:chExt cx="3914714" cy="864493"/>
          </a:xfrm>
        </p:grpSpPr>
        <p:sp>
          <p:nvSpPr>
            <p:cNvPr id="24585" name="Oval 6"/>
            <p:cNvSpPr>
              <a:spLocks noChangeArrowheads="1"/>
            </p:cNvSpPr>
            <p:nvPr/>
          </p:nvSpPr>
          <p:spPr bwMode="auto">
            <a:xfrm>
              <a:off x="5435724" y="2205584"/>
              <a:ext cx="144388" cy="143296"/>
            </a:xfrm>
            <a:prstGeom prst="ellipse">
              <a:avLst/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24586" name="Text Box 7"/>
            <p:cNvSpPr txBox="1">
              <a:spLocks noChangeArrowheads="1"/>
            </p:cNvSpPr>
            <p:nvPr/>
          </p:nvSpPr>
          <p:spPr bwMode="auto">
            <a:xfrm>
              <a:off x="5608735" y="1628403"/>
              <a:ext cx="3741703" cy="462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h-TH" sz="2400" b="1" dirty="0"/>
                <a:t>แบคทีเรียบริเวณรากหญ้าแฝกดิน</a:t>
              </a:r>
              <a:r>
                <a:rPr lang="th-TH" sz="2400" b="1" dirty="0" smtClean="0"/>
                <a:t>เปรี้ยวจัด</a:t>
              </a:r>
              <a:endParaRPr lang="th-TH" sz="2400" b="1" dirty="0"/>
            </a:p>
          </p:txBody>
        </p:sp>
        <p:sp>
          <p:nvSpPr>
            <p:cNvPr id="24587" name="Text Box 8"/>
            <p:cNvSpPr txBox="1">
              <a:spLocks noChangeArrowheads="1"/>
            </p:cNvSpPr>
            <p:nvPr/>
          </p:nvSpPr>
          <p:spPr bwMode="auto">
            <a:xfrm>
              <a:off x="5608736" y="2035696"/>
              <a:ext cx="31686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h-TH" sz="2400" b="1" dirty="0"/>
                <a:t>แบคทีเรียบริเวณรากหญ้าแฝกดินเค็ม</a:t>
              </a:r>
            </a:p>
          </p:txBody>
        </p:sp>
        <p:sp>
          <p:nvSpPr>
            <p:cNvPr id="24588" name="Oval 6"/>
            <p:cNvSpPr>
              <a:spLocks noChangeArrowheads="1"/>
            </p:cNvSpPr>
            <p:nvPr/>
          </p:nvSpPr>
          <p:spPr bwMode="auto">
            <a:xfrm>
              <a:off x="5435724" y="1772816"/>
              <a:ext cx="144388" cy="143296"/>
            </a:xfrm>
            <a:prstGeom prst="ellipse">
              <a:avLst/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38" name="Oval 37"/>
          <p:cNvSpPr/>
          <p:nvPr/>
        </p:nvSpPr>
        <p:spPr>
          <a:xfrm rot="3233164">
            <a:off x="3823608" y="3518413"/>
            <a:ext cx="2433638" cy="2949575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9" name="Oval 38"/>
          <p:cNvSpPr/>
          <p:nvPr/>
        </p:nvSpPr>
        <p:spPr>
          <a:xfrm rot="3505380">
            <a:off x="1072357" y="1386681"/>
            <a:ext cx="2433638" cy="2949575"/>
          </a:xfrm>
          <a:prstGeom prst="ellipse">
            <a:avLst/>
          </a:prstGeom>
          <a:noFill/>
          <a:ln w="57150">
            <a:solidFill>
              <a:srgbClr val="0033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1" name="Slide Number Placeholder 16"/>
          <p:cNvSpPr txBox="1">
            <a:spLocks/>
          </p:cNvSpPr>
          <p:nvPr/>
        </p:nvSpPr>
        <p:spPr>
          <a:xfrm>
            <a:off x="8460432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8B19BF9-C01C-4DD6-BB63-348CED9D574C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83768" y="6516052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Cavigelli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i="1" dirty="0" smtClean="0">
                <a:latin typeface="+mn-lt"/>
              </a:rPr>
              <a:t>et al</a:t>
            </a:r>
            <a:r>
              <a:rPr lang="en-US" sz="1800" dirty="0" smtClean="0">
                <a:latin typeface="+mn-lt"/>
              </a:rPr>
              <a:t>.(1995); </a:t>
            </a:r>
            <a:r>
              <a:rPr lang="en-US" sz="1800" dirty="0" err="1" smtClean="0">
                <a:latin typeface="+mn-lt"/>
              </a:rPr>
              <a:t>Gorlenko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i="1" dirty="0" smtClean="0">
                <a:latin typeface="+mn-lt"/>
              </a:rPr>
              <a:t>et al</a:t>
            </a:r>
            <a:r>
              <a:rPr lang="en-US" sz="1800" dirty="0" smtClean="0">
                <a:latin typeface="+mn-lt"/>
              </a:rPr>
              <a:t>.(1997); </a:t>
            </a:r>
            <a:r>
              <a:rPr lang="en-US" sz="1800" i="1" dirty="0" err="1" smtClean="0">
                <a:latin typeface="+mn-lt"/>
              </a:rPr>
              <a:t>Carelli</a:t>
            </a:r>
            <a:r>
              <a:rPr lang="en-US" sz="1800" i="1" dirty="0" smtClean="0">
                <a:latin typeface="+mn-lt"/>
              </a:rPr>
              <a:t> et al</a:t>
            </a:r>
            <a:r>
              <a:rPr lang="en-US" sz="1800" dirty="0" smtClean="0">
                <a:latin typeface="+mn-lt"/>
              </a:rPr>
              <a:t>.(2000)</a:t>
            </a:r>
            <a:endParaRPr lang="th-TH" sz="1800" dirty="0">
              <a:latin typeface="+mn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275856" y="1484784"/>
            <a:ext cx="7920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SO</a:t>
            </a:r>
            <a:r>
              <a:rPr lang="en-US" sz="1800" b="1" baseline="-25000" dirty="0" smtClean="0">
                <a:solidFill>
                  <a:srgbClr val="FF0000"/>
                </a:solidFill>
                <a:latin typeface="AngsanaUPC" pitchFamily="18" charset="-34"/>
                <a:ea typeface="Calibri"/>
                <a:cs typeface="AngsanaUPC" pitchFamily="18" charset="-34"/>
              </a:rPr>
              <a:t>4</a:t>
            </a:r>
            <a:r>
              <a:rPr lang="en-US" sz="1800" b="1" baseline="30000" dirty="0" smtClean="0">
                <a:solidFill>
                  <a:srgbClr val="FF0000"/>
                </a:solidFill>
                <a:latin typeface="AngsanaUPC" pitchFamily="18" charset="-34"/>
                <a:ea typeface="Calibri"/>
                <a:cs typeface="AngsanaUPC" pitchFamily="18" charset="-34"/>
              </a:rPr>
              <a:t>2-</a:t>
            </a:r>
            <a:endParaRPr lang="th-TH" sz="1800" b="1" baseline="300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5576" y="5580529"/>
            <a:ext cx="14401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แบคทีเรีย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2267744" y="6165304"/>
            <a:ext cx="158417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Axis 1  20.0%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0" y="3356992"/>
            <a:ext cx="5937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Axis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 2  7.9%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  <p:custDataLst>
      <p:tags r:id="rId1"/>
    </p:custDataLst>
  </p:cSld>
  <p:clrMapOvr>
    <a:masterClrMapping/>
  </p:clrMapOvr>
  <p:transition advTm="23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to22.jpg"/>
          <p:cNvPicPr>
            <a:picLocks noChangeAspect="1"/>
          </p:cNvPicPr>
          <p:nvPr/>
        </p:nvPicPr>
        <p:blipFill>
          <a:blip r:embed="rId2" cstate="print"/>
          <a:srcRect t="7834"/>
          <a:stretch>
            <a:fillRect/>
          </a:stretch>
        </p:blipFill>
        <p:spPr>
          <a:xfrm>
            <a:off x="4413466" y="3717032"/>
            <a:ext cx="368692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>
              <a:alpha val="92941"/>
            </a:srgbClr>
          </a:solidFill>
          <a:effectLst>
            <a:softEdge rad="63500"/>
          </a:effectLst>
        </p:spPr>
        <p:txBody>
          <a:bodyPr/>
          <a:lstStyle/>
          <a:p>
            <a:pPr>
              <a:defRPr/>
            </a:pPr>
            <a:r>
              <a:rPr lang="th-TH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สรุปผลการทดลองที่ </a:t>
            </a:r>
            <a:r>
              <a:rPr lang="th-TH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itchFamily="18" charset="-34"/>
              </a:rPr>
              <a:t>1</a:t>
            </a:r>
            <a:endParaRPr lang="th-TH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Angsana New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816424"/>
          </a:xfrm>
          <a:solidFill>
            <a:srgbClr val="EBF1DE">
              <a:alpha val="76078"/>
            </a:srgbClr>
          </a:solidFill>
          <a:effectLst>
            <a:softEdge rad="127000"/>
          </a:effectLst>
        </p:spPr>
        <p:txBody>
          <a:bodyPr/>
          <a:lstStyle/>
          <a:p>
            <a:pPr>
              <a:buNone/>
              <a:defRPr/>
            </a:pPr>
            <a:endParaRPr lang="th-TH" b="1" dirty="0" smtClean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th-TH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โครงสร้างประชากรเชื้อราและแบคทีเรียบริเวณรากหญ้าแฝกที่ปลูกในดินเค็มและดินเปรี้ยวมีความแตกต่างกัน</a:t>
            </a:r>
          </a:p>
          <a:p>
            <a:pPr>
              <a:defRPr/>
            </a:pPr>
            <a:r>
              <a:rPr lang="th-TH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ปัจจัยที่มีผลต่อการเปลี่ยนแปลงโครงสร้างประชากรเชื้อราและแบคทีเรียบริเวณรากหญ้าแฝก ได้แก่ ค่า </a:t>
            </a:r>
            <a:r>
              <a:rPr lang="en-US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pH  </a:t>
            </a:r>
            <a:r>
              <a:rPr lang="th-TH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ค่า </a:t>
            </a:r>
            <a:r>
              <a:rPr lang="en-US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SAR  </a:t>
            </a:r>
            <a:r>
              <a:rPr lang="th-TH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และปริมาณ </a:t>
            </a:r>
            <a:r>
              <a:rPr lang="en-US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SO</a:t>
            </a:r>
            <a:r>
              <a:rPr lang="en-US" b="1" baseline="-250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en-US" b="1" baseline="300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2-</a:t>
            </a:r>
            <a:endParaRPr lang="th-TH" b="1" baseline="30000" dirty="0" smtClean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8F1A51-776D-4402-AF38-D786982A6561}" type="slidenum">
              <a:rPr lang="th-TH" smtClean="0"/>
              <a:pPr>
                <a:defRPr/>
              </a:pPr>
              <a:t>22</a:t>
            </a:fld>
            <a:endParaRPr lang="th-TH"/>
          </a:p>
        </p:txBody>
      </p:sp>
      <p:sp>
        <p:nvSpPr>
          <p:cNvPr id="6" name="Slide Number Placeholder 16"/>
          <p:cNvSpPr txBox="1">
            <a:spLocks/>
          </p:cNvSpPr>
          <p:nvPr/>
        </p:nvSpPr>
        <p:spPr>
          <a:xfrm>
            <a:off x="8532440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5BC2D19-658D-489E-9FA6-9B4B644BC376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2029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9832" y="548680"/>
            <a:ext cx="6084168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gsana New" pitchFamily="18" charset="-34"/>
              </a:rPr>
              <a:t>การทดลองที่ 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gsana New" pitchFamily="18" charset="-34"/>
              </a:rPr>
              <a:t>2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gsana New" pitchFamily="18" charset="-34"/>
              </a:rPr>
              <a:t> </a:t>
            </a:r>
            <a:endParaRPr lang="th-TH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ngsana New" pitchFamily="18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A7A6B6-9556-47CC-B30F-2A300009C963}" type="slidenum">
              <a:rPr lang="th-TH" smtClean="0"/>
              <a:pPr>
                <a:defRPr/>
              </a:pPr>
              <a:t>23</a:t>
            </a:fld>
            <a:endParaRPr lang="th-TH"/>
          </a:p>
        </p:txBody>
      </p:sp>
      <p:pic>
        <p:nvPicPr>
          <p:cNvPr id="3" name="Picture 2" descr="microbiology_l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2895600" cy="2714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645024"/>
            <a:ext cx="4248472" cy="2832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ist2_8429134-microbiology-colourful-bacterial-cultur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772816"/>
            <a:ext cx="2448272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0" y="1700808"/>
            <a:ext cx="9144000" cy="83099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cs typeface="+mj-cs"/>
              </a:rPr>
              <a:t>การคัดแยกเชื้อราและแบคทีเรียบริเวณรากหญ้าแฝก</a:t>
            </a:r>
            <a:endParaRPr lang="th-TH" sz="4800" b="1" dirty="0">
              <a:cs typeface="+mj-cs"/>
            </a:endParaRPr>
          </a:p>
        </p:txBody>
      </p:sp>
    </p:spTree>
  </p:cSld>
  <p:clrMapOvr>
    <a:masterClrMapping/>
  </p:clrMapOvr>
  <p:transition advTm="688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6000"/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2FAF3A-B3E8-4020-B481-5776739E752E}" type="slidenum">
              <a:rPr lang="th-TH" smtClean="0"/>
              <a:pPr>
                <a:defRPr/>
              </a:pPr>
              <a:t>24</a:t>
            </a:fld>
            <a:endParaRPr lang="th-TH" dirty="0"/>
          </a:p>
        </p:txBody>
      </p:sp>
      <p:sp>
        <p:nvSpPr>
          <p:cNvPr id="7" name="Rectangle 6"/>
          <p:cNvSpPr/>
          <p:nvPr/>
        </p:nvSpPr>
        <p:spPr>
          <a:xfrm>
            <a:off x="178122" y="2177569"/>
            <a:ext cx="8642350" cy="1323439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742950" indent="-742950" fontAlgn="auto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       เพื่อจัดจำแนกเชื้อราและแบคทีเรียที่อาศัยบริเวณรากหญ้า</a:t>
            </a:r>
            <a:r>
              <a:rPr lang="th-TH" sz="40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แฝกที่ปลูกในดินเค็มและดิน</a:t>
            </a:r>
            <a:r>
              <a:rPr lang="th-TH" sz="4000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เปรี้ยวจัด</a:t>
            </a:r>
            <a:endParaRPr lang="th-TH" sz="4000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Slide Number Placeholder 16"/>
          <p:cNvSpPr txBox="1">
            <a:spLocks/>
          </p:cNvSpPr>
          <p:nvPr/>
        </p:nvSpPr>
        <p:spPr>
          <a:xfrm>
            <a:off x="8639944" y="6492875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A722E65-041D-443C-81B0-8F5C4761984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2" name="Picture 6" descr="http://www.brain-biotech.de/media/microbial%20strai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861048"/>
            <a:ext cx="2664991" cy="2395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fung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668801"/>
            <a:ext cx="2598936" cy="2712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ist2_8429134-microbiology-colourful-bacterial-cultur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3933056"/>
            <a:ext cx="1656184" cy="2262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ounded Rectangle 16"/>
          <p:cNvSpPr/>
          <p:nvPr/>
        </p:nvSpPr>
        <p:spPr>
          <a:xfrm>
            <a:off x="0" y="980728"/>
            <a:ext cx="4536504" cy="1224136"/>
          </a:xfrm>
          <a:prstGeom prst="roundRect">
            <a:avLst/>
          </a:prstGeom>
          <a:solidFill>
            <a:srgbClr val="FFFF99">
              <a:alpha val="92941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j-cs"/>
              </a:rPr>
              <a:t>วัตถุประสงค์</a:t>
            </a:r>
          </a:p>
        </p:txBody>
      </p:sp>
    </p:spTree>
  </p:cSld>
  <p:clrMapOvr>
    <a:masterClrMapping/>
  </p:clrMapOvr>
  <p:transition advTm="890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icrobial_earth_project_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32656"/>
            <a:ext cx="2361227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16"/>
          <p:cNvSpPr txBox="1">
            <a:spLocks/>
          </p:cNvSpPr>
          <p:nvPr/>
        </p:nvSpPr>
        <p:spPr>
          <a:xfrm>
            <a:off x="8639944" y="6492875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14802F5-D927-46A8-87E8-BE462AAFB55E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4" name="Picture 13" descr="azospirillumdet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32656"/>
            <a:ext cx="270892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untitle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32656"/>
            <a:ext cx="2592288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699792" y="1772816"/>
            <a:ext cx="3528392" cy="144016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th-TH" sz="66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 New" pitchFamily="18" charset="-34"/>
                <a:ea typeface="+mj-ea"/>
                <a:cs typeface="+mj-cs"/>
              </a:rPr>
              <a:t>วิธีการ</a:t>
            </a:r>
            <a:r>
              <a:rPr lang="en-US" sz="66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 New" pitchFamily="18" charset="-34"/>
                <a:ea typeface="+mj-ea"/>
              </a:rPr>
              <a:t> </a:t>
            </a:r>
            <a:endParaRPr lang="th-TH" sz="66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 New" pitchFamily="18" charset="-34"/>
              <a:ea typeface="+mj-ea"/>
              <a:cs typeface="+mj-cs"/>
            </a:endParaRPr>
          </a:p>
        </p:txBody>
      </p:sp>
    </p:spTree>
  </p:cSld>
  <p:clrMapOvr>
    <a:masterClrMapping/>
  </p:clrMapOvr>
  <p:transition advTm="85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" descr="DSC07423.JPG"/>
          <p:cNvPicPr>
            <a:picLocks noChangeAspect="1"/>
          </p:cNvPicPr>
          <p:nvPr/>
        </p:nvPicPr>
        <p:blipFill>
          <a:blip r:embed="rId4" cstate="print"/>
          <a:srcRect l="20747" r="29295" b="29663"/>
          <a:stretch>
            <a:fillRect/>
          </a:stretch>
        </p:blipFill>
        <p:spPr bwMode="auto">
          <a:xfrm>
            <a:off x="3779838" y="115888"/>
            <a:ext cx="1512887" cy="1646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19" y="548680"/>
            <a:ext cx="3067943" cy="120032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การคัดแยก</a:t>
            </a:r>
            <a:r>
              <a:rPr lang="th-TH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เชื้อรา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และแบคทีเรีย</a:t>
            </a:r>
            <a:endParaRPr lang="th-TH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Chevron 12"/>
          <p:cNvSpPr/>
          <p:nvPr/>
        </p:nvSpPr>
        <p:spPr bwMode="auto">
          <a:xfrm rot="5400000">
            <a:off x="4392613" y="1881187"/>
            <a:ext cx="361950" cy="428625"/>
          </a:xfrm>
          <a:prstGeom prst="chevron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chemeClr val="tx1"/>
              </a:solidFill>
            </a:endParaRPr>
          </a:p>
        </p:txBody>
      </p:sp>
      <p:pic>
        <p:nvPicPr>
          <p:cNvPr id="10248" name="Picture 10" descr="P1010388.jpg"/>
          <p:cNvPicPr>
            <a:picLocks noChangeAspect="1"/>
          </p:cNvPicPr>
          <p:nvPr/>
        </p:nvPicPr>
        <p:blipFill>
          <a:blip r:embed="rId5" cstate="print"/>
          <a:srcRect l="10559" t="7039" r="15532"/>
          <a:stretch>
            <a:fillRect/>
          </a:stretch>
        </p:blipFill>
        <p:spPr bwMode="auto">
          <a:xfrm>
            <a:off x="611188" y="3645024"/>
            <a:ext cx="2088604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06_F11.jpg"/>
          <p:cNvPicPr>
            <a:picLocks noChangeAspect="1"/>
          </p:cNvPicPr>
          <p:nvPr/>
        </p:nvPicPr>
        <p:blipFill>
          <a:blip r:embed="rId6" cstate="print"/>
          <a:srcRect b="19403"/>
          <a:stretch>
            <a:fillRect/>
          </a:stretch>
        </p:blipFill>
        <p:spPr bwMode="auto">
          <a:xfrm>
            <a:off x="3275856" y="2132856"/>
            <a:ext cx="266429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9" name="TextBox 35"/>
          <p:cNvSpPr txBox="1">
            <a:spLocks noChangeArrowheads="1"/>
          </p:cNvSpPr>
          <p:nvPr/>
        </p:nvSpPr>
        <p:spPr bwMode="auto">
          <a:xfrm>
            <a:off x="4859338" y="2133600"/>
            <a:ext cx="1441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Angsana New" pitchFamily="18" charset="-34"/>
              </a:rPr>
              <a:t>10</a:t>
            </a:r>
            <a:r>
              <a:rPr lang="en-US" sz="2400" b="1" baseline="30000">
                <a:latin typeface="Angsana New" pitchFamily="18" charset="-34"/>
              </a:rPr>
              <a:t>-2</a:t>
            </a:r>
            <a:r>
              <a:rPr lang="en-US" sz="2400" b="1">
                <a:latin typeface="Angsana New" pitchFamily="18" charset="-34"/>
              </a:rPr>
              <a:t> - 10</a:t>
            </a:r>
            <a:r>
              <a:rPr lang="en-US" sz="2400" b="1" baseline="30000">
                <a:latin typeface="Angsana New" pitchFamily="18" charset="-34"/>
              </a:rPr>
              <a:t>-5</a:t>
            </a:r>
            <a:r>
              <a:rPr lang="en-US" sz="2400" b="1">
                <a:latin typeface="Angsana New" pitchFamily="18" charset="-34"/>
              </a:rPr>
              <a:t> </a:t>
            </a:r>
            <a:endParaRPr lang="th-TH" sz="2400" b="1" baseline="30000">
              <a:latin typeface="Angsana New" pitchFamily="18" charset="-34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A33DD-C108-426B-B62C-A58CD3EDFF24}" type="slidenum">
              <a:rPr lang="th-TH"/>
              <a:pPr>
                <a:defRPr/>
              </a:pPr>
              <a:t>26</a:t>
            </a:fld>
            <a:endParaRPr lang="th-TH"/>
          </a:p>
        </p:txBody>
      </p:sp>
      <p:sp>
        <p:nvSpPr>
          <p:cNvPr id="29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E1456C4-78A7-43E5-A69A-9B5183FEFAC4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27" name="Bent-Up Arrow 26"/>
          <p:cNvSpPr/>
          <p:nvPr/>
        </p:nvSpPr>
        <p:spPr>
          <a:xfrm rot="10800000">
            <a:off x="1258888" y="2852738"/>
            <a:ext cx="1800225" cy="576262"/>
          </a:xfrm>
          <a:prstGeom prst="bentUpArrow">
            <a:avLst>
              <a:gd name="adj1" fmla="val 40873"/>
              <a:gd name="adj2" fmla="val 50000"/>
              <a:gd name="adj3" fmla="val 20465"/>
            </a:avLst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0" name="Bent-Up Arrow 29"/>
          <p:cNvSpPr/>
          <p:nvPr/>
        </p:nvSpPr>
        <p:spPr>
          <a:xfrm rot="10800000" flipH="1">
            <a:off x="6156325" y="2852738"/>
            <a:ext cx="1655763" cy="576262"/>
          </a:xfrm>
          <a:prstGeom prst="bentUpArrow">
            <a:avLst>
              <a:gd name="adj1" fmla="val 43609"/>
              <a:gd name="adj2" fmla="val 50000"/>
              <a:gd name="adj3" fmla="val 20465"/>
            </a:avLst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-180975" y="5621238"/>
            <a:ext cx="3500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Arial Rounded MT Bold" pitchFamily="34" charset="0"/>
                <a:cs typeface="LilyUPC" pitchFamily="34" charset="-34"/>
              </a:rPr>
              <a:t>PDA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Rounded MT Bold" pitchFamily="34" charset="0"/>
                <a:cs typeface="LilyUPC" pitchFamily="34" charset="-34"/>
              </a:rPr>
              <a:t>medium</a:t>
            </a:r>
            <a:endParaRPr lang="th-TH" sz="2000" b="1" dirty="0">
              <a:solidFill>
                <a:schemeClr val="accent5">
                  <a:lumMod val="75000"/>
                </a:schemeClr>
              </a:solidFill>
              <a:latin typeface="Arial Rounded MT Bold" pitchFamily="34" charset="0"/>
              <a:cs typeface="LilyUPC" pitchFamily="34" charset="-34"/>
            </a:endParaRPr>
          </a:p>
        </p:txBody>
      </p:sp>
      <p:pic>
        <p:nvPicPr>
          <p:cNvPr id="24" name="Picture 23" descr="P1010408.JPG"/>
          <p:cNvPicPr>
            <a:picLocks noChangeAspect="1"/>
          </p:cNvPicPr>
          <p:nvPr/>
        </p:nvPicPr>
        <p:blipFill>
          <a:blip r:embed="rId7" cstate="print">
            <a:lum bright="10000"/>
          </a:blip>
          <a:srcRect l="4211" t="5615" r="3143"/>
          <a:stretch>
            <a:fillRect/>
          </a:stretch>
        </p:blipFill>
        <p:spPr bwMode="auto">
          <a:xfrm>
            <a:off x="6450013" y="3644900"/>
            <a:ext cx="222567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2" name="TextBox 19"/>
          <p:cNvSpPr txBox="1">
            <a:spLocks noChangeArrowheads="1"/>
          </p:cNvSpPr>
          <p:nvPr/>
        </p:nvSpPr>
        <p:spPr bwMode="auto">
          <a:xfrm>
            <a:off x="6623050" y="5445224"/>
            <a:ext cx="19446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Angsana New" pitchFamily="18" charset="-34"/>
                <a:cs typeface="Cordia New" pitchFamily="34" charset="-34"/>
              </a:rPr>
              <a:t>NA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ngsana New" pitchFamily="18" charset="-34"/>
                <a:cs typeface="Cordia New" pitchFamily="34" charset="-34"/>
              </a:rPr>
              <a:t>medium</a:t>
            </a:r>
            <a:endParaRPr lang="th-TH" sz="3200" b="1" dirty="0">
              <a:solidFill>
                <a:schemeClr val="accent4">
                  <a:lumMod val="75000"/>
                </a:schemeClr>
              </a:solidFill>
              <a:latin typeface="Angsana New" pitchFamily="18" charset="-34"/>
              <a:cs typeface="Cordia New" pitchFamily="34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35375" y="44450"/>
            <a:ext cx="1800225" cy="1844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1547813" y="2133600"/>
            <a:ext cx="144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/>
              <a:t>เชื้อรา</a:t>
            </a:r>
            <a:endParaRPr lang="th-TH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372077" y="2119962"/>
            <a:ext cx="144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/>
              <a:t>แบคทีเรีย</a:t>
            </a:r>
            <a:endParaRPr lang="th-TH" sz="3200" b="1" dirty="0"/>
          </a:p>
        </p:txBody>
      </p:sp>
    </p:spTree>
    <p:custDataLst>
      <p:tags r:id="rId1"/>
    </p:custDataLst>
  </p:cSld>
  <p:clrMapOvr>
    <a:masterClrMapping/>
  </p:clrMapOvr>
  <p:transition advTm="17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419" grpId="0"/>
      <p:bldP spid="35" grpId="0"/>
      <p:bldP spid="174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http://www.frontiersin.org/files/Articles/60419/fpls-04-00414-r2/image_m/fpls-04-00414-g002.jpg"/>
          <p:cNvPicPr>
            <a:picLocks noChangeAspect="1" noChangeArrowheads="1"/>
          </p:cNvPicPr>
          <p:nvPr/>
        </p:nvPicPr>
        <p:blipFill>
          <a:blip r:embed="rId3"/>
          <a:srcRect l="14574" t="34196" r="17320" b="13823"/>
          <a:stretch>
            <a:fillRect/>
          </a:stretch>
        </p:blipFill>
        <p:spPr bwMode="auto">
          <a:xfrm>
            <a:off x="2714612" y="380978"/>
            <a:ext cx="3857652" cy="433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http://mtcc.imtech.res.in/images/bann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29264"/>
            <a:ext cx="9144000" cy="1428736"/>
          </a:xfrm>
          <a:prstGeom prst="rect">
            <a:avLst/>
          </a:prstGeom>
          <a:noFill/>
        </p:spPr>
      </p:pic>
      <p:sp>
        <p:nvSpPr>
          <p:cNvPr id="15" name="AutoShape 11"/>
          <p:cNvSpPr>
            <a:spLocks noChangeArrowheads="1"/>
          </p:cNvSpPr>
          <p:nvPr/>
        </p:nvSpPr>
        <p:spPr bwMode="auto">
          <a:xfrm rot="10800000" flipH="1">
            <a:off x="6588125" y="1493828"/>
            <a:ext cx="936625" cy="649288"/>
          </a:xfrm>
          <a:custGeom>
            <a:avLst/>
            <a:gdLst>
              <a:gd name="G0" fmla="+- 10729 0 0"/>
              <a:gd name="G1" fmla="+- 18462 0 0"/>
              <a:gd name="G2" fmla="+- 7212 0 0"/>
              <a:gd name="G3" fmla="*/ 10729 1 2"/>
              <a:gd name="G4" fmla="+- G3 10800 0"/>
              <a:gd name="G5" fmla="+- 21600 10729 18462"/>
              <a:gd name="G6" fmla="+- 18462 7212 0"/>
              <a:gd name="G7" fmla="*/ G6 1 2"/>
              <a:gd name="G8" fmla="*/ 18462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462 1 2"/>
              <a:gd name="G15" fmla="+- G5 0 G4"/>
              <a:gd name="G16" fmla="+- G0 0 G4"/>
              <a:gd name="G17" fmla="*/ G2 G15 G16"/>
              <a:gd name="T0" fmla="*/ 16165 w 21600"/>
              <a:gd name="T1" fmla="*/ 0 h 21600"/>
              <a:gd name="T2" fmla="*/ 10729 w 21600"/>
              <a:gd name="T3" fmla="*/ 7212 h 21600"/>
              <a:gd name="T4" fmla="*/ 0 w 21600"/>
              <a:gd name="T5" fmla="*/ 18913 h 21600"/>
              <a:gd name="T6" fmla="*/ 9231 w 21600"/>
              <a:gd name="T7" fmla="*/ 21600 h 21600"/>
              <a:gd name="T8" fmla="*/ 18462 w 21600"/>
              <a:gd name="T9" fmla="*/ 15019 h 21600"/>
              <a:gd name="T10" fmla="*/ 21600 w 21600"/>
              <a:gd name="T11" fmla="*/ 7212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165" y="0"/>
                </a:moveTo>
                <a:lnTo>
                  <a:pt x="10729" y="7212"/>
                </a:lnTo>
                <a:lnTo>
                  <a:pt x="13867" y="7212"/>
                </a:lnTo>
                <a:lnTo>
                  <a:pt x="13867" y="16224"/>
                </a:lnTo>
                <a:lnTo>
                  <a:pt x="0" y="16224"/>
                </a:lnTo>
                <a:lnTo>
                  <a:pt x="0" y="21600"/>
                </a:lnTo>
                <a:lnTo>
                  <a:pt x="18462" y="21600"/>
                </a:lnTo>
                <a:lnTo>
                  <a:pt x="18462" y="7212"/>
                </a:lnTo>
                <a:lnTo>
                  <a:pt x="21600" y="7212"/>
                </a:lnTo>
                <a:close/>
              </a:path>
            </a:pathLst>
          </a:cu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 rot="10800000">
            <a:off x="1992301" y="1448171"/>
            <a:ext cx="936625" cy="649288"/>
          </a:xfrm>
          <a:custGeom>
            <a:avLst/>
            <a:gdLst>
              <a:gd name="G0" fmla="+- 10729 0 0"/>
              <a:gd name="G1" fmla="+- 18462 0 0"/>
              <a:gd name="G2" fmla="+- 7212 0 0"/>
              <a:gd name="G3" fmla="*/ 10729 1 2"/>
              <a:gd name="G4" fmla="+- G3 10800 0"/>
              <a:gd name="G5" fmla="+- 21600 10729 18462"/>
              <a:gd name="G6" fmla="+- 18462 7212 0"/>
              <a:gd name="G7" fmla="*/ G6 1 2"/>
              <a:gd name="G8" fmla="*/ 18462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462 1 2"/>
              <a:gd name="G15" fmla="+- G5 0 G4"/>
              <a:gd name="G16" fmla="+- G0 0 G4"/>
              <a:gd name="G17" fmla="*/ G2 G15 G16"/>
              <a:gd name="T0" fmla="*/ 16165 w 21600"/>
              <a:gd name="T1" fmla="*/ 0 h 21600"/>
              <a:gd name="T2" fmla="*/ 10729 w 21600"/>
              <a:gd name="T3" fmla="*/ 7212 h 21600"/>
              <a:gd name="T4" fmla="*/ 0 w 21600"/>
              <a:gd name="T5" fmla="*/ 18913 h 21600"/>
              <a:gd name="T6" fmla="*/ 9231 w 21600"/>
              <a:gd name="T7" fmla="*/ 21600 h 21600"/>
              <a:gd name="T8" fmla="*/ 18462 w 21600"/>
              <a:gd name="T9" fmla="*/ 15019 h 21600"/>
              <a:gd name="T10" fmla="*/ 21600 w 21600"/>
              <a:gd name="T11" fmla="*/ 7212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165" y="0"/>
                </a:moveTo>
                <a:lnTo>
                  <a:pt x="10729" y="7212"/>
                </a:lnTo>
                <a:lnTo>
                  <a:pt x="13867" y="7212"/>
                </a:lnTo>
                <a:lnTo>
                  <a:pt x="13867" y="16224"/>
                </a:lnTo>
                <a:lnTo>
                  <a:pt x="0" y="16224"/>
                </a:lnTo>
                <a:lnTo>
                  <a:pt x="0" y="21600"/>
                </a:lnTo>
                <a:lnTo>
                  <a:pt x="18462" y="21600"/>
                </a:lnTo>
                <a:lnTo>
                  <a:pt x="18462" y="7212"/>
                </a:lnTo>
                <a:lnTo>
                  <a:pt x="21600" y="7212"/>
                </a:lnTo>
                <a:close/>
              </a:path>
            </a:pathLst>
          </a:cu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/>
          </a:p>
        </p:txBody>
      </p:sp>
      <p:pic>
        <p:nvPicPr>
          <p:cNvPr id="21" name="Picture 20" descr="P1010512.JPG"/>
          <p:cNvPicPr>
            <a:picLocks noChangeAspect="1"/>
          </p:cNvPicPr>
          <p:nvPr/>
        </p:nvPicPr>
        <p:blipFill>
          <a:blip r:embed="rId5" cstate="print"/>
          <a:srcRect l="7895" r="5263"/>
          <a:stretch>
            <a:fillRect/>
          </a:stretch>
        </p:blipFill>
        <p:spPr>
          <a:xfrm>
            <a:off x="756716" y="2814856"/>
            <a:ext cx="2160240" cy="1865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925" name="TextBox 24"/>
          <p:cNvSpPr txBox="1">
            <a:spLocks noChangeArrowheads="1"/>
          </p:cNvSpPr>
          <p:nvPr/>
        </p:nvSpPr>
        <p:spPr bwMode="auto">
          <a:xfrm>
            <a:off x="1044574" y="4643446"/>
            <a:ext cx="1657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ngsana New" pitchFamily="18" charset="-34"/>
              </a:rPr>
              <a:t>20  isolates</a:t>
            </a:r>
            <a:endParaRPr lang="th-TH" sz="3600" b="1" dirty="0">
              <a:solidFill>
                <a:srgbClr val="002060"/>
              </a:solidFill>
              <a:latin typeface="Angsana New" pitchFamily="18" charset="-34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642910" y="5143512"/>
            <a:ext cx="2243128" cy="315904"/>
            <a:chOff x="899592" y="4797152"/>
            <a:chExt cx="2088232" cy="43204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99592" y="4941697"/>
              <a:ext cx="2088232" cy="0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907166" y="4869424"/>
              <a:ext cx="144545" cy="0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755840" y="5085448"/>
              <a:ext cx="287503" cy="0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844072" y="5085448"/>
              <a:ext cx="287503" cy="0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6372225" y="5146677"/>
            <a:ext cx="2200303" cy="354025"/>
            <a:chOff x="899592" y="4797152"/>
            <a:chExt cx="2088232" cy="43204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899592" y="4941168"/>
              <a:ext cx="2088232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907430" y="4869160"/>
              <a:ext cx="144016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755575" y="5085184"/>
              <a:ext cx="288032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2843807" y="5085184"/>
              <a:ext cx="288032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กลุ่ม 37"/>
          <p:cNvGrpSpPr/>
          <p:nvPr/>
        </p:nvGrpSpPr>
        <p:grpSpPr>
          <a:xfrm>
            <a:off x="206352" y="5572140"/>
            <a:ext cx="1008062" cy="953075"/>
            <a:chOff x="468313" y="5832499"/>
            <a:chExt cx="1008062" cy="953075"/>
          </a:xfrm>
        </p:grpSpPr>
        <p:sp>
          <p:nvSpPr>
            <p:cNvPr id="38929" name="TextBox 41"/>
            <p:cNvSpPr txBox="1">
              <a:spLocks noChangeArrowheads="1"/>
            </p:cNvSpPr>
            <p:nvPr/>
          </p:nvSpPr>
          <p:spPr bwMode="auto">
            <a:xfrm>
              <a:off x="468313" y="5832499"/>
              <a:ext cx="1008062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3200" b="1" dirty="0">
                  <a:solidFill>
                    <a:sysClr val="windowText" lastClr="000000"/>
                  </a:solidFill>
                  <a:latin typeface="Angsana New" pitchFamily="18" charset="-34"/>
                </a:rPr>
                <a:t>ดินเค็ม</a:t>
              </a:r>
            </a:p>
          </p:txBody>
        </p:sp>
        <p:sp>
          <p:nvSpPr>
            <p:cNvPr id="38931" name="TextBox 47"/>
            <p:cNvSpPr txBox="1">
              <a:spLocks noChangeArrowheads="1"/>
            </p:cNvSpPr>
            <p:nvPr/>
          </p:nvSpPr>
          <p:spPr bwMode="auto">
            <a:xfrm>
              <a:off x="539552" y="6200799"/>
              <a:ext cx="72000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ysClr val="windowText" lastClr="000000"/>
                  </a:solidFill>
                  <a:latin typeface="Angsana New" pitchFamily="18" charset="-34"/>
                </a:rPr>
                <a:t>13</a:t>
              </a:r>
              <a:endParaRPr lang="th-TH" sz="3200" b="1" dirty="0">
                <a:solidFill>
                  <a:sysClr val="windowText" lastClr="000000"/>
                </a:solidFill>
                <a:latin typeface="Angsana New" pitchFamily="18" charset="-34"/>
              </a:endParaRPr>
            </a:p>
          </p:txBody>
        </p:sp>
      </p:grpSp>
      <p:grpSp>
        <p:nvGrpSpPr>
          <p:cNvPr id="40" name="กลุ่ม 39"/>
          <p:cNvGrpSpPr/>
          <p:nvPr/>
        </p:nvGrpSpPr>
        <p:grpSpPr>
          <a:xfrm>
            <a:off x="2057394" y="5572140"/>
            <a:ext cx="1728788" cy="963612"/>
            <a:chOff x="2051050" y="5822974"/>
            <a:chExt cx="1728788" cy="963612"/>
          </a:xfrm>
        </p:grpSpPr>
        <p:sp>
          <p:nvSpPr>
            <p:cNvPr id="38934" name="TextBox 50"/>
            <p:cNvSpPr txBox="1">
              <a:spLocks noChangeArrowheads="1"/>
            </p:cNvSpPr>
            <p:nvPr/>
          </p:nvSpPr>
          <p:spPr bwMode="auto">
            <a:xfrm>
              <a:off x="2051050" y="5822974"/>
              <a:ext cx="1728788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3200" b="1" dirty="0">
                  <a:solidFill>
                    <a:sysClr val="windowText" lastClr="000000"/>
                  </a:solidFill>
                  <a:latin typeface="Angsana New" pitchFamily="18" charset="-34"/>
                </a:rPr>
                <a:t>ดินเปรี้ยว</a:t>
              </a:r>
            </a:p>
          </p:txBody>
        </p:sp>
        <p:sp>
          <p:nvSpPr>
            <p:cNvPr id="38935" name="TextBox 51"/>
            <p:cNvSpPr txBox="1">
              <a:spLocks noChangeArrowheads="1"/>
            </p:cNvSpPr>
            <p:nvPr/>
          </p:nvSpPr>
          <p:spPr bwMode="auto">
            <a:xfrm>
              <a:off x="2627313" y="6200799"/>
              <a:ext cx="431800" cy="585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ysClr val="windowText" lastClr="000000"/>
                  </a:solidFill>
                  <a:latin typeface="Angsana New" pitchFamily="18" charset="-34"/>
                </a:rPr>
                <a:t>7</a:t>
              </a:r>
              <a:endParaRPr lang="th-TH" sz="3200" b="1" dirty="0">
                <a:solidFill>
                  <a:sysClr val="windowText" lastClr="000000"/>
                </a:solidFill>
                <a:latin typeface="Angsana New" pitchFamily="18" charset="-34"/>
              </a:endParaRPr>
            </a:p>
          </p:txBody>
        </p:sp>
      </p:grpSp>
      <p:sp>
        <p:nvSpPr>
          <p:cNvPr id="34" name="Slide Number Placeholder 16"/>
          <p:cNvSpPr txBox="1">
            <a:spLocks/>
          </p:cNvSpPr>
          <p:nvPr/>
        </p:nvSpPr>
        <p:spPr>
          <a:xfrm>
            <a:off x="8460432" y="6376243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03E99EC-004E-4EA3-8972-6DB0ACDB3CE6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2008" y="44624"/>
            <a:ext cx="8964488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ผลการคัดแยกเชื้อราและแบคทีเรียบริเวณ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รากหญ้าแฝก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857224" y="2071678"/>
            <a:ext cx="1928826" cy="715089"/>
          </a:xfrm>
          <a:prstGeom prst="round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600" b="1" dirty="0" smtClean="0">
                <a:solidFill>
                  <a:sysClr val="windowText" lastClr="000000"/>
                </a:solidFill>
                <a:cs typeface="+mj-cs"/>
              </a:rPr>
              <a:t>เชื้อรา</a:t>
            </a:r>
            <a:endParaRPr lang="th-TH" sz="3600" b="1" dirty="0">
              <a:solidFill>
                <a:sysClr val="windowText" lastClr="000000"/>
              </a:solidFill>
              <a:cs typeface="+mj-cs"/>
            </a:endParaRPr>
          </a:p>
        </p:txBody>
      </p:sp>
      <p:grpSp>
        <p:nvGrpSpPr>
          <p:cNvPr id="43" name="กลุ่ม 42"/>
          <p:cNvGrpSpPr/>
          <p:nvPr/>
        </p:nvGrpSpPr>
        <p:grpSpPr>
          <a:xfrm>
            <a:off x="6215074" y="2086988"/>
            <a:ext cx="2200898" cy="2627896"/>
            <a:chOff x="6357950" y="2000240"/>
            <a:chExt cx="2200898" cy="2627896"/>
          </a:xfrm>
        </p:grpSpPr>
        <p:pic>
          <p:nvPicPr>
            <p:cNvPr id="24" name="Picture 23" descr="P1010505.JPG"/>
            <p:cNvPicPr>
              <a:picLocks noChangeAspect="1"/>
            </p:cNvPicPr>
            <p:nvPr/>
          </p:nvPicPr>
          <p:blipFill>
            <a:blip r:embed="rId6" cstate="print"/>
            <a:srcRect l="6743" r="10098"/>
            <a:stretch>
              <a:fillRect/>
            </a:stretch>
          </p:blipFill>
          <p:spPr>
            <a:xfrm>
              <a:off x="6357950" y="2643182"/>
              <a:ext cx="2200898" cy="19849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8919" name="Text Box 15"/>
            <p:cNvSpPr txBox="1">
              <a:spLocks noChangeArrowheads="1"/>
            </p:cNvSpPr>
            <p:nvPr/>
          </p:nvSpPr>
          <p:spPr bwMode="auto">
            <a:xfrm>
              <a:off x="6572264" y="2000240"/>
              <a:ext cx="1928826" cy="646986"/>
            </a:xfrm>
            <a:prstGeom prst="roundRect">
              <a:avLst/>
            </a:prstGeom>
            <a:ln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"/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th-TH" sz="3200" b="1" dirty="0" smtClean="0">
                  <a:solidFill>
                    <a:sysClr val="windowText" lastClr="000000"/>
                  </a:solidFill>
                  <a:cs typeface="+mj-cs"/>
                </a:rPr>
                <a:t>แบคทีเรีย</a:t>
              </a:r>
              <a:endParaRPr lang="th-TH" sz="3200" b="1" dirty="0">
                <a:solidFill>
                  <a:sysClr val="windowText" lastClr="000000"/>
                </a:solidFill>
                <a:cs typeface="+mj-cs"/>
              </a:endParaRPr>
            </a:p>
          </p:txBody>
        </p:sp>
      </p:grpSp>
      <p:grpSp>
        <p:nvGrpSpPr>
          <p:cNvPr id="42" name="กลุ่ม 41"/>
          <p:cNvGrpSpPr/>
          <p:nvPr/>
        </p:nvGrpSpPr>
        <p:grpSpPr>
          <a:xfrm>
            <a:off x="5724128" y="5508625"/>
            <a:ext cx="3419872" cy="952847"/>
            <a:chOff x="5724128" y="5508625"/>
            <a:chExt cx="3419872" cy="952847"/>
          </a:xfrm>
        </p:grpSpPr>
        <p:sp>
          <p:nvSpPr>
            <p:cNvPr id="38936" name="TextBox 52"/>
            <p:cNvSpPr txBox="1">
              <a:spLocks noChangeArrowheads="1"/>
            </p:cNvSpPr>
            <p:nvPr/>
          </p:nvSpPr>
          <p:spPr bwMode="auto">
            <a:xfrm>
              <a:off x="7739063" y="5516563"/>
              <a:ext cx="1404937" cy="585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3200" b="1">
                  <a:solidFill>
                    <a:sysClr val="windowText" lastClr="000000"/>
                  </a:solidFill>
                  <a:latin typeface="Angsana New" pitchFamily="18" charset="-34"/>
                </a:rPr>
                <a:t>ดินเปรี้ยว</a:t>
              </a:r>
            </a:p>
          </p:txBody>
        </p:sp>
        <p:sp>
          <p:nvSpPr>
            <p:cNvPr id="38937" name="TextBox 53"/>
            <p:cNvSpPr txBox="1">
              <a:spLocks noChangeArrowheads="1"/>
            </p:cNvSpPr>
            <p:nvPr/>
          </p:nvSpPr>
          <p:spPr bwMode="auto">
            <a:xfrm>
              <a:off x="8027988" y="5869136"/>
              <a:ext cx="8636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ysClr val="windowText" lastClr="000000"/>
                  </a:solidFill>
                  <a:latin typeface="Angsana New" pitchFamily="18" charset="-34"/>
                </a:rPr>
                <a:t>36</a:t>
              </a:r>
              <a:endParaRPr lang="th-TH" sz="3200" b="1" dirty="0">
                <a:solidFill>
                  <a:sysClr val="windowText" lastClr="000000"/>
                </a:solidFill>
                <a:latin typeface="Angsana New" pitchFamily="18" charset="-34"/>
              </a:endParaRPr>
            </a:p>
          </p:txBody>
        </p:sp>
        <p:grpSp>
          <p:nvGrpSpPr>
            <p:cNvPr id="41" name="กลุ่ม 40"/>
            <p:cNvGrpSpPr/>
            <p:nvPr/>
          </p:nvGrpSpPr>
          <p:grpSpPr>
            <a:xfrm>
              <a:off x="5724128" y="5508625"/>
              <a:ext cx="1079897" cy="952847"/>
              <a:chOff x="5724128" y="5508625"/>
              <a:chExt cx="1079897" cy="952847"/>
            </a:xfrm>
          </p:grpSpPr>
          <p:sp>
            <p:nvSpPr>
              <p:cNvPr id="38932" name="TextBox 48"/>
              <p:cNvSpPr txBox="1">
                <a:spLocks noChangeArrowheads="1"/>
              </p:cNvSpPr>
              <p:nvPr/>
            </p:nvSpPr>
            <p:spPr bwMode="auto">
              <a:xfrm>
                <a:off x="5795963" y="5508625"/>
                <a:ext cx="1008062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h-TH" sz="3200" b="1" dirty="0">
                    <a:solidFill>
                      <a:sysClr val="windowText" lastClr="000000"/>
                    </a:solidFill>
                    <a:latin typeface="Angsana New" pitchFamily="18" charset="-34"/>
                  </a:rPr>
                  <a:t>ดินเค็ม</a:t>
                </a:r>
              </a:p>
            </p:txBody>
          </p:sp>
          <p:sp>
            <p:nvSpPr>
              <p:cNvPr id="39" name="TextBox 53"/>
              <p:cNvSpPr txBox="1">
                <a:spLocks noChangeArrowheads="1"/>
              </p:cNvSpPr>
              <p:nvPr/>
            </p:nvSpPr>
            <p:spPr bwMode="auto">
              <a:xfrm>
                <a:off x="5724128" y="5877272"/>
                <a:ext cx="863600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ysClr val="windowText" lastClr="000000"/>
                    </a:solidFill>
                    <a:latin typeface="Angsana New" pitchFamily="18" charset="-34"/>
                  </a:rPr>
                  <a:t>48</a:t>
                </a:r>
                <a:endParaRPr lang="th-TH" sz="3200" b="1" dirty="0">
                  <a:solidFill>
                    <a:sysClr val="windowText" lastClr="000000"/>
                  </a:solidFill>
                  <a:latin typeface="Angsana New" pitchFamily="18" charset="-34"/>
                </a:endParaRPr>
              </a:p>
            </p:txBody>
          </p:sp>
        </p:grpSp>
      </p:grpSp>
      <p:sp>
        <p:nvSpPr>
          <p:cNvPr id="38926" name="TextBox 25"/>
          <p:cNvSpPr txBox="1">
            <a:spLocks noChangeArrowheads="1"/>
          </p:cNvSpPr>
          <p:nvPr/>
        </p:nvSpPr>
        <p:spPr bwMode="auto">
          <a:xfrm>
            <a:off x="6659563" y="4643438"/>
            <a:ext cx="1512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ngsana New" pitchFamily="18" charset="-34"/>
              </a:rPr>
              <a:t>84 isolates</a:t>
            </a:r>
            <a:endParaRPr lang="th-TH" sz="3600" b="1" dirty="0">
              <a:solidFill>
                <a:srgbClr val="002060"/>
              </a:solidFill>
              <a:latin typeface="Angsana New" pitchFamily="18" charset="-34"/>
            </a:endParaRPr>
          </a:p>
        </p:txBody>
      </p:sp>
    </p:spTree>
    <p:custDataLst>
      <p:tags r:id="rId1"/>
    </p:custDataLst>
  </p:cSld>
  <p:clrMapOvr>
    <a:masterClrMapping/>
  </p:clrMapOvr>
  <p:transition advTm="21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38925" grpId="0"/>
      <p:bldP spid="36" grpId="0" animBg="1"/>
      <p:bldP spid="389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928687"/>
          </a:xfrm>
          <a:solidFill>
            <a:srgbClr val="FFFF99"/>
          </a:solidFill>
          <a:ln w="28575">
            <a:solidFill>
              <a:schemeClr val="bg1"/>
            </a:solidFill>
            <a:prstDash val="sysDash"/>
          </a:ln>
        </p:spPr>
        <p:txBody>
          <a:bodyPr/>
          <a:lstStyle/>
          <a:p>
            <a:pPr marL="342900" indent="-342900" algn="ctr" eaLnBrk="1" hangingPunct="1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RFLP: Restriction Fragment Length Polymorphism</a:t>
            </a:r>
            <a:endParaRPr lang="th-TH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  <a:cs typeface="Angsan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785918" y="1395411"/>
            <a:ext cx="1714512" cy="71437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DNA extraction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3491880" y="1196752"/>
            <a:ext cx="1508748" cy="116067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PCR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: 16S,18S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rRNA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 gene</a:t>
            </a:r>
            <a:endParaRPr lang="th-TH" sz="16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  <a:cs typeface="Angsana New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5496" y="1196752"/>
            <a:ext cx="1764290" cy="72008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เชื้อราและแบคทีเรีย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สี่เหลี่ยมผืนผ้า 13"/>
          <p:cNvSpPr/>
          <p:nvPr/>
        </p:nvSpPr>
        <p:spPr>
          <a:xfrm>
            <a:off x="5072066" y="2000240"/>
            <a:ext cx="2000264" cy="78582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RFLP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( </a:t>
            </a:r>
            <a:r>
              <a:rPr lang="en-US" sz="1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Hha</a:t>
            </a:r>
            <a:r>
              <a:rPr lang="en-US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I </a:t>
            </a:r>
            <a:r>
              <a:rPr lang="en-US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, </a:t>
            </a:r>
            <a:r>
              <a:rPr lang="en-US" sz="1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Hae</a:t>
            </a:r>
            <a:r>
              <a:rPr lang="en-US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III  )</a:t>
            </a:r>
            <a:endParaRPr lang="th-TH" sz="16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  <a:cs typeface="AngsanaUPC" pitchFamily="18" charset="-34"/>
            </a:endParaRPr>
          </a:p>
        </p:txBody>
      </p:sp>
      <p:sp>
        <p:nvSpPr>
          <p:cNvPr id="44042" name="ตัวยึดหมายเลขภาพนิ่ง 35"/>
          <p:cNvSpPr txBox="1">
            <a:spLocks/>
          </p:cNvSpPr>
          <p:nvPr/>
        </p:nvSpPr>
        <p:spPr bwMode="auto">
          <a:xfrm>
            <a:off x="8501063" y="6286500"/>
            <a:ext cx="6429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B96E7FA1-3FB9-4B53-927E-86616E997B78}" type="slidenum">
              <a:rPr lang="th-TH" sz="4400" b="1">
                <a:solidFill>
                  <a:srgbClr val="FFFFFF"/>
                </a:solidFill>
                <a:latin typeface="Arial Rounded MT Bold" pitchFamily="34" charset="0"/>
                <a:cs typeface="AngsanaUPC" pitchFamily="18" charset="-34"/>
              </a:rPr>
              <a:pPr algn="ctr"/>
              <a:t>28</a:t>
            </a:fld>
            <a:endParaRPr lang="th-TH" sz="4400" b="1" dirty="0">
              <a:solidFill>
                <a:srgbClr val="FFFFFF"/>
              </a:solidFill>
              <a:latin typeface="Arial Rounded MT Bold" pitchFamily="34" charset="0"/>
              <a:cs typeface="AngsanaUPC" pitchFamily="18" charset="-34"/>
            </a:endParaRPr>
          </a:p>
        </p:txBody>
      </p:sp>
      <p:pic>
        <p:nvPicPr>
          <p:cNvPr id="21" name="Picture 20" descr="6a00d83451b82e69e200e54f66c9868833-800w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3005" y="2428868"/>
            <a:ext cx="1143008" cy="1616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22" name="Picture 14" descr="rflp.gif"/>
          <p:cNvPicPr>
            <a:picLocks noChangeAspect="1"/>
          </p:cNvPicPr>
          <p:nvPr/>
        </p:nvPicPr>
        <p:blipFill>
          <a:blip r:embed="rId5" cstate="print"/>
          <a:srcRect l="64706" t="61029" r="5882" b="8640"/>
          <a:stretch>
            <a:fillRect/>
          </a:stretch>
        </p:blipFill>
        <p:spPr bwMode="auto">
          <a:xfrm>
            <a:off x="5429256" y="2857496"/>
            <a:ext cx="1428760" cy="174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dna-profiling.jpg"/>
          <p:cNvPicPr>
            <a:picLocks noChangeAspect="1"/>
          </p:cNvPicPr>
          <p:nvPr/>
        </p:nvPicPr>
        <p:blipFill>
          <a:blip r:embed="rId6" cstate="print"/>
          <a:srcRect l="18229" t="6875" r="68750" b="59375"/>
          <a:stretch>
            <a:fillRect/>
          </a:stretch>
        </p:blipFill>
        <p:spPr>
          <a:xfrm>
            <a:off x="2267744" y="2204864"/>
            <a:ext cx="928694" cy="210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สี่เหลี่ยมผืนผ้า 9"/>
          <p:cNvSpPr/>
          <p:nvPr/>
        </p:nvSpPr>
        <p:spPr>
          <a:xfrm>
            <a:off x="7215206" y="2428868"/>
            <a:ext cx="1643062" cy="57150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sequencing</a:t>
            </a:r>
            <a:endParaRPr lang="th-TH" sz="18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  <a:cs typeface="Angsana New" pitchFamily="18" charset="-34"/>
            </a:endParaRPr>
          </a:p>
        </p:txBody>
      </p:sp>
      <p:pic>
        <p:nvPicPr>
          <p:cNvPr id="24" name="รูปภาพ 4" descr="snp_scrapie_scha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3729" y="3357558"/>
            <a:ext cx="1717427" cy="1785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Slide Number Placeholder 16"/>
          <p:cNvSpPr txBox="1">
            <a:spLocks/>
          </p:cNvSpPr>
          <p:nvPr/>
        </p:nvSpPr>
        <p:spPr>
          <a:xfrm>
            <a:off x="8460432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FDB5DB5-AFDD-45DB-BFBB-F0EFD7D60148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59746" name="Picture 1217" descr="AC4don 1_3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9653" r="11583"/>
          <a:stretch>
            <a:fillRect/>
          </a:stretch>
        </p:blipFill>
        <p:spPr bwMode="auto">
          <a:xfrm>
            <a:off x="0" y="1988840"/>
            <a:ext cx="1653581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DSC024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416188"/>
            <a:ext cx="2051720" cy="1668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251520" y="4885066"/>
            <a:ext cx="6736832" cy="6469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FFCC"/>
                </a:solidFill>
                <a:latin typeface="AngsanaUPC" pitchFamily="18" charset="-34"/>
                <a:cs typeface="FreesiaUPC" pitchFamily="34" charset="-34"/>
              </a:rPr>
              <a:t>เพื่อจัด</a:t>
            </a:r>
            <a:r>
              <a:rPr lang="th-TH" sz="3200" b="1" dirty="0" smtClean="0">
                <a:solidFill>
                  <a:srgbClr val="FFFFCC"/>
                </a:solidFill>
                <a:latin typeface="AngsanaUPC" pitchFamily="18" charset="-34"/>
                <a:cs typeface="FreesiaUPC" pitchFamily="34" charset="-34"/>
              </a:rPr>
              <a:t>กลุ่มเชื้อราและแบคทีเรียบริเวณรากหญ้าแฝก</a:t>
            </a:r>
            <a:endParaRPr lang="th-TH" sz="3200" dirty="0">
              <a:solidFill>
                <a:srgbClr val="FFFFCC"/>
              </a:solidFill>
              <a:cs typeface="FreesiaUPC" pitchFamily="34" charset="-34"/>
            </a:endParaRPr>
          </a:p>
        </p:txBody>
      </p:sp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3275856" y="5662334"/>
            <a:ext cx="5868145" cy="6469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FFCC"/>
                </a:solidFill>
                <a:latin typeface="AngsanaUPC" pitchFamily="18" charset="-34"/>
                <a:cs typeface="FreesiaUPC" pitchFamily="34" charset="-34"/>
              </a:rPr>
              <a:t>ระบุชนิดของเชื้อราและแบคทีเรียที่คัดแยกได้</a:t>
            </a:r>
            <a:endParaRPr lang="th-TH" sz="3200" dirty="0">
              <a:solidFill>
                <a:srgbClr val="FFFFCC"/>
              </a:solidFill>
              <a:cs typeface="FreesiaUPC" pitchFamily="34" charset="-34"/>
            </a:endParaRPr>
          </a:p>
        </p:txBody>
      </p:sp>
    </p:spTree>
    <p:custDataLst>
      <p:tags r:id="rId1"/>
    </p:custDataLst>
  </p:cSld>
  <p:clrMapOvr>
    <a:masterClrMapping/>
  </p:clrMapOvr>
  <p:transition advTm="25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18" grpId="0" animBg="1"/>
      <p:bldP spid="19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29</a:t>
            </a:fld>
            <a:endParaRPr lang="th-TH"/>
          </a:p>
        </p:txBody>
      </p:sp>
      <p:pic>
        <p:nvPicPr>
          <p:cNvPr id="4" name="Picture 7" descr="test_4_26_11_10.jpg"/>
          <p:cNvPicPr>
            <a:picLocks noChangeAspect="1"/>
          </p:cNvPicPr>
          <p:nvPr/>
        </p:nvPicPr>
        <p:blipFill>
          <a:blip r:embed="rId3" cstate="print"/>
          <a:srcRect b="6569"/>
          <a:stretch>
            <a:fillRect/>
          </a:stretch>
        </p:blipFill>
        <p:spPr bwMode="auto">
          <a:xfrm>
            <a:off x="4499992" y="1772816"/>
            <a:ext cx="403244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498" descr="F:\16S haI_2_21_12_10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95536" y="1772816"/>
            <a:ext cx="399415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6072206"/>
            <a:ext cx="9144000" cy="7857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defRPr/>
            </a:pPr>
            <a:r>
              <a:rPr lang="th-TH" b="1" dirty="0">
                <a:latin typeface="Angsana New" pitchFamily="18" charset="-34"/>
                <a:ea typeface="+mj-ea"/>
              </a:rPr>
              <a:t/>
            </a:r>
            <a:br>
              <a:rPr lang="th-TH" b="1" dirty="0">
                <a:latin typeface="Angsana New" pitchFamily="18" charset="-34"/>
                <a:ea typeface="+mj-ea"/>
              </a:rPr>
            </a:br>
            <a:r>
              <a:rPr lang="th-TH" b="1" dirty="0" smtClean="0">
                <a:latin typeface="Angsana New" pitchFamily="18" charset="-34"/>
                <a:ea typeface="+mj-ea"/>
              </a:rPr>
              <a:t>ลาย</a:t>
            </a:r>
            <a:r>
              <a:rPr lang="th-TH" b="1" dirty="0">
                <a:latin typeface="Angsana New" pitchFamily="18" charset="-34"/>
                <a:ea typeface="+mj-ea"/>
              </a:rPr>
              <a:t>พิมพ์ดีเอ็นเอจากการตัดด้วยเอนไซม์ตัดจำเพาะ </a:t>
            </a:r>
            <a:r>
              <a:rPr lang="en-US" b="1" dirty="0" smtClean="0">
                <a:latin typeface="Angsana New" pitchFamily="18" charset="-34"/>
                <a:ea typeface="+mj-ea"/>
              </a:rPr>
              <a:t>(</a:t>
            </a:r>
            <a:r>
              <a:rPr lang="en-US" b="1" i="1" dirty="0" err="1" smtClean="0">
                <a:latin typeface="Angsana New" pitchFamily="18" charset="-34"/>
                <a:ea typeface="+mj-ea"/>
              </a:rPr>
              <a:t>Hae</a:t>
            </a:r>
            <a:r>
              <a:rPr lang="en-US" b="1" dirty="0" smtClean="0">
                <a:latin typeface="Angsana New" pitchFamily="18" charset="-34"/>
                <a:ea typeface="+mj-ea"/>
              </a:rPr>
              <a:t> III </a:t>
            </a:r>
            <a:r>
              <a:rPr lang="th-TH" b="1" dirty="0" smtClean="0">
                <a:latin typeface="Angsana New" pitchFamily="18" charset="-34"/>
                <a:ea typeface="+mj-ea"/>
              </a:rPr>
              <a:t>และ </a:t>
            </a:r>
            <a:r>
              <a:rPr lang="en-US" b="1" i="1" dirty="0" err="1" smtClean="0">
                <a:latin typeface="Angsana New" pitchFamily="18" charset="-34"/>
                <a:ea typeface="+mj-ea"/>
              </a:rPr>
              <a:t>Hha</a:t>
            </a:r>
            <a:r>
              <a:rPr lang="en-US" b="1" dirty="0" err="1" smtClean="0">
                <a:latin typeface="Angsana New" pitchFamily="18" charset="-34"/>
                <a:ea typeface="+mj-ea"/>
              </a:rPr>
              <a:t>I</a:t>
            </a:r>
            <a:r>
              <a:rPr lang="en-US" b="1" dirty="0" smtClean="0">
                <a:latin typeface="Angsana New" pitchFamily="18" charset="-34"/>
                <a:ea typeface="+mj-ea"/>
              </a:rPr>
              <a:t>) </a:t>
            </a:r>
            <a:r>
              <a:rPr lang="th-TH" b="1" dirty="0" smtClean="0">
                <a:latin typeface="Angsana New" pitchFamily="18" charset="-34"/>
                <a:ea typeface="+mj-ea"/>
              </a:rPr>
              <a:t>ด้วย</a:t>
            </a:r>
            <a:r>
              <a:rPr lang="th-TH" b="1" dirty="0">
                <a:latin typeface="Angsana New" pitchFamily="18" charset="-34"/>
                <a:ea typeface="+mj-ea"/>
              </a:rPr>
              <a:t>เทคนิค </a:t>
            </a:r>
            <a:r>
              <a:rPr lang="en-US" b="1" dirty="0">
                <a:latin typeface="Angsana New" pitchFamily="18" charset="-34"/>
                <a:ea typeface="+mj-ea"/>
              </a:rPr>
              <a:t>RFLP</a:t>
            </a:r>
            <a:r>
              <a:rPr lang="en-US" b="1" baseline="-25000" dirty="0">
                <a:latin typeface="Angsana New" pitchFamily="18" charset="-34"/>
                <a:ea typeface="+mj-ea"/>
              </a:rPr>
              <a:t/>
            </a:r>
            <a:br>
              <a:rPr lang="en-US" b="1" baseline="-25000" dirty="0">
                <a:latin typeface="Angsana New" pitchFamily="18" charset="-34"/>
                <a:ea typeface="+mj-ea"/>
              </a:rPr>
            </a:br>
            <a:endParaRPr lang="th-TH" b="1" dirty="0">
              <a:latin typeface="Angsana New" pitchFamily="18" charset="-34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05273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Hha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</a:t>
            </a:r>
            <a:endParaRPr lang="th-TH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105273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Hae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III</a:t>
            </a:r>
            <a:endParaRPr lang="th-TH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41277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M  1    2   3   4   5   6   7   8   9   10 11 M </a:t>
            </a:r>
            <a:endParaRPr lang="th-TH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412776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M   1   2   3    4    5   6   7   8   9   10  M</a:t>
            </a:r>
            <a:endParaRPr lang="th-TH" sz="20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600" y="1412776"/>
            <a:ext cx="360040" cy="446449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331640" y="1412776"/>
            <a:ext cx="360040" cy="446449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5220072" y="1412776"/>
            <a:ext cx="360040" cy="446449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5580112" y="1412776"/>
            <a:ext cx="360040" cy="446449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116632"/>
            <a:ext cx="9144000" cy="792088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th-TH" sz="4000" b="1" dirty="0" smtClean="0">
                <a:latin typeface="Angsana New" pitchFamily="18" charset="-34"/>
                <a:ea typeface="+mj-ea"/>
                <a:cs typeface="+mj-cs"/>
              </a:rPr>
              <a:t>การจำแนกและระบุชนิดของเชื้อราและแบคทีเรีย</a:t>
            </a:r>
            <a:endParaRPr lang="th-TH" sz="4000" b="1" dirty="0">
              <a:latin typeface="Angsana New" pitchFamily="18" charset="-34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13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3</a:t>
            </a:fld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124744"/>
            <a:ext cx="7560840" cy="5465384"/>
          </a:xfrm>
          <a:prstGeom prst="rect">
            <a:avLst/>
          </a:prstGeom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anose="020F0704030504030204" pitchFamily="34" charset="0"/>
              </a:rPr>
              <a:t>Microorganism</a:t>
            </a:r>
            <a:endParaRPr lang="th-TH" dirty="0">
              <a:latin typeface="Arial Rounded MT Bold" panose="020F0704030504030204" pitchFamily="34" charset="0"/>
            </a:endParaRPr>
          </a:p>
        </p:txBody>
      </p:sp>
      <p:sp>
        <p:nvSpPr>
          <p:cNvPr id="6" name="สี่เหลี่ยมผืนผ้า 11"/>
          <p:cNvSpPr/>
          <p:nvPr/>
        </p:nvSpPr>
        <p:spPr>
          <a:xfrm>
            <a:off x="0" y="-27384"/>
            <a:ext cx="9144032" cy="357166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58935075"/>
      </p:ext>
    </p:ext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53975"/>
            <a:ext cx="8229600" cy="9271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การคัดแยกเชื้อราบริเวณราก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DCF7FB-C786-4A91-A279-CF116C433FEE}" type="slidenum">
              <a:rPr lang="th-TH" smtClean="0"/>
              <a:pPr>
                <a:defRPr/>
              </a:pPr>
              <a:t>30</a:t>
            </a:fld>
            <a:endParaRPr lang="th-TH"/>
          </a:p>
        </p:txBody>
      </p:sp>
      <p:sp>
        <p:nvSpPr>
          <p:cNvPr id="5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CD8CA5B-8C87-4EE7-8AE4-6FDC662F2968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1125538"/>
            <a:ext cx="6804025" cy="503237"/>
          </a:xfrm>
          <a:prstGeom prst="roundRect">
            <a:avLst/>
          </a:prstGeom>
          <a:solidFill>
            <a:srgbClr val="FFFF00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เชื้อราที่คัดแยกจากรากหญ้าแฝกจำนวน 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7 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ไอโซเลต ได้แก่</a:t>
            </a:r>
            <a:endParaRPr lang="th-TH" sz="3200" b="1" dirty="0">
              <a:solidFill>
                <a:schemeClr val="tx1"/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257" y="3068960"/>
            <a:ext cx="2952751" cy="43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Ascomycota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h-TH" sz="2000" dirty="0"/>
          </a:p>
        </p:txBody>
      </p:sp>
      <p:sp>
        <p:nvSpPr>
          <p:cNvPr id="9" name="Rectangle 8"/>
          <p:cNvSpPr/>
          <p:nvPr/>
        </p:nvSpPr>
        <p:spPr>
          <a:xfrm>
            <a:off x="899592" y="2421136"/>
            <a:ext cx="2952750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Aspergillus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terreus</a:t>
            </a:r>
            <a:endParaRPr lang="th-TH" sz="2000" dirty="0"/>
          </a:p>
        </p:txBody>
      </p:sp>
      <p:sp>
        <p:nvSpPr>
          <p:cNvPr id="10" name="Rectangle 9"/>
          <p:cNvSpPr/>
          <p:nvPr/>
        </p:nvSpPr>
        <p:spPr>
          <a:xfrm>
            <a:off x="323528" y="1844824"/>
            <a:ext cx="2952750" cy="43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Paecilomyces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th-TH" sz="2000" dirty="0"/>
          </a:p>
        </p:txBody>
      </p:sp>
      <p:sp>
        <p:nvSpPr>
          <p:cNvPr id="11" name="Rectangle 10"/>
          <p:cNvSpPr/>
          <p:nvPr/>
        </p:nvSpPr>
        <p:spPr>
          <a:xfrm>
            <a:off x="4427984" y="5877272"/>
            <a:ext cx="2952750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Penicillium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en-U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MI31</a:t>
            </a:r>
            <a:endParaRPr lang="th-TH" sz="2000" dirty="0"/>
          </a:p>
        </p:txBody>
      </p:sp>
      <p:sp>
        <p:nvSpPr>
          <p:cNvPr id="12" name="Rectangle 11"/>
          <p:cNvSpPr/>
          <p:nvPr/>
        </p:nvSpPr>
        <p:spPr>
          <a:xfrm>
            <a:off x="2484859" y="3717032"/>
            <a:ext cx="3743325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Coniochaeta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velutina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h-TH" sz="2000" dirty="0"/>
          </a:p>
        </p:txBody>
      </p:sp>
      <p:sp>
        <p:nvSpPr>
          <p:cNvPr id="13" name="Rectangle 12"/>
          <p:cNvSpPr/>
          <p:nvPr/>
        </p:nvSpPr>
        <p:spPr>
          <a:xfrm>
            <a:off x="3995936" y="5085184"/>
            <a:ext cx="2951163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Davidiellaceae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h-TH" sz="2000" dirty="0"/>
          </a:p>
        </p:txBody>
      </p:sp>
      <p:sp>
        <p:nvSpPr>
          <p:cNvPr id="14" name="Rectangle 13"/>
          <p:cNvSpPr/>
          <p:nvPr/>
        </p:nvSpPr>
        <p:spPr>
          <a:xfrm>
            <a:off x="3131840" y="4437112"/>
            <a:ext cx="2952750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Ascomyces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lilacinus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h-TH" sz="2000" dirty="0"/>
          </a:p>
        </p:txBody>
      </p:sp>
      <p:sp>
        <p:nvSpPr>
          <p:cNvPr id="19" name="Rectangle 18"/>
          <p:cNvSpPr/>
          <p:nvPr/>
        </p:nvSpPr>
        <p:spPr>
          <a:xfrm>
            <a:off x="323528" y="1700808"/>
            <a:ext cx="2880320" cy="64807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899592" y="2420888"/>
            <a:ext cx="5760640" cy="3168352"/>
          </a:xfrm>
          <a:prstGeom prst="rect">
            <a:avLst/>
          </a:prstGeom>
          <a:noFill/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 20"/>
          <p:cNvSpPr/>
          <p:nvPr/>
        </p:nvSpPr>
        <p:spPr>
          <a:xfrm>
            <a:off x="4355976" y="5733256"/>
            <a:ext cx="2880320" cy="648072"/>
          </a:xfrm>
          <a:prstGeom prst="rect">
            <a:avLst/>
          </a:prstGeom>
          <a:noFill/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TextBox 21"/>
          <p:cNvSpPr txBox="1"/>
          <p:nvPr/>
        </p:nvSpPr>
        <p:spPr>
          <a:xfrm>
            <a:off x="3419872" y="1700808"/>
            <a:ext cx="172819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ดินเค็ม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56176" y="3645024"/>
            <a:ext cx="208823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ดิน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เปรี้ยวจัด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0272" y="5714092"/>
            <a:ext cx="233807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ดินเค็ม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ดิน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เปรี้ยวจัด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</p:spTree>
    <p:custDataLst>
      <p:tags r:id="rId1"/>
    </p:custDataLst>
  </p:cSld>
  <p:clrMapOvr>
    <a:masterClrMapping/>
  </p:clrMapOvr>
  <p:transition advTm="36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1F570-FFD8-42F6-8EEC-9510EB8FF653}" type="slidenum">
              <a:rPr lang="th-TH" smtClean="0"/>
              <a:pPr>
                <a:defRPr/>
              </a:pPr>
              <a:t>31</a:t>
            </a:fld>
            <a:endParaRPr lang="th-TH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9388" y="1124743"/>
            <a:ext cx="2448396" cy="2875672"/>
            <a:chOff x="107504" y="1916832"/>
            <a:chExt cx="2316150" cy="2880151"/>
          </a:xfrm>
        </p:grpSpPr>
        <p:pic>
          <p:nvPicPr>
            <p:cNvPr id="8" name="Picture 5" descr="P1010395.JPG"/>
            <p:cNvPicPr>
              <a:picLocks noChangeAspect="1"/>
            </p:cNvPicPr>
            <p:nvPr/>
          </p:nvPicPr>
          <p:blipFill>
            <a:blip r:embed="rId3" cstate="print"/>
            <a:srcRect l="10687" t="4073" r="11441" b="2280"/>
            <a:stretch>
              <a:fillRect/>
            </a:stretch>
          </p:blipFill>
          <p:spPr bwMode="auto">
            <a:xfrm>
              <a:off x="107504" y="1916832"/>
              <a:ext cx="2316150" cy="20882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6895" name="Text Box 22"/>
            <p:cNvSpPr txBox="1">
              <a:spLocks noChangeArrowheads="1"/>
            </p:cNvSpPr>
            <p:nvPr/>
          </p:nvSpPr>
          <p:spPr bwMode="auto">
            <a:xfrm>
              <a:off x="409612" y="3964692"/>
              <a:ext cx="1913341" cy="83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800" b="1" dirty="0">
                  <a:solidFill>
                    <a:sysClr val="windowText" lastClr="000000"/>
                  </a:solidFill>
                  <a:latin typeface="Angsana New" pitchFamily="18" charset="-34"/>
                </a:rPr>
                <a:t>84</a:t>
              </a:r>
              <a:r>
                <a:rPr lang="th-TH" sz="4800" b="1" dirty="0">
                  <a:solidFill>
                    <a:sysClr val="windowText" lastClr="000000"/>
                  </a:solidFill>
                  <a:latin typeface="Angsana New" pitchFamily="18" charset="-34"/>
                </a:rPr>
                <a:t> </a:t>
              </a:r>
              <a:r>
                <a:rPr lang="en-US" sz="4800" b="1" dirty="0">
                  <a:solidFill>
                    <a:sysClr val="windowText" lastClr="000000"/>
                  </a:solidFill>
                  <a:latin typeface="Angsana New" pitchFamily="18" charset="-34"/>
                </a:rPr>
                <a:t>isolate</a:t>
              </a:r>
              <a:endParaRPr lang="th-TH" sz="4800" b="1" dirty="0">
                <a:solidFill>
                  <a:sysClr val="windowText" lastClr="000000"/>
                </a:solidFill>
                <a:latin typeface="Angsana New" pitchFamily="18" charset="-34"/>
              </a:endParaRPr>
            </a:p>
          </p:txBody>
        </p:sp>
      </p:grpSp>
      <p:pic>
        <p:nvPicPr>
          <p:cNvPr id="10" name="Picture 7" descr="test_4_26_11_10.jpg"/>
          <p:cNvPicPr>
            <a:picLocks noChangeAspect="1"/>
          </p:cNvPicPr>
          <p:nvPr/>
        </p:nvPicPr>
        <p:blipFill>
          <a:blip r:embed="rId4" cstate="print"/>
          <a:srcRect b="6569"/>
          <a:stretch>
            <a:fillRect/>
          </a:stretch>
        </p:blipFill>
        <p:spPr bwMode="auto">
          <a:xfrm>
            <a:off x="3203848" y="4005064"/>
            <a:ext cx="403244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116632"/>
            <a:ext cx="9144000" cy="792088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th-TH" sz="4000" b="1" dirty="0" smtClean="0">
                <a:latin typeface="Angsana New" pitchFamily="18" charset="-34"/>
                <a:ea typeface="+mj-ea"/>
                <a:cs typeface="+mj-cs"/>
              </a:rPr>
              <a:t>การจำแนกและระบุชนิดของแบคทีเรีย</a:t>
            </a:r>
            <a:endParaRPr lang="th-TH" sz="4000" b="1" dirty="0">
              <a:latin typeface="Angsana New" pitchFamily="18" charset="-34"/>
              <a:ea typeface="+mj-ea"/>
              <a:cs typeface="+mj-cs"/>
            </a:endParaRPr>
          </a:p>
        </p:txBody>
      </p:sp>
      <p:sp>
        <p:nvSpPr>
          <p:cNvPr id="37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C36064B-C288-46CD-9BAA-533F9DDF2D8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32" name="Picture 1498" descr="F:\16S haI_2_21_12_10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203848" y="1340768"/>
            <a:ext cx="3994150" cy="223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940152" y="105273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Hha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</a:t>
            </a:r>
            <a:endParaRPr lang="th-TH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40152" y="364502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Hae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III</a:t>
            </a:r>
            <a:endParaRPr lang="th-TH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6" name="Bent-Up Arrow 35"/>
          <p:cNvSpPr/>
          <p:nvPr/>
        </p:nvSpPr>
        <p:spPr>
          <a:xfrm rot="5400000">
            <a:off x="1403648" y="3775360"/>
            <a:ext cx="1152128" cy="158417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TextBox 37"/>
          <p:cNvSpPr txBox="1"/>
          <p:nvPr/>
        </p:nvSpPr>
        <p:spPr>
          <a:xfrm>
            <a:off x="1259632" y="414338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RFLP</a:t>
            </a:r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" name="Left Brace 38"/>
          <p:cNvSpPr/>
          <p:nvPr/>
        </p:nvSpPr>
        <p:spPr>
          <a:xfrm flipH="1">
            <a:off x="7236296" y="2348880"/>
            <a:ext cx="576064" cy="2664296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TextBox 39"/>
          <p:cNvSpPr txBox="1"/>
          <p:nvPr/>
        </p:nvSpPr>
        <p:spPr>
          <a:xfrm>
            <a:off x="7487816" y="3284984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20 isolates</a:t>
            </a:r>
            <a:endParaRPr lang="th-TH" b="1" dirty="0">
              <a:latin typeface="+mn-lt"/>
            </a:endParaRPr>
          </a:p>
        </p:txBody>
      </p:sp>
    </p:spTree>
  </p:cSld>
  <p:clrMapOvr>
    <a:masterClrMapping/>
  </p:clrMapOvr>
  <p:transition advTm="10389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32</a:t>
            </a:fld>
            <a:endParaRPr lang="th-TH"/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3419872" y="692697"/>
            <a:ext cx="4752578" cy="5976392"/>
            <a:chOff x="4211960" y="1268760"/>
            <a:chExt cx="3960440" cy="54006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0000" r="46456" b="10980"/>
            <a:stretch>
              <a:fillRect/>
            </a:stretch>
          </p:blipFill>
          <p:spPr bwMode="auto">
            <a:xfrm>
              <a:off x="4211960" y="1268760"/>
              <a:ext cx="3960440" cy="540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4283968" y="1484784"/>
              <a:ext cx="1873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rgbClr val="000000"/>
                  </a:solidFill>
                  <a:latin typeface="Angsana New" pitchFamily="18" charset="-34"/>
                </a:rPr>
                <a:t>20</a:t>
              </a:r>
              <a:r>
                <a:rPr lang="th-TH" sz="3600" b="1">
                  <a:solidFill>
                    <a:srgbClr val="000000"/>
                  </a:solidFill>
                  <a:latin typeface="Angsana New" pitchFamily="18" charset="-34"/>
                </a:rPr>
                <a:t> </a:t>
              </a:r>
              <a:r>
                <a:rPr lang="en-US" sz="3600" b="1">
                  <a:solidFill>
                    <a:srgbClr val="000000"/>
                  </a:solidFill>
                  <a:latin typeface="Angsana New" pitchFamily="18" charset="-34"/>
                </a:rPr>
                <a:t> isolate</a:t>
              </a:r>
              <a:endParaRPr lang="th-TH" sz="3600" b="1">
                <a:solidFill>
                  <a:srgbClr val="000000"/>
                </a:solidFill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236296" y="764704"/>
            <a:ext cx="1524000" cy="307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ysClr val="windowText" lastClr="000000"/>
                </a:solidFill>
              </a:rPr>
              <a:t>Bacillus  sp.</a:t>
            </a:r>
            <a:r>
              <a:rPr lang="en-US" sz="1400" b="1" dirty="0">
                <a:solidFill>
                  <a:sysClr val="windowText" lastClr="000000"/>
                </a:solidFill>
              </a:rPr>
              <a:t>IMT02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6296" y="1412776"/>
            <a:ext cx="1452563" cy="307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/>
              <a:t>Bacillus </a:t>
            </a:r>
            <a:r>
              <a:rPr lang="en-US" sz="1400" b="1" i="1" dirty="0" err="1"/>
              <a:t>safensiss</a:t>
            </a:r>
            <a:endParaRPr lang="th-TH" sz="14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7236296" y="1124744"/>
            <a:ext cx="1711325" cy="307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/>
              <a:t>Bacillus </a:t>
            </a:r>
            <a:r>
              <a:rPr lang="en-US" sz="1400" b="1" i="1" dirty="0" err="1"/>
              <a:t>megaterium</a:t>
            </a:r>
            <a:endParaRPr lang="th-TH" sz="140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7236296" y="1772816"/>
            <a:ext cx="1536700" cy="307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/>
              <a:t>Bacillus sp.</a:t>
            </a:r>
            <a:r>
              <a:rPr lang="en-US" sz="1400" b="1" dirty="0"/>
              <a:t>DB145</a:t>
            </a:r>
            <a:r>
              <a:rPr lang="en-US" sz="1400" b="1" i="1" dirty="0"/>
              <a:t> </a:t>
            </a:r>
            <a:endParaRPr lang="th-TH" sz="14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452171" y="2977207"/>
            <a:ext cx="169182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 err="1"/>
              <a:t>Enterobacter</a:t>
            </a:r>
            <a:r>
              <a:rPr lang="en-US" sz="1400" b="1" i="1" dirty="0"/>
              <a:t> </a:t>
            </a:r>
            <a:r>
              <a:rPr lang="en-US" sz="1400" b="1" i="1" dirty="0" smtClean="0"/>
              <a:t>sp</a:t>
            </a:r>
            <a:r>
              <a:rPr lang="en-US" sz="1400" b="1" dirty="0" smtClean="0"/>
              <a:t>.KK1</a:t>
            </a:r>
            <a:endParaRPr lang="th-TH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76256" y="3573016"/>
            <a:ext cx="1901825" cy="307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/>
              <a:t>Burkholderiaceae</a:t>
            </a:r>
            <a:r>
              <a:rPr lang="en-US" sz="1400" b="1" i="1" dirty="0"/>
              <a:t> sp.</a:t>
            </a:r>
            <a:endParaRPr lang="th-TH" sz="1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28146" y="4489177"/>
            <a:ext cx="1900238" cy="3079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/>
              <a:t>Sinorhizobium</a:t>
            </a:r>
            <a:r>
              <a:rPr lang="en-US" sz="1400" b="1" i="1" dirty="0"/>
              <a:t> </a:t>
            </a:r>
            <a:r>
              <a:rPr lang="en-US" sz="1400" b="1" i="1" dirty="0" err="1"/>
              <a:t>fredii</a:t>
            </a:r>
            <a:endParaRPr lang="th-TH" sz="14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32240" y="4777209"/>
            <a:ext cx="1368425" cy="3079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/>
              <a:t>Rhizobium</a:t>
            </a:r>
            <a:r>
              <a:rPr lang="en-US" sz="1400" b="1" i="1" dirty="0"/>
              <a:t> sp.</a:t>
            </a:r>
            <a:endParaRPr lang="th-TH" sz="14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7272337" y="3284984"/>
            <a:ext cx="1871663" cy="307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/>
              <a:t>Mycobacterium </a:t>
            </a:r>
            <a:r>
              <a:rPr lang="en-US" sz="1400" b="1" i="1" dirty="0" err="1"/>
              <a:t>goodii</a:t>
            </a:r>
            <a:endParaRPr lang="th-TH" sz="1400" b="1" i="1" dirty="0"/>
          </a:p>
        </p:txBody>
      </p:sp>
      <p:sp>
        <p:nvSpPr>
          <p:cNvPr id="21" name="Rectangle 20"/>
          <p:cNvSpPr/>
          <p:nvPr/>
        </p:nvSpPr>
        <p:spPr>
          <a:xfrm>
            <a:off x="6804248" y="2636912"/>
            <a:ext cx="1563687" cy="307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Kocuria</a:t>
            </a:r>
            <a:r>
              <a:rPr lang="en-US" sz="1400" b="1" i="1" dirty="0">
                <a:solidFill>
                  <a:sysClr val="windowText" lastClr="000000"/>
                </a:solidFill>
              </a:rPr>
              <a:t>  </a:t>
            </a:r>
            <a:r>
              <a:rPr lang="en-US" sz="1400" b="1" i="1" dirty="0" err="1">
                <a:solidFill>
                  <a:sysClr val="windowText" lastClr="000000"/>
                </a:solidFill>
              </a:rPr>
              <a:t>rhizophila</a:t>
            </a:r>
            <a:endParaRPr lang="th-TH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72200" y="5713313"/>
            <a:ext cx="1939925" cy="3079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Arthrobacter</a:t>
            </a:r>
            <a:r>
              <a:rPr lang="en-US" sz="1400" b="1" i="1" dirty="0">
                <a:solidFill>
                  <a:sysClr val="windowText" lastClr="000000"/>
                </a:solidFill>
              </a:rPr>
              <a:t>  sp.</a:t>
            </a:r>
            <a:r>
              <a:rPr lang="en-US" sz="1400" b="1" dirty="0">
                <a:solidFill>
                  <a:sysClr val="windowText" lastClr="000000"/>
                </a:solidFill>
              </a:rPr>
              <a:t>NA116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11960" y="6237312"/>
            <a:ext cx="1331912" cy="3079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Dyella</a:t>
            </a:r>
            <a:r>
              <a:rPr lang="en-US" sz="1400" b="1" i="1" dirty="0">
                <a:solidFill>
                  <a:sysClr val="windowText" lastClr="000000"/>
                </a:solidFill>
              </a:rPr>
              <a:t> japonica</a:t>
            </a:r>
            <a:endParaRPr lang="th-TH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76256" y="3861048"/>
            <a:ext cx="1965325" cy="307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Burkholderia</a:t>
            </a:r>
            <a:r>
              <a:rPr lang="en-US" sz="1400" b="1" i="1" dirty="0">
                <a:solidFill>
                  <a:sysClr val="windowText" lastClr="000000"/>
                </a:solidFill>
              </a:rPr>
              <a:t> sp.mpa1.5</a:t>
            </a:r>
            <a:endParaRPr lang="th-TH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76256" y="4149080"/>
            <a:ext cx="1674812" cy="307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Burkholderia</a:t>
            </a:r>
            <a:r>
              <a:rPr lang="en-US" sz="1400" b="1" i="1" dirty="0">
                <a:solidFill>
                  <a:sysClr val="windowText" lastClr="000000"/>
                </a:solidFill>
              </a:rPr>
              <a:t> sp.FA2</a:t>
            </a:r>
            <a:endParaRPr lang="th-TH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04248" y="2348880"/>
            <a:ext cx="226876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/>
              <a:t>Pseudomonas </a:t>
            </a:r>
            <a:r>
              <a:rPr lang="en-US" sz="1400" b="1" i="1" dirty="0" smtClean="0"/>
              <a:t>sp.</a:t>
            </a:r>
            <a:r>
              <a:rPr lang="en-US" sz="1400" b="1" dirty="0" smtClean="0"/>
              <a:t>PCSA2-20</a:t>
            </a:r>
            <a:endParaRPr lang="th-TH" sz="1400" b="1" dirty="0"/>
          </a:p>
        </p:txBody>
      </p:sp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755576" y="3645024"/>
            <a:ext cx="2376264" cy="1677439"/>
            <a:chOff x="2411760" y="3573016"/>
            <a:chExt cx="1800200" cy="1304461"/>
          </a:xfrm>
        </p:grpSpPr>
        <p:sp>
          <p:nvSpPr>
            <p:cNvPr id="28" name="ลูกศรขวาท้ายบาก 11"/>
            <p:cNvSpPr/>
            <p:nvPr/>
          </p:nvSpPr>
          <p:spPr>
            <a:xfrm>
              <a:off x="2772117" y="4524966"/>
              <a:ext cx="792152" cy="352511"/>
            </a:xfrm>
            <a:prstGeom prst="notchedRightArrow">
              <a:avLst/>
            </a:prstGeom>
            <a:solidFill>
              <a:srgbClr val="FFFF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pic>
          <p:nvPicPr>
            <p:cNvPr id="29" name="Picture 8" descr="http://www.biomedcentral.com/content/figures/1471-2407-8-50-2.jpg"/>
            <p:cNvPicPr>
              <a:picLocks noChangeAspect="1" noChangeArrowheads="1"/>
            </p:cNvPicPr>
            <p:nvPr/>
          </p:nvPicPr>
          <p:blipFill>
            <a:blip r:embed="rId4" cstate="print"/>
            <a:srcRect t="55534" b="10428"/>
            <a:stretch>
              <a:fillRect/>
            </a:stretch>
          </p:blipFill>
          <p:spPr bwMode="auto">
            <a:xfrm>
              <a:off x="2411760" y="3573016"/>
              <a:ext cx="1800200" cy="96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Rectangle 30"/>
          <p:cNvSpPr/>
          <p:nvPr/>
        </p:nvSpPr>
        <p:spPr>
          <a:xfrm>
            <a:off x="6804248" y="2060848"/>
            <a:ext cx="2016224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/>
              <a:t>Bacillus </a:t>
            </a:r>
            <a:r>
              <a:rPr lang="en-US" sz="1400" b="1" i="1" dirty="0" err="1" smtClean="0"/>
              <a:t>hwajinponsis</a:t>
            </a:r>
            <a:endParaRPr lang="th-TH" sz="14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6876256" y="5445224"/>
            <a:ext cx="179671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 smtClean="0">
                <a:solidFill>
                  <a:sysClr val="windowText" lastClr="000000"/>
                </a:solidFill>
              </a:rPr>
              <a:t>Arthrobacter</a:t>
            </a:r>
            <a:r>
              <a:rPr lang="en-US" sz="14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b="1" i="1" dirty="0" err="1" smtClean="0">
                <a:solidFill>
                  <a:sysClr val="windowText" lastClr="000000"/>
                </a:solidFill>
              </a:rPr>
              <a:t>oxydans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80112" y="6021288"/>
            <a:ext cx="185974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smtClean="0">
                <a:solidFill>
                  <a:sysClr val="windowText" lastClr="000000"/>
                </a:solidFill>
              </a:rPr>
              <a:t>Mycobacterium </a:t>
            </a:r>
            <a:r>
              <a:rPr lang="en-US" sz="1400" b="1" i="1" dirty="0" err="1" smtClean="0">
                <a:solidFill>
                  <a:sysClr val="windowText" lastClr="000000"/>
                </a:solidFill>
              </a:rPr>
              <a:t>goodii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76256" y="5085184"/>
            <a:ext cx="2029979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Arthrobacter</a:t>
            </a:r>
            <a:r>
              <a:rPr lang="en-US" sz="1400" b="1" i="1" dirty="0">
                <a:solidFill>
                  <a:sysClr val="windowText" lastClr="000000"/>
                </a:solidFill>
              </a:rPr>
              <a:t> </a:t>
            </a:r>
            <a:r>
              <a:rPr lang="en-US" sz="1400" b="1" i="1" dirty="0" err="1" smtClean="0">
                <a:solidFill>
                  <a:sysClr val="windowText" lastClr="000000"/>
                </a:solidFill>
              </a:rPr>
              <a:t>qlobiformis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1838" y="468139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6" name="Oval 35"/>
          <p:cNvSpPr/>
          <p:nvPr/>
        </p:nvSpPr>
        <p:spPr>
          <a:xfrm>
            <a:off x="684238" y="620539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" name="Text Box 45"/>
          <p:cNvSpPr txBox="1">
            <a:spLocks noChangeArrowheads="1"/>
          </p:cNvSpPr>
          <p:nvPr/>
        </p:nvSpPr>
        <p:spPr bwMode="auto">
          <a:xfrm>
            <a:off x="755675" y="972964"/>
            <a:ext cx="194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latin typeface="Angsana New" pitchFamily="18" charset="-34"/>
              </a:rPr>
              <a:t>2</a:t>
            </a:r>
            <a:r>
              <a:rPr lang="en-US" sz="4000" b="1" dirty="0">
                <a:latin typeface="Angsana New" pitchFamily="18" charset="-34"/>
              </a:rPr>
              <a:t>0</a:t>
            </a:r>
            <a:r>
              <a:rPr lang="th-TH" sz="4000" b="1" dirty="0">
                <a:latin typeface="Angsana New" pitchFamily="18" charset="-34"/>
              </a:rPr>
              <a:t> </a:t>
            </a:r>
            <a:r>
              <a:rPr lang="en-US" sz="4000" b="1" dirty="0">
                <a:latin typeface="Angsana New" pitchFamily="18" charset="-34"/>
              </a:rPr>
              <a:t>isolate</a:t>
            </a:r>
            <a:endParaRPr lang="th-TH" sz="4000" b="1" dirty="0">
              <a:latin typeface="Angsana New" pitchFamily="18" charset="-34"/>
            </a:endParaRPr>
          </a:p>
        </p:txBody>
      </p:sp>
      <p:sp>
        <p:nvSpPr>
          <p:cNvPr id="39" name="ลูกศรขวาท้ายบาก 11"/>
          <p:cNvSpPr/>
          <p:nvPr/>
        </p:nvSpPr>
        <p:spPr bwMode="auto">
          <a:xfrm rot="5400000">
            <a:off x="1179487" y="2717057"/>
            <a:ext cx="1045641" cy="453303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8" name="TextBox 37"/>
          <p:cNvSpPr txBox="1"/>
          <p:nvPr/>
        </p:nvSpPr>
        <p:spPr>
          <a:xfrm>
            <a:off x="395536" y="544522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16S Identification</a:t>
            </a:r>
            <a:endParaRPr lang="th-TH" b="1" dirty="0">
              <a:latin typeface="+mn-lt"/>
            </a:endParaRPr>
          </a:p>
        </p:txBody>
      </p:sp>
      <p:sp>
        <p:nvSpPr>
          <p:cNvPr id="40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C36064B-C288-46CD-9BAA-533F9DDF2D8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26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9" grpId="0" animBg="1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toto22.jpg"/>
          <p:cNvPicPr>
            <a:picLocks noChangeAspect="1"/>
          </p:cNvPicPr>
          <p:nvPr/>
        </p:nvPicPr>
        <p:blipFill>
          <a:blip r:embed="rId3" cstate="print"/>
          <a:srcRect t="7834" b="8029"/>
          <a:stretch>
            <a:fillRect/>
          </a:stretch>
        </p:blipFill>
        <p:spPr>
          <a:xfrm>
            <a:off x="2483768" y="1196752"/>
            <a:ext cx="6839787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5842992" cy="1143000"/>
          </a:xfrm>
        </p:spPr>
        <p:txBody>
          <a:bodyPr/>
          <a:lstStyle/>
          <a:p>
            <a:pPr>
              <a:defRPr/>
            </a:pPr>
            <a:r>
              <a:rPr lang="th-TH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แบคทีเรียบริเวณรากหญ้าแฝก</a:t>
            </a:r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86E92-575A-494A-ADEC-EF00EE8128A2}" type="slidenum">
              <a:rPr lang="th-TH" smtClean="0"/>
              <a:pPr>
                <a:defRPr/>
              </a:pPr>
              <a:t>33</a:t>
            </a:fld>
            <a:endParaRPr lang="th-TH"/>
          </a:p>
        </p:txBody>
      </p:sp>
      <p:grpSp>
        <p:nvGrpSpPr>
          <p:cNvPr id="5" name="กลุ่ม 25"/>
          <p:cNvGrpSpPr>
            <a:grpSpLocks/>
          </p:cNvGrpSpPr>
          <p:nvPr/>
        </p:nvGrpSpPr>
        <p:grpSpPr bwMode="auto">
          <a:xfrm>
            <a:off x="-396875" y="1196975"/>
            <a:ext cx="7129463" cy="5400675"/>
            <a:chOff x="-396552" y="1196752"/>
            <a:chExt cx="7128792" cy="5400600"/>
          </a:xfrm>
        </p:grpSpPr>
        <p:graphicFrame>
          <p:nvGraphicFramePr>
            <p:cNvPr id="4" name="Chart 7"/>
            <p:cNvGraphicFramePr>
              <a:graphicFrameLocks/>
            </p:cNvGraphicFramePr>
            <p:nvPr/>
          </p:nvGraphicFramePr>
          <p:xfrm>
            <a:off x="-396552" y="1196752"/>
            <a:ext cx="7128792" cy="5400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2915827" y="4868886"/>
              <a:ext cx="1152417" cy="4000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+mn-lt"/>
                </a:rPr>
                <a:t>6 isolate</a:t>
              </a:r>
              <a:endParaRPr lang="th-TH" sz="2000" b="1" dirty="0"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35839" y="3676765"/>
              <a:ext cx="1152417" cy="4000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+mn-lt"/>
                </a:rPr>
                <a:t>6 isolate</a:t>
              </a:r>
              <a:endParaRPr lang="th-TH" sz="2000" b="1" dirty="0"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3175" y="3860540"/>
              <a:ext cx="1152417" cy="4000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+mn-lt"/>
                </a:rPr>
                <a:t>8 isolate</a:t>
              </a:r>
              <a:endParaRPr lang="th-TH" sz="2000" b="1" dirty="0">
                <a:latin typeface="+mn-lt"/>
              </a:endParaRPr>
            </a:p>
          </p:txBody>
        </p:sp>
      </p:grpSp>
      <p:sp>
        <p:nvSpPr>
          <p:cNvPr id="16" name="Oval 34"/>
          <p:cNvSpPr/>
          <p:nvPr/>
        </p:nvSpPr>
        <p:spPr>
          <a:xfrm>
            <a:off x="171450" y="115888"/>
            <a:ext cx="2087563" cy="1584325"/>
          </a:xfrm>
          <a:prstGeom prst="ellipse">
            <a:avLst/>
          </a:prstGeom>
          <a:solidFill>
            <a:schemeClr val="tx1">
              <a:lumMod val="75000"/>
              <a:lumOff val="25000"/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" name="Oval 37"/>
          <p:cNvSpPr/>
          <p:nvPr/>
        </p:nvSpPr>
        <p:spPr>
          <a:xfrm>
            <a:off x="323850" y="268288"/>
            <a:ext cx="2087563" cy="1584325"/>
          </a:xfrm>
          <a:prstGeom prst="ellipse">
            <a:avLst/>
          </a:prstGeom>
          <a:solidFill>
            <a:schemeClr val="tx1">
              <a:lumMod val="75000"/>
              <a:lumOff val="25000"/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3016" name="Text Box 45"/>
          <p:cNvSpPr txBox="1">
            <a:spLocks noChangeArrowheads="1"/>
          </p:cNvSpPr>
          <p:nvPr/>
        </p:nvSpPr>
        <p:spPr bwMode="auto">
          <a:xfrm>
            <a:off x="395288" y="620713"/>
            <a:ext cx="19446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>
                <a:solidFill>
                  <a:schemeClr val="bg1"/>
                </a:solidFill>
                <a:latin typeface="Angsana New" pitchFamily="18" charset="-34"/>
              </a:rPr>
              <a:t>2</a:t>
            </a:r>
            <a:r>
              <a:rPr lang="en-US" sz="4000" b="1">
                <a:solidFill>
                  <a:schemeClr val="bg1"/>
                </a:solidFill>
                <a:latin typeface="Angsana New" pitchFamily="18" charset="-34"/>
              </a:rPr>
              <a:t>0</a:t>
            </a:r>
            <a:r>
              <a:rPr lang="th-TH" sz="4000" b="1">
                <a:solidFill>
                  <a:schemeClr val="bg1"/>
                </a:solidFill>
                <a:latin typeface="Angsana New" pitchFamily="18" charset="-34"/>
              </a:rPr>
              <a:t> </a:t>
            </a:r>
            <a:r>
              <a:rPr lang="en-US" sz="4000" b="1">
                <a:solidFill>
                  <a:schemeClr val="bg1"/>
                </a:solidFill>
                <a:latin typeface="Angsana New" pitchFamily="18" charset="-34"/>
              </a:rPr>
              <a:t>isolate</a:t>
            </a:r>
            <a:endParaRPr lang="th-TH" sz="4000" b="1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21" name="เครื่องหมายบั้ง 20"/>
          <p:cNvSpPr/>
          <p:nvPr/>
        </p:nvSpPr>
        <p:spPr>
          <a:xfrm rot="3273505">
            <a:off x="1504156" y="1253332"/>
            <a:ext cx="360363" cy="431800"/>
          </a:xfrm>
          <a:prstGeom prst="chevron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2" name="เครื่องหมายบั้ง 21"/>
          <p:cNvSpPr/>
          <p:nvPr/>
        </p:nvSpPr>
        <p:spPr>
          <a:xfrm rot="3273505">
            <a:off x="1656556" y="1500982"/>
            <a:ext cx="360363" cy="431800"/>
          </a:xfrm>
          <a:prstGeom prst="chevron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3" name="เครื่องหมายบั้ง 22"/>
          <p:cNvSpPr/>
          <p:nvPr/>
        </p:nvSpPr>
        <p:spPr>
          <a:xfrm rot="3273505">
            <a:off x="1808956" y="1716882"/>
            <a:ext cx="360363" cy="431800"/>
          </a:xfrm>
          <a:prstGeom prst="chevron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4" name="เครื่องหมายบั้ง 23"/>
          <p:cNvSpPr/>
          <p:nvPr/>
        </p:nvSpPr>
        <p:spPr>
          <a:xfrm rot="3273505">
            <a:off x="1961356" y="1932782"/>
            <a:ext cx="360363" cy="431800"/>
          </a:xfrm>
          <a:prstGeom prst="chevron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5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EE4187D-475D-4315-8580-B749FBBE0EBE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16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3348038" y="5724525"/>
            <a:ext cx="2592387" cy="1017588"/>
          </a:xfrm>
          <a:prstGeom prst="roundRect">
            <a:avLst/>
          </a:prstGeom>
          <a:solidFill>
            <a:srgbClr val="92D0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42" name="Rounded Rectangle 41"/>
          <p:cNvSpPr/>
          <p:nvPr/>
        </p:nvSpPr>
        <p:spPr>
          <a:xfrm>
            <a:off x="287338" y="5653088"/>
            <a:ext cx="2844800" cy="1089025"/>
          </a:xfrm>
          <a:prstGeom prst="roundRect">
            <a:avLst/>
          </a:prstGeom>
          <a:solidFill>
            <a:schemeClr val="tx2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pic>
        <p:nvPicPr>
          <p:cNvPr id="51204" name="Picture 4" descr="http://igrowblog.org/files/2010/02/planting_fig1a.gif"/>
          <p:cNvPicPr>
            <a:picLocks noChangeAspect="1" noChangeArrowheads="1"/>
          </p:cNvPicPr>
          <p:nvPr/>
        </p:nvPicPr>
        <p:blipFill>
          <a:blip r:embed="rId4" cstate="print">
            <a:lum bright="-38000" contrast="62000"/>
          </a:blip>
          <a:srcRect/>
          <a:stretch>
            <a:fillRect/>
          </a:stretch>
        </p:blipFill>
        <p:spPr bwMode="auto">
          <a:xfrm>
            <a:off x="3203575" y="217486"/>
            <a:ext cx="279082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1844675"/>
            <a:ext cx="3168650" cy="3671888"/>
          </a:xfrm>
          <a:prstGeom prst="roundRect">
            <a:avLst/>
          </a:prstGeom>
          <a:solidFill>
            <a:schemeClr val="tx2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6" name="Rounded Rectangle 5"/>
          <p:cNvSpPr/>
          <p:nvPr/>
        </p:nvSpPr>
        <p:spPr>
          <a:xfrm>
            <a:off x="5940152" y="1844824"/>
            <a:ext cx="3024188" cy="3671887"/>
          </a:xfrm>
          <a:prstGeom prst="roundRect">
            <a:avLst/>
          </a:prstGeom>
          <a:solidFill>
            <a:srgbClr val="FF7C8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7" name="Rounded Rectangle 6"/>
          <p:cNvSpPr/>
          <p:nvPr/>
        </p:nvSpPr>
        <p:spPr>
          <a:xfrm>
            <a:off x="3132138" y="2214554"/>
            <a:ext cx="2879725" cy="3455988"/>
          </a:xfrm>
          <a:prstGeom prst="roundRect">
            <a:avLst/>
          </a:prstGeom>
          <a:solidFill>
            <a:srgbClr val="92D0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989138"/>
            <a:ext cx="3725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>
                <a:solidFill>
                  <a:srgbClr val="000000"/>
                </a:solidFill>
              </a:rPr>
              <a:t>1. Pseudomonas sp.PCSAS2-20 </a:t>
            </a:r>
            <a:endParaRPr lang="th-TH" sz="1600" b="1"/>
          </a:p>
        </p:txBody>
      </p:sp>
      <p:sp>
        <p:nvSpPr>
          <p:cNvPr id="9" name="TextBox 8"/>
          <p:cNvSpPr txBox="1"/>
          <p:nvPr/>
        </p:nvSpPr>
        <p:spPr>
          <a:xfrm>
            <a:off x="683568" y="2564904"/>
            <a:ext cx="187220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Cellulose + IAA</a:t>
            </a:r>
            <a:endParaRPr lang="th-TH" sz="1600" b="1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0838" y="3162300"/>
            <a:ext cx="22050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/>
              <a:t>2. Kocuria rhizophila</a:t>
            </a:r>
            <a:endParaRPr lang="th-TH" sz="1600" b="1"/>
          </a:p>
        </p:txBody>
      </p:sp>
      <p:sp>
        <p:nvSpPr>
          <p:cNvPr id="11" name="TextBox 10"/>
          <p:cNvSpPr txBox="1"/>
          <p:nvPr/>
        </p:nvSpPr>
        <p:spPr>
          <a:xfrm>
            <a:off x="395536" y="3666510"/>
            <a:ext cx="237626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P-</a:t>
            </a:r>
            <a:r>
              <a:rPr lang="en-US" sz="1600" b="1" dirty="0" err="1"/>
              <a:t>solubilization</a:t>
            </a:r>
            <a:r>
              <a:rPr lang="en-US" sz="1600" b="1" dirty="0"/>
              <a:t> + IAA</a:t>
            </a:r>
            <a:endParaRPr lang="th-TH" sz="1600" b="1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4098925"/>
            <a:ext cx="25574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"/>
            <a:r>
              <a:rPr lang="en-US" sz="1600" b="1" i="1"/>
              <a:t>3. Enterobacter sp. KK1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4962654"/>
            <a:ext cx="187220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N-fixation + IAA</a:t>
            </a:r>
            <a:endParaRPr lang="th-TH" sz="1600" b="1" dirty="0"/>
          </a:p>
        </p:txBody>
      </p:sp>
      <p:sp>
        <p:nvSpPr>
          <p:cNvPr id="14" name="Chevron 13"/>
          <p:cNvSpPr/>
          <p:nvPr/>
        </p:nvSpPr>
        <p:spPr>
          <a:xfrm rot="5400000">
            <a:off x="1439069" y="2240756"/>
            <a:ext cx="288925" cy="360363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 rot="5400000">
            <a:off x="1368425" y="3321051"/>
            <a:ext cx="287337" cy="360362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 rot="5400000">
            <a:off x="1368425" y="4545013"/>
            <a:ext cx="287338" cy="360362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348038" y="2420929"/>
            <a:ext cx="2422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"/>
            <a:r>
              <a:rPr lang="en-US" sz="1600" b="1" i="1" dirty="0"/>
              <a:t>1. Bacillus </a:t>
            </a:r>
            <a:r>
              <a:rPr lang="en-US" sz="1600" b="1" i="1" dirty="0" err="1"/>
              <a:t>megaterium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896" y="3006915"/>
            <a:ext cx="201622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Cellulose + IAA</a:t>
            </a:r>
            <a:endParaRPr lang="th-TH" sz="1600" b="1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132138" y="4395779"/>
            <a:ext cx="28241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"/>
            <a:r>
              <a:rPr lang="en-US" sz="1600" b="1" i="1"/>
              <a:t>3. Arthrobacter qlobiformis</a:t>
            </a:r>
            <a:endParaRPr lang="en-US" sz="1600" b="1" i="1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1880" y="5095147"/>
            <a:ext cx="201622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Cellulose + IAA</a:t>
            </a:r>
            <a:endParaRPr lang="th-TH" sz="1600" b="1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457575" y="3367079"/>
            <a:ext cx="2193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"/>
            <a:r>
              <a:rPr lang="en-US" sz="1600" b="1" i="1"/>
              <a:t>2. Bacillus sp.IMT02 </a:t>
            </a:r>
            <a:endParaRPr lang="en-US" sz="1600" b="1" i="1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5816" y="4015027"/>
            <a:ext cx="324036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P-</a:t>
            </a:r>
            <a:r>
              <a:rPr lang="en-US" sz="1600" b="1" dirty="0" err="1"/>
              <a:t>solubilizing+Cellulose</a:t>
            </a:r>
            <a:r>
              <a:rPr lang="en-US" sz="1600" b="1" dirty="0"/>
              <a:t> + IAA</a:t>
            </a:r>
            <a:endParaRPr lang="th-TH" sz="1600" b="1" dirty="0"/>
          </a:p>
        </p:txBody>
      </p:sp>
      <p:sp>
        <p:nvSpPr>
          <p:cNvPr id="24" name="Chevron 23"/>
          <p:cNvSpPr/>
          <p:nvPr/>
        </p:nvSpPr>
        <p:spPr>
          <a:xfrm rot="5400000">
            <a:off x="4391819" y="2745573"/>
            <a:ext cx="288925" cy="360363"/>
          </a:xfrm>
          <a:prstGeom prst="chevron">
            <a:avLst/>
          </a:prstGeom>
          <a:solidFill>
            <a:srgbClr val="FFFF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 rot="5400000">
            <a:off x="4391819" y="3618698"/>
            <a:ext cx="288925" cy="360363"/>
          </a:xfrm>
          <a:prstGeom prst="chevron">
            <a:avLst/>
          </a:prstGeom>
          <a:solidFill>
            <a:srgbClr val="FFFF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 rot="5400000">
            <a:off x="4392613" y="4698991"/>
            <a:ext cx="287338" cy="360363"/>
          </a:xfrm>
          <a:prstGeom prst="chevron">
            <a:avLst/>
          </a:prstGeom>
          <a:solidFill>
            <a:srgbClr val="FFFF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061075" y="1916113"/>
            <a:ext cx="26241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/>
              <a:t>1. Arthrobacter sp.NA116</a:t>
            </a:r>
            <a:endParaRPr lang="th-TH" sz="1600" b="1"/>
          </a:p>
        </p:txBody>
      </p:sp>
      <p:sp>
        <p:nvSpPr>
          <p:cNvPr id="28" name="TextBox 27"/>
          <p:cNvSpPr txBox="1"/>
          <p:nvPr/>
        </p:nvSpPr>
        <p:spPr>
          <a:xfrm>
            <a:off x="6300192" y="2564904"/>
            <a:ext cx="237626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P-</a:t>
            </a:r>
            <a:r>
              <a:rPr lang="en-US" sz="1600" b="1" dirty="0" err="1"/>
              <a:t>solubilization</a:t>
            </a:r>
            <a:r>
              <a:rPr lang="en-US" sz="1600" b="1" dirty="0"/>
              <a:t> + IAA</a:t>
            </a:r>
            <a:endParaRPr lang="th-TH" sz="1600" b="1" dirty="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372225" y="2997200"/>
            <a:ext cx="21574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"/>
            <a:r>
              <a:rPr lang="en-US" sz="1600" b="1" i="1"/>
              <a:t>2. Rhizobium sp.120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88224" y="3573016"/>
            <a:ext cx="187220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N-fixation + IAA</a:t>
            </a:r>
            <a:endParaRPr lang="th-TH" sz="1600" b="1" dirty="0"/>
          </a:p>
        </p:txBody>
      </p:sp>
      <p:sp>
        <p:nvSpPr>
          <p:cNvPr id="31" name="Chevron 30"/>
          <p:cNvSpPr/>
          <p:nvPr/>
        </p:nvSpPr>
        <p:spPr>
          <a:xfrm rot="5400000">
            <a:off x="7343775" y="2241550"/>
            <a:ext cx="288925" cy="358775"/>
          </a:xfrm>
          <a:prstGeom prst="chevron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 rot="5400000">
            <a:off x="7343775" y="3249613"/>
            <a:ext cx="288925" cy="358775"/>
          </a:xfrm>
          <a:prstGeom prst="chevron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33" name="TextBox 17"/>
          <p:cNvSpPr txBox="1">
            <a:spLocks noChangeArrowheads="1"/>
          </p:cNvSpPr>
          <p:nvPr/>
        </p:nvSpPr>
        <p:spPr bwMode="auto">
          <a:xfrm>
            <a:off x="1000100" y="1271577"/>
            <a:ext cx="10826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200" b="1" dirty="0"/>
              <a:t>ดินเค็ม</a:t>
            </a:r>
          </a:p>
        </p:txBody>
      </p:sp>
      <p:sp>
        <p:nvSpPr>
          <p:cNvPr id="34" name="TextBox 17"/>
          <p:cNvSpPr txBox="1">
            <a:spLocks noChangeArrowheads="1"/>
          </p:cNvSpPr>
          <p:nvPr/>
        </p:nvSpPr>
        <p:spPr bwMode="auto">
          <a:xfrm>
            <a:off x="6732588" y="1273164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</a:rPr>
              <a:t>ดิน</a:t>
            </a:r>
            <a:r>
              <a:rPr lang="th-TH" sz="3200" b="1" dirty="0" smtClean="0">
                <a:solidFill>
                  <a:srgbClr val="000000"/>
                </a:solidFill>
              </a:rPr>
              <a:t>เปรี้ยวจัด</a:t>
            </a:r>
            <a:endParaRPr lang="th-TH" sz="3200" b="1" dirty="0">
              <a:solidFill>
                <a:srgbClr val="000000"/>
              </a:solidFill>
            </a:endParaRPr>
          </a:p>
        </p:txBody>
      </p:sp>
      <p:sp>
        <p:nvSpPr>
          <p:cNvPr id="35" name="Slide Number Placeholder 16"/>
          <p:cNvSpPr txBox="1">
            <a:spLocks/>
          </p:cNvSpPr>
          <p:nvPr/>
        </p:nvSpPr>
        <p:spPr>
          <a:xfrm>
            <a:off x="8244408" y="6140326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6E925E4-F997-47CB-892A-9DCE6145F1F4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-71462"/>
            <a:ext cx="9144000" cy="107721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สรุปผลการทดลองและแนวทาง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ในการ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นำเชื้อราและแบคทีเรีย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ที่คัดแยกสามารถ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นำไปศึกษาและพัฒนา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779838" y="5797550"/>
            <a:ext cx="201612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Penicillium</a:t>
            </a: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sp.</a:t>
            </a:r>
            <a:endParaRPr lang="th-TH" sz="1600" b="1" dirty="0"/>
          </a:p>
        </p:txBody>
      </p:sp>
      <p:sp>
        <p:nvSpPr>
          <p:cNvPr id="41" name="Rectangle 40"/>
          <p:cNvSpPr/>
          <p:nvPr/>
        </p:nvSpPr>
        <p:spPr>
          <a:xfrm>
            <a:off x="395288" y="5724525"/>
            <a:ext cx="26638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Coniochaeta</a:t>
            </a: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velutina</a:t>
            </a: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h-TH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275856" y="6228928"/>
            <a:ext cx="295232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Cellulose + P-</a:t>
            </a:r>
            <a:r>
              <a:rPr lang="en-US" sz="1600" b="1" dirty="0" err="1"/>
              <a:t>solubilizing</a:t>
            </a:r>
            <a:endParaRPr lang="th-TH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55576" y="6156920"/>
            <a:ext cx="187220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Cellulose</a:t>
            </a:r>
            <a:endParaRPr lang="th-TH" sz="1600" b="1" dirty="0"/>
          </a:p>
        </p:txBody>
      </p:sp>
      <p:pic>
        <p:nvPicPr>
          <p:cNvPr id="44" name="Picture 2" descr="http://www.knowledgescotland.org/images_db/0000bugs-on-cellulo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414312"/>
            <a:ext cx="187220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62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8" grpId="0"/>
      <p:bldP spid="10" grpId="0"/>
      <p:bldP spid="12" grpId="0"/>
      <p:bldP spid="14" grpId="0" animBg="1"/>
      <p:bldP spid="15" grpId="0" animBg="1"/>
      <p:bldP spid="16" grpId="0" animBg="1"/>
      <p:bldP spid="17" grpId="0"/>
      <p:bldP spid="19" grpId="0"/>
      <p:bldP spid="22" grpId="0"/>
      <p:bldP spid="24" grpId="0" animBg="1"/>
      <p:bldP spid="25" grpId="0" animBg="1"/>
      <p:bldP spid="26" grpId="0" animBg="1"/>
      <p:bldP spid="27" grpId="0"/>
      <p:bldP spid="29" grpId="0"/>
      <p:bldP spid="31" grpId="0" animBg="1"/>
      <p:bldP spid="32" grpId="0" animBg="1"/>
      <p:bldP spid="33" grpId="0"/>
      <p:bldP spid="34" grpId="0"/>
      <p:bldP spid="40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6" descr="konken"/>
          <p:cNvPicPr>
            <a:picLocks noChangeAspect="1" noChangeArrowheads="1"/>
          </p:cNvPicPr>
          <p:nvPr/>
        </p:nvPicPr>
        <p:blipFill>
          <a:blip r:embed="rId2" cstate="print"/>
          <a:srcRect l="5452" t="14525" r="5753" b="14571"/>
          <a:stretch>
            <a:fillRect/>
          </a:stretch>
        </p:blipFill>
        <p:spPr bwMode="auto">
          <a:xfrm>
            <a:off x="395288" y="1341438"/>
            <a:ext cx="842486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252536" y="5411474"/>
            <a:ext cx="9649072" cy="144655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99CC00"/>
              </a:buClr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 ดร. พิทยากร  ลิ่มทอง</a:t>
            </a:r>
          </a:p>
          <a:p>
            <a:pPr algn="ctr">
              <a:buClr>
                <a:srgbClr val="99CC00"/>
              </a:buClr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ผศ.ดร. ศวพร  </a:t>
            </a:r>
            <a:r>
              <a:rPr lang="th-TH" sz="4400" b="1" dirty="0" err="1" smtClean="0">
                <a:latin typeface="Angsana New" pitchFamily="18" charset="-34"/>
                <a:cs typeface="Angsana New" pitchFamily="18" charset="-34"/>
              </a:rPr>
              <a:t>ศุภ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ผล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Thank you</a:t>
            </a:r>
            <a:endParaRPr lang="th-TH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7520D-FE5B-47D9-B030-9C1996CD407F}" type="slidenum">
              <a:rPr lang="th-TH"/>
              <a:pPr>
                <a:defRPr/>
              </a:pPr>
              <a:t>35</a:t>
            </a:fld>
            <a:endParaRPr lang="th-TH"/>
          </a:p>
        </p:txBody>
      </p:sp>
      <p:sp>
        <p:nvSpPr>
          <p:cNvPr id="6" name="Slide Number Placeholder 16"/>
          <p:cNvSpPr txBox="1">
            <a:spLocks/>
          </p:cNvSpPr>
          <p:nvPr/>
        </p:nvSpPr>
        <p:spPr>
          <a:xfrm>
            <a:off x="8388424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C1E0F05-95B9-4251-A903-8CBA9BAA3E8E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2354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oto22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t="7834" b="7555"/>
          <a:stretch>
            <a:fillRect/>
          </a:stretch>
        </p:blipFill>
        <p:spPr>
          <a:xfrm>
            <a:off x="4644008" y="1700808"/>
            <a:ext cx="432048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502AC-7E18-4A4A-9887-4036F71C7D48}" type="slidenum">
              <a:rPr lang="en-US"/>
              <a:pPr>
                <a:defRPr/>
              </a:pPr>
              <a:t>36</a:t>
            </a:fld>
            <a:endParaRPr lang="th-TH" dirty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41313"/>
            <a:ext cx="8215312" cy="1143000"/>
          </a:xfrm>
          <a:solidFill>
            <a:srgbClr val="FF99CC">
              <a:alpha val="54901"/>
            </a:srgbClr>
          </a:solidFill>
          <a:ln w="38100" cap="flat">
            <a:solidFill>
              <a:srgbClr val="993366"/>
            </a:solidFill>
            <a:prstDash val="dash"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atin typeface="Angsana New" pitchFamily="18" charset="-34"/>
              </a:rPr>
              <a:t>  </a:t>
            </a:r>
            <a:r>
              <a:rPr lang="th-TH" sz="4000" b="1" dirty="0" smtClean="0">
                <a:latin typeface="Angsana New" pitchFamily="18" charset="-34"/>
              </a:rPr>
              <a:t>การ</a:t>
            </a:r>
            <a:r>
              <a:rPr lang="th-TH" sz="4000" b="1" dirty="0" smtClean="0"/>
              <a:t>คัดแยกเชื้อราและแบคทีเรียที่ส่งเสริมการเจริญเติบโตบริเวณรากหญ้าแฝกที่ปลูกในพื้นที่ดินเค็มและดินเปรี้ยว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205038"/>
            <a:ext cx="4752975" cy="2952750"/>
          </a:xfrm>
          <a:solidFill>
            <a:srgbClr val="CCFFFF">
              <a:alpha val="74117"/>
            </a:srgbClr>
          </a:solidFill>
        </p:spPr>
        <p:txBody>
          <a:bodyPr/>
          <a:lstStyle/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Cordia New" pitchFamily="34" charset="-34"/>
              </a:rPr>
              <a:t>Nitrogen-fixation organism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Cordia New" pitchFamily="34" charset="-34"/>
              </a:rPr>
              <a:t>P-</a:t>
            </a:r>
            <a:r>
              <a:rPr lang="en-US" sz="4000" b="1" dirty="0" err="1" smtClean="0">
                <a:solidFill>
                  <a:srgbClr val="000099"/>
                </a:solidFill>
                <a:latin typeface="Angsana New" pitchFamily="18" charset="-34"/>
                <a:cs typeface="Cordia New" pitchFamily="34" charset="-34"/>
              </a:rPr>
              <a:t>solubilizing</a:t>
            </a:r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Cordia New" pitchFamily="34" charset="-34"/>
              </a:rPr>
              <a:t> organism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4000" b="1" dirty="0" err="1" smtClean="0">
                <a:solidFill>
                  <a:srgbClr val="000099"/>
                </a:solidFill>
                <a:latin typeface="Angsana New" pitchFamily="18" charset="-34"/>
                <a:cs typeface="Cordia New" pitchFamily="34" charset="-34"/>
              </a:rPr>
              <a:t>Cellulolytic</a:t>
            </a:r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Cordia New" pitchFamily="34" charset="-34"/>
              </a:rPr>
              <a:t> organism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Cordia New" pitchFamily="34" charset="-34"/>
              </a:rPr>
              <a:t>IAA production</a:t>
            </a:r>
          </a:p>
          <a:p>
            <a:pPr marL="609600" indent="-609600" eaLnBrk="1" hangingPunct="1">
              <a:buFontTx/>
              <a:buNone/>
            </a:pPr>
            <a:endParaRPr lang="en-US" sz="4000" b="1" dirty="0" smtClean="0">
              <a:solidFill>
                <a:srgbClr val="003399"/>
              </a:solidFill>
              <a:latin typeface="Angsana New" pitchFamily="18" charset="-34"/>
              <a:cs typeface="Cordia New" pitchFamily="34" charset="-34"/>
            </a:endParaRPr>
          </a:p>
        </p:txBody>
      </p:sp>
      <p:sp>
        <p:nvSpPr>
          <p:cNvPr id="33798" name="Slide Number Placeholder 5"/>
          <p:cNvSpPr txBox="1">
            <a:spLocks noGrp="1"/>
          </p:cNvSpPr>
          <p:nvPr/>
        </p:nvSpPr>
        <p:spPr bwMode="auto">
          <a:xfrm>
            <a:off x="8424863" y="6429375"/>
            <a:ext cx="504825" cy="357188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A6800553-0D4D-487B-A6EC-4ADC375E7265}" type="slidenum">
              <a:rPr lang="en-US" sz="1800" b="1">
                <a:latin typeface="Comic Sans MS" pitchFamily="66" charset="0"/>
                <a:cs typeface="Cordia New" pitchFamily="34" charset="-34"/>
              </a:rPr>
              <a:pPr algn="ctr"/>
              <a:t>36</a:t>
            </a:fld>
            <a:endParaRPr lang="th-TH" sz="1800" b="1">
              <a:latin typeface="Comic Sans MS" pitchFamily="66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035962"/>
      </p:ext>
    </p:extLst>
  </p:cSld>
  <p:clrMapOvr>
    <a:masterClrMapping/>
  </p:clrMapOvr>
  <p:transition advTm="156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53975"/>
            <a:ext cx="8229600" cy="9271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การคัดแยกเชื้อราบริเวณราก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DCF7FB-C786-4A91-A279-CF116C433FEE}" type="slidenum">
              <a:rPr lang="th-TH" smtClean="0"/>
              <a:pPr>
                <a:defRPr/>
              </a:pPr>
              <a:t>37</a:t>
            </a:fld>
            <a:endParaRPr lang="th-TH"/>
          </a:p>
        </p:txBody>
      </p:sp>
      <p:sp>
        <p:nvSpPr>
          <p:cNvPr id="5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CD8CA5B-8C87-4EE7-8AE4-6FDC662F2968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1125538"/>
            <a:ext cx="6804025" cy="503237"/>
          </a:xfrm>
          <a:prstGeom prst="roundRect">
            <a:avLst/>
          </a:prstGeom>
          <a:solidFill>
            <a:srgbClr val="FFFF00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เชื้อราที่คัดแยกจากรากหญ้าแฝกจำนวน 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7 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ไอโซเลต ได้แก่</a:t>
            </a:r>
            <a:endParaRPr lang="th-TH" sz="3200" b="1" dirty="0">
              <a:solidFill>
                <a:schemeClr val="tx1"/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257" y="3068960"/>
            <a:ext cx="2952751" cy="43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Ascomycota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h-TH" sz="2000" dirty="0"/>
          </a:p>
        </p:txBody>
      </p:sp>
      <p:sp>
        <p:nvSpPr>
          <p:cNvPr id="9" name="Rectangle 8"/>
          <p:cNvSpPr/>
          <p:nvPr/>
        </p:nvSpPr>
        <p:spPr>
          <a:xfrm>
            <a:off x="899592" y="2421136"/>
            <a:ext cx="2952750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Aspergillus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terreus</a:t>
            </a:r>
            <a:endParaRPr lang="th-TH" sz="2000" dirty="0"/>
          </a:p>
        </p:txBody>
      </p:sp>
      <p:sp>
        <p:nvSpPr>
          <p:cNvPr id="10" name="Rectangle 9"/>
          <p:cNvSpPr/>
          <p:nvPr/>
        </p:nvSpPr>
        <p:spPr>
          <a:xfrm>
            <a:off x="323528" y="1844824"/>
            <a:ext cx="2952750" cy="43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Paecilomyces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th-TH" sz="2000" dirty="0"/>
          </a:p>
        </p:txBody>
      </p:sp>
      <p:sp>
        <p:nvSpPr>
          <p:cNvPr id="11" name="Rectangle 10"/>
          <p:cNvSpPr/>
          <p:nvPr/>
        </p:nvSpPr>
        <p:spPr>
          <a:xfrm>
            <a:off x="4427984" y="5877272"/>
            <a:ext cx="2952750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Penicillium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en-U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MI31</a:t>
            </a:r>
            <a:endParaRPr lang="th-TH" sz="2000" dirty="0"/>
          </a:p>
        </p:txBody>
      </p:sp>
      <p:sp>
        <p:nvSpPr>
          <p:cNvPr id="12" name="Rectangle 11"/>
          <p:cNvSpPr/>
          <p:nvPr/>
        </p:nvSpPr>
        <p:spPr>
          <a:xfrm>
            <a:off x="2484859" y="3717032"/>
            <a:ext cx="3743325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Coniochaeta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velutina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h-TH" sz="2000" dirty="0"/>
          </a:p>
        </p:txBody>
      </p:sp>
      <p:sp>
        <p:nvSpPr>
          <p:cNvPr id="13" name="Rectangle 12"/>
          <p:cNvSpPr/>
          <p:nvPr/>
        </p:nvSpPr>
        <p:spPr>
          <a:xfrm>
            <a:off x="3995936" y="5085184"/>
            <a:ext cx="2951163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Davidiellaceae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h-TH" sz="2000" dirty="0"/>
          </a:p>
        </p:txBody>
      </p:sp>
      <p:sp>
        <p:nvSpPr>
          <p:cNvPr id="14" name="Rectangle 13"/>
          <p:cNvSpPr/>
          <p:nvPr/>
        </p:nvSpPr>
        <p:spPr>
          <a:xfrm>
            <a:off x="3131840" y="4437112"/>
            <a:ext cx="2952750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Ascomyces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lilacinus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h-TH" sz="2000" dirty="0"/>
          </a:p>
        </p:txBody>
      </p:sp>
      <p:sp>
        <p:nvSpPr>
          <p:cNvPr id="19" name="Rectangle 18"/>
          <p:cNvSpPr/>
          <p:nvPr/>
        </p:nvSpPr>
        <p:spPr>
          <a:xfrm>
            <a:off x="323528" y="1700808"/>
            <a:ext cx="2880320" cy="64807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899592" y="2420888"/>
            <a:ext cx="5760640" cy="3168352"/>
          </a:xfrm>
          <a:prstGeom prst="rect">
            <a:avLst/>
          </a:prstGeom>
          <a:noFill/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 20"/>
          <p:cNvSpPr/>
          <p:nvPr/>
        </p:nvSpPr>
        <p:spPr>
          <a:xfrm>
            <a:off x="4355976" y="5733256"/>
            <a:ext cx="2880320" cy="648072"/>
          </a:xfrm>
          <a:prstGeom prst="rect">
            <a:avLst/>
          </a:prstGeom>
          <a:noFill/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TextBox 21"/>
          <p:cNvSpPr txBox="1"/>
          <p:nvPr/>
        </p:nvSpPr>
        <p:spPr>
          <a:xfrm>
            <a:off x="3419872" y="1700808"/>
            <a:ext cx="172819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ดินเค็ม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56176" y="3645024"/>
            <a:ext cx="208823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ดินเปรี้ยว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0272" y="5714092"/>
            <a:ext cx="208823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ดินเค็ม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ดินเปรี้ยว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98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8" descr="image5B5-hor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357188" y="500063"/>
            <a:ext cx="8286750" cy="1500187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  <a:alpha val="74901"/>
            </a:schemeClr>
          </a:solidFill>
        </p:spPr>
        <p:txBody>
          <a:bodyPr/>
          <a:lstStyle/>
          <a:p>
            <a:pPr algn="ctr" eaLnBrk="1" hangingPunct="1"/>
            <a:r>
              <a:rPr lang="th-TH" sz="4000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การทดสอบกิจกรรมการส่งเสริมการเจริญเติบโตของพืช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496" y="3000375"/>
            <a:ext cx="3071813" cy="1714500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>
              <a:solidFill>
                <a:schemeClr val="tx1">
                  <a:lumMod val="75000"/>
                  <a:lumOff val="2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ปริมาณการละลาย</a:t>
            </a:r>
            <a:r>
              <a:rPr lang="en-US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(Ca</a:t>
            </a:r>
            <a:r>
              <a:rPr lang="en-US" b="1" baseline="-2500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en-US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PO</a:t>
            </a:r>
            <a:r>
              <a:rPr lang="en-US" b="1" baseline="-2500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en-US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)</a:t>
            </a:r>
            <a:r>
              <a:rPr lang="en-US" b="1" baseline="-2500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Pikovskays’s</a:t>
            </a:r>
            <a:r>
              <a:rPr lang="en-US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medium</a:t>
            </a:r>
            <a:endParaRPr lang="th-TH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86531" y="3000375"/>
            <a:ext cx="2714625" cy="165276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  <a:t>การย่อยสลายเซลลูโลส</a:t>
            </a:r>
            <a:r>
              <a:rPr lang="en-US" b="1" dirty="0" smtClean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  <a:t>;</a:t>
            </a:r>
            <a:r>
              <a:rPr lang="en-US" b="1" dirty="0" smtClean="0">
                <a:solidFill>
                  <a:sysClr val="windowText" lastClr="000000"/>
                </a:solidFill>
                <a:latin typeface="Angsana New" pitchFamily="18" charset="-34"/>
              </a:rPr>
              <a:t> Filter Paper Assay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gsanaUPC" pitchFamily="18" charset="-34"/>
                <a:cs typeface="AngsanaUPC" pitchFamily="18" charset="-34"/>
              </a:rPr>
              <a:t>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ngsanaUPC" pitchFamily="18" charset="-34"/>
              <a:cs typeface="AngsanaUPC" pitchFamily="18" charset="-34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1571625" y="2285992"/>
            <a:ext cx="3071813" cy="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1213631" y="2642401"/>
            <a:ext cx="714383" cy="156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7250927" y="2607469"/>
            <a:ext cx="64293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7" name="ตัวยึดหมายเลขภาพนิ่ง 35"/>
          <p:cNvSpPr txBox="1">
            <a:spLocks/>
          </p:cNvSpPr>
          <p:nvPr/>
        </p:nvSpPr>
        <p:spPr bwMode="auto">
          <a:xfrm>
            <a:off x="8501063" y="6286500"/>
            <a:ext cx="6429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6D4011C1-B461-4C4B-992A-F5F88B5B2DC0}" type="slidenum">
              <a:rPr lang="th-TH" sz="4400" b="1">
                <a:solidFill>
                  <a:srgbClr val="FF7C80"/>
                </a:solidFill>
                <a:latin typeface="Arial Rounded MT Bold" pitchFamily="34" charset="0"/>
                <a:cs typeface="AngsanaUPC" pitchFamily="18" charset="-34"/>
              </a:rPr>
              <a:pPr algn="ctr"/>
              <a:t>38</a:t>
            </a:fld>
            <a:endParaRPr lang="th-TH" sz="4400" b="1">
              <a:solidFill>
                <a:srgbClr val="FF7C80"/>
              </a:solidFill>
              <a:latin typeface="Arial Rounded MT Bold" pitchFamily="34" charset="0"/>
              <a:cs typeface="AngsanaUPC" pitchFamily="18" charset="-34"/>
            </a:endParaRPr>
          </a:p>
        </p:txBody>
      </p:sp>
      <p:sp>
        <p:nvSpPr>
          <p:cNvPr id="38924" name="Rectangle 10"/>
          <p:cNvSpPr>
            <a:spLocks noChangeArrowheads="1"/>
          </p:cNvSpPr>
          <p:nvPr/>
        </p:nvSpPr>
        <p:spPr bwMode="auto">
          <a:xfrm>
            <a:off x="6215034" y="4786322"/>
            <a:ext cx="292896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b="1" dirty="0" err="1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Yamin</a:t>
            </a:r>
            <a:r>
              <a:rPr lang="en-US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b="1" i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., 2009)</a:t>
            </a:r>
            <a:endParaRPr lang="th-TH" b="1" dirty="0">
              <a:solidFill>
                <a:srgbClr val="FFFFFF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8925" name="TextBox 15"/>
          <p:cNvSpPr txBox="1">
            <a:spLocks noChangeArrowheads="1"/>
          </p:cNvSpPr>
          <p:nvPr/>
        </p:nvSpPr>
        <p:spPr bwMode="auto">
          <a:xfrm>
            <a:off x="3500430" y="4786322"/>
            <a:ext cx="228601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b="1" dirty="0" err="1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Sperberg</a:t>
            </a:r>
            <a:r>
              <a:rPr lang="en-US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, 1958)</a:t>
            </a:r>
            <a:endParaRPr lang="th-TH" b="1" dirty="0">
              <a:solidFill>
                <a:srgbClr val="FFFFFF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57159" y="4786313"/>
            <a:ext cx="22145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b="1" dirty="0" err="1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Azlin</a:t>
            </a:r>
            <a:r>
              <a:rPr lang="en-US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b="1" i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., 2005)</a:t>
            </a:r>
            <a:endParaRPr lang="th-TH" b="1" dirty="0">
              <a:solidFill>
                <a:srgbClr val="FFFFFF"/>
              </a:solidFill>
              <a:latin typeface="AngsanaUPC" pitchFamily="18" charset="-34"/>
              <a:cs typeface="AngsanaUPC" pitchFamily="18" charset="-3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572021" y="2285992"/>
            <a:ext cx="3000375" cy="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0300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</a:rPr>
              <a:t>Vanado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</a:rPr>
              <a:t> -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</a:rPr>
              <a:t>molybdate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</a:rPr>
              <a:t> method</a:t>
            </a:r>
            <a:endParaRPr lang="th-TH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39</a:t>
            </a:fld>
            <a:endParaRPr lang="th-TH"/>
          </a:p>
        </p:txBody>
      </p:sp>
      <p:pic>
        <p:nvPicPr>
          <p:cNvPr id="4" name="Picture 2" descr="http://www.dcu.ie/chemistry/asg/mcgrawc/files/vials.jpg"/>
          <p:cNvPicPr>
            <a:picLocks noChangeAspect="1" noChangeArrowheads="1"/>
          </p:cNvPicPr>
          <p:nvPr/>
        </p:nvPicPr>
        <p:blipFill>
          <a:blip r:embed="rId2" cstate="print">
            <a:lum bright="21000"/>
          </a:blip>
          <a:srcRect l="36620"/>
          <a:stretch>
            <a:fillRect/>
          </a:stretch>
        </p:blipFill>
        <p:spPr bwMode="auto">
          <a:xfrm>
            <a:off x="5292080" y="2924944"/>
            <a:ext cx="3456384" cy="178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4716016" y="6197302"/>
            <a:ext cx="36015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ngsanaUPC" pitchFamily="18" charset="-34"/>
                <a:cs typeface="AngsanaUPC" pitchFamily="18" charset="-34"/>
              </a:rPr>
              <a:t>(Sylvester-</a:t>
            </a:r>
            <a:r>
              <a:rPr lang="en-US" b="1" dirty="0" err="1">
                <a:latin typeface="AngsanaUPC" pitchFamily="18" charset="-34"/>
                <a:cs typeface="AngsanaUPC" pitchFamily="18" charset="-34"/>
              </a:rPr>
              <a:t>bradley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b="1" dirty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26" name="Picture 2" descr="http://www.faqs.org/photo-dict/photofiles/list/6446/13339v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36779"/>
            <a:ext cx="1368152" cy="182420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Oval 6"/>
          <p:cNvSpPr/>
          <p:nvPr/>
        </p:nvSpPr>
        <p:spPr>
          <a:xfrm>
            <a:off x="1043608" y="2924944"/>
            <a:ext cx="72008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187624" y="2924944"/>
            <a:ext cx="72008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Oval 8"/>
          <p:cNvSpPr/>
          <p:nvPr/>
        </p:nvSpPr>
        <p:spPr>
          <a:xfrm flipH="1" flipV="1">
            <a:off x="1259632" y="2996952"/>
            <a:ext cx="72008" cy="803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Oval 9"/>
          <p:cNvSpPr/>
          <p:nvPr/>
        </p:nvSpPr>
        <p:spPr>
          <a:xfrm flipH="1" flipV="1">
            <a:off x="1107232" y="2988568"/>
            <a:ext cx="80392" cy="803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Oval 10"/>
          <p:cNvSpPr/>
          <p:nvPr/>
        </p:nvSpPr>
        <p:spPr>
          <a:xfrm>
            <a:off x="1115616" y="2852936"/>
            <a:ext cx="72008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TextBox 11"/>
          <p:cNvSpPr txBox="1"/>
          <p:nvPr/>
        </p:nvSpPr>
        <p:spPr>
          <a:xfrm>
            <a:off x="539552" y="3212976"/>
            <a:ext cx="129614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Ca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(PO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)</a:t>
            </a:r>
            <a:r>
              <a:rPr lang="en-US" sz="2000" b="1" baseline="-25000" dirty="0" smtClean="0"/>
              <a:t>2</a:t>
            </a:r>
            <a:endParaRPr lang="th-TH" sz="2000" b="1" baseline="-25000" dirty="0"/>
          </a:p>
        </p:txBody>
      </p:sp>
      <p:sp>
        <p:nvSpPr>
          <p:cNvPr id="13" name="Right Arrow 12"/>
          <p:cNvSpPr/>
          <p:nvPr/>
        </p:nvSpPr>
        <p:spPr>
          <a:xfrm>
            <a:off x="2051720" y="2204864"/>
            <a:ext cx="93610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2051720" y="1825660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gsana New" pitchFamily="18" charset="-34"/>
              </a:rPr>
              <a:t>3 </a:t>
            </a:r>
            <a:r>
              <a:rPr lang="th-TH" b="1" dirty="0" smtClean="0">
                <a:latin typeface="Angsana New" pitchFamily="18" charset="-34"/>
              </a:rPr>
              <a:t>วัน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0192" y="522920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ngsana New" pitchFamily="18" charset="-34"/>
              </a:rPr>
              <a:t>470 nm</a:t>
            </a:r>
            <a:endParaRPr lang="th-TH" sz="3200" dirty="0">
              <a:latin typeface="Angsana New" pitchFamily="18" charset="-34"/>
            </a:endParaRPr>
          </a:p>
        </p:txBody>
      </p:sp>
      <p:pic>
        <p:nvPicPr>
          <p:cNvPr id="17" name="Picture 2" descr="http://www.faqs.org/photo-dict/photofiles/list/6446/13339v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108854"/>
            <a:ext cx="1368152" cy="182420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Curved Right Arrow 17"/>
          <p:cNvSpPr/>
          <p:nvPr/>
        </p:nvSpPr>
        <p:spPr>
          <a:xfrm rot="4422010">
            <a:off x="3929742" y="1254089"/>
            <a:ext cx="432048" cy="936104"/>
          </a:xfrm>
          <a:prstGeom prst="curved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5976" y="134250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Ammonium </a:t>
            </a:r>
            <a:r>
              <a:rPr lang="en-US" sz="1800" b="1" dirty="0" err="1" smtClean="0">
                <a:latin typeface="+mn-lt"/>
              </a:rPr>
              <a:t>vanadate</a:t>
            </a:r>
            <a:r>
              <a:rPr lang="en-US" sz="1800" b="1" dirty="0" smtClean="0">
                <a:latin typeface="+mn-lt"/>
              </a:rPr>
              <a:t> and </a:t>
            </a:r>
            <a:r>
              <a:rPr lang="en-US" sz="1800" b="1" dirty="0" err="1" smtClean="0">
                <a:latin typeface="+mn-lt"/>
              </a:rPr>
              <a:t>molibdate</a:t>
            </a:r>
            <a:endParaRPr lang="th-TH" sz="1800" b="1" dirty="0">
              <a:latin typeface="+mn-lt"/>
            </a:endParaRPr>
          </a:p>
        </p:txBody>
      </p:sp>
      <p:sp>
        <p:nvSpPr>
          <p:cNvPr id="20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C36064B-C288-46CD-9BAA-533F9DDF2D8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 rot="5400000">
            <a:off x="6660232" y="4653136"/>
            <a:ext cx="360040" cy="36004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 rot="5400000">
            <a:off x="6660232" y="4869160"/>
            <a:ext cx="360040" cy="36004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18829166">
            <a:off x="4374846" y="2434875"/>
            <a:ext cx="576064" cy="79208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TextBox 22"/>
          <p:cNvSpPr txBox="1"/>
          <p:nvPr/>
        </p:nvSpPr>
        <p:spPr>
          <a:xfrm>
            <a:off x="5508104" y="247373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Orthophosphate</a:t>
            </a:r>
            <a:endParaRPr lang="th-TH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39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8" grpId="0" animBg="1"/>
      <p:bldP spid="19" grpId="0"/>
      <p:bldP spid="21" grpId="0" animBg="1"/>
      <p:bldP spid="2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1925" y="785794"/>
            <a:ext cx="7162917" cy="593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388506-3175-446D-81B0-ED76ECF2A232}" type="slidenum">
              <a:rPr lang="th-TH" smtClean="0"/>
              <a:pPr>
                <a:defRPr/>
              </a:pPr>
              <a:t>4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1643106" y="71422"/>
            <a:ext cx="8229600" cy="1143000"/>
          </a:xfrm>
        </p:spPr>
        <p:txBody>
          <a:bodyPr/>
          <a:lstStyle/>
          <a:p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</a:rPr>
              <a:t>Rhizosphere</a:t>
            </a:r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09217"/>
      </p:ext>
    </p:extLst>
  </p:cSld>
  <p:clrMapOvr>
    <a:masterClrMapping/>
  </p:clrMapOvr>
  <p:transition advTm="13354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7200" b="1" dirty="0" smtClean="0">
                <a:latin typeface="Angsana New" pitchFamily="18" charset="-34"/>
              </a:rPr>
              <a:t>Filter Paper Assay</a:t>
            </a:r>
            <a:endParaRPr lang="th-TH" sz="7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40</a:t>
            </a:fld>
            <a:endParaRPr lang="th-TH"/>
          </a:p>
        </p:txBody>
      </p:sp>
      <p:pic>
        <p:nvPicPr>
          <p:cNvPr id="4" name="Picture 2" descr="http://www.faqs.org/photo-dict/photofiles/list/6446/13339v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1368152" cy="182420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Right Arrow 4"/>
          <p:cNvSpPr/>
          <p:nvPr/>
        </p:nvSpPr>
        <p:spPr>
          <a:xfrm>
            <a:off x="1763688" y="2708920"/>
            <a:ext cx="936104" cy="360040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1763688" y="225770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gsana New" pitchFamily="18" charset="-34"/>
              </a:rPr>
              <a:t>7 </a:t>
            </a:r>
            <a:r>
              <a:rPr lang="th-TH" b="1" dirty="0" smtClean="0">
                <a:latin typeface="Angsana New" pitchFamily="18" charset="-34"/>
              </a:rPr>
              <a:t>วัน</a:t>
            </a:r>
            <a:endParaRPr lang="th-TH" b="1" dirty="0">
              <a:latin typeface="Angsana New" pitchFamily="18" charset="-34"/>
            </a:endParaRPr>
          </a:p>
        </p:txBody>
      </p:sp>
      <p:pic>
        <p:nvPicPr>
          <p:cNvPr id="7" name="Picture 2" descr="http://www.faqs.org/photo-dict/photofiles/list/6446/13339v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844824"/>
            <a:ext cx="1368152" cy="182420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3347864" y="2708920"/>
            <a:ext cx="14401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Curved Right Arrow 8"/>
          <p:cNvSpPr/>
          <p:nvPr/>
        </p:nvSpPr>
        <p:spPr>
          <a:xfrm rot="4422010">
            <a:off x="3569701" y="1283431"/>
            <a:ext cx="432048" cy="936104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912" y="177281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DNS reagent</a:t>
            </a:r>
            <a:endParaRPr lang="th-TH" sz="1800" b="1" dirty="0">
              <a:latin typeface="+mn-lt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95936" y="2617748"/>
            <a:ext cx="936104" cy="360040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TextBox 11"/>
          <p:cNvSpPr txBox="1"/>
          <p:nvPr/>
        </p:nvSpPr>
        <p:spPr>
          <a:xfrm>
            <a:off x="3779912" y="290578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</a:rPr>
              <a:t>ต้ม </a:t>
            </a:r>
            <a:r>
              <a:rPr lang="en-US" b="1" dirty="0" smtClean="0">
                <a:latin typeface="Angsana New" pitchFamily="18" charset="-34"/>
              </a:rPr>
              <a:t>10 </a:t>
            </a:r>
            <a:r>
              <a:rPr lang="th-TH" b="1" dirty="0" smtClean="0">
                <a:latin typeface="Angsana New" pitchFamily="18" charset="-34"/>
              </a:rPr>
              <a:t>นาที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13" name="Curved Right Arrow 12"/>
          <p:cNvSpPr/>
          <p:nvPr/>
        </p:nvSpPr>
        <p:spPr>
          <a:xfrm rot="6947279" flipV="1">
            <a:off x="2832445" y="1270849"/>
            <a:ext cx="432048" cy="936104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170080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Citrate buffer</a:t>
            </a:r>
            <a:endParaRPr lang="th-TH" sz="1800" b="1" dirty="0">
              <a:latin typeface="+mn-lt"/>
            </a:endParaRPr>
          </a:p>
        </p:txBody>
      </p:sp>
      <p:pic>
        <p:nvPicPr>
          <p:cNvPr id="38914" name="Picture 2" descr="http://www.cab.ku.ac.th/tools_science/picture/spectrophotometer%20genesys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293096"/>
            <a:ext cx="2232248" cy="1859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urved Right Arrow 16"/>
          <p:cNvSpPr/>
          <p:nvPr/>
        </p:nvSpPr>
        <p:spPr>
          <a:xfrm rot="10064986" flipV="1">
            <a:off x="7568706" y="3299564"/>
            <a:ext cx="523155" cy="1153178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84368" y="3420289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ngsana New" pitchFamily="18" charset="-34"/>
              </a:rPr>
              <a:t>540 nm</a:t>
            </a:r>
            <a:endParaRPr lang="th-TH" sz="3200" dirty="0">
              <a:latin typeface="Angsana New" pitchFamily="18" charset="-34"/>
            </a:endParaRPr>
          </a:p>
        </p:txBody>
      </p:sp>
      <p:sp>
        <p:nvSpPr>
          <p:cNvPr id="19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C36064B-C288-46CD-9BAA-533F9DDF2D8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40962" name="Picture 2" descr="http://www.generalbiomass.com/fig_cellulos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21088"/>
            <a:ext cx="4752528" cy="2160240"/>
          </a:xfrm>
          <a:prstGeom prst="rect">
            <a:avLst/>
          </a:prstGeom>
          <a:noFill/>
        </p:spPr>
      </p:pic>
      <p:pic>
        <p:nvPicPr>
          <p:cNvPr id="39938" name="Picture 2" descr="http://projectsday.hci.edu.sg/2010/15-FinalsWeb/Cat-01/1-47/images/image0243.jpg"/>
          <p:cNvPicPr>
            <a:picLocks noChangeAspect="1" noChangeArrowheads="1"/>
          </p:cNvPicPr>
          <p:nvPr/>
        </p:nvPicPr>
        <p:blipFill>
          <a:blip r:embed="rId5" cstate="print"/>
          <a:srcRect l="13846" t="7461" b="4334"/>
          <a:stretch>
            <a:fillRect/>
          </a:stretch>
        </p:blipFill>
        <p:spPr bwMode="auto">
          <a:xfrm>
            <a:off x="5148064" y="1916832"/>
            <a:ext cx="2438225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586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 animBg="1"/>
      <p:bldP spid="10" grpId="0"/>
      <p:bldP spid="11" grpId="0" animBg="1"/>
      <p:bldP spid="12" grpId="0"/>
      <p:bldP spid="13" grpId="0" animBg="1"/>
      <p:bldP spid="14" grpId="0"/>
      <p:bldP spid="17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/>
        </p:nvGraphicFramePr>
        <p:xfrm>
          <a:off x="3851920" y="1340768"/>
          <a:ext cx="511720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FF003-9CF4-41D3-BBB0-8588192C4BD3}" type="slidenum">
              <a:rPr lang="th-TH" smtClean="0"/>
              <a:pPr>
                <a:defRPr/>
              </a:pPr>
              <a:t>41</a:t>
            </a:fld>
            <a:endParaRPr lang="th-TH"/>
          </a:p>
        </p:txBody>
      </p:sp>
      <p:pic>
        <p:nvPicPr>
          <p:cNvPr id="8" name="Picture 7" descr="P1010518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5301208"/>
            <a:ext cx="1844455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P10105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680" y="5085184"/>
            <a:ext cx="1822639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67544" y="0"/>
            <a:ext cx="8424936" cy="1052736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ปริมาณการละลายฟอสเฟตของเชื้อราบริเวณรากหญ้าแฝกที่ปลูกในดินเค็มและดินเปรี้ยว</a:t>
            </a:r>
          </a:p>
        </p:txBody>
      </p:sp>
      <p:sp>
        <p:nvSpPr>
          <p:cNvPr id="47113" name="TextBox 5"/>
          <p:cNvSpPr txBox="1">
            <a:spLocks noChangeArrowheads="1"/>
          </p:cNvSpPr>
          <p:nvPr/>
        </p:nvSpPr>
        <p:spPr bwMode="auto">
          <a:xfrm rot="-5400000">
            <a:off x="357982" y="2285206"/>
            <a:ext cx="1054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ppm</a:t>
            </a:r>
            <a:endParaRPr lang="th-TH" sz="2400" b="1">
              <a:solidFill>
                <a:schemeClr val="bg1"/>
              </a:solidFill>
            </a:endParaRPr>
          </a:p>
        </p:txBody>
      </p:sp>
      <p:sp>
        <p:nvSpPr>
          <p:cNvPr id="39956" name="TextBox 7"/>
          <p:cNvSpPr txBox="1">
            <a:spLocks noChangeArrowheads="1"/>
          </p:cNvSpPr>
          <p:nvPr/>
        </p:nvSpPr>
        <p:spPr bwMode="auto">
          <a:xfrm>
            <a:off x="4788024" y="980728"/>
            <a:ext cx="38164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/>
              <a:t>243.2 – 741.1mg kg</a:t>
            </a:r>
            <a:r>
              <a:rPr lang="en-US" sz="2000" b="1" baseline="30000" dirty="0"/>
              <a:t>-1</a:t>
            </a:r>
            <a:endParaRPr lang="th-TH" sz="2000" b="1" baseline="30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dia New" pitchFamily="34" charset="-34"/>
            </a:endParaRPr>
          </a:p>
          <a:p>
            <a:pPr algn="ctr">
              <a:defRPr/>
            </a:pPr>
            <a:endParaRPr lang="th-TH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19700" y="1700213"/>
            <a:ext cx="431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th-TH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8125" y="3316288"/>
            <a:ext cx="431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th-TH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56550" y="3316288"/>
            <a:ext cx="431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th-TH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716463" y="1341438"/>
            <a:ext cx="1584325" cy="3382962"/>
            <a:chOff x="1763713" y="1125538"/>
            <a:chExt cx="3744912" cy="3959646"/>
          </a:xfrm>
        </p:grpSpPr>
        <p:sp>
          <p:nvSpPr>
            <p:cNvPr id="47132" name="Rectangle 21"/>
            <p:cNvSpPr>
              <a:spLocks noChangeArrowheads="1"/>
            </p:cNvSpPr>
            <p:nvPr/>
          </p:nvSpPr>
          <p:spPr bwMode="auto">
            <a:xfrm>
              <a:off x="1763713" y="1125538"/>
              <a:ext cx="3744912" cy="3959646"/>
            </a:xfrm>
            <a:prstGeom prst="rect">
              <a:avLst/>
            </a:prstGeom>
            <a:noFill/>
            <a:ln w="38100">
              <a:solidFill>
                <a:srgbClr val="0033CC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47133" name="TextBox 17"/>
            <p:cNvSpPr txBox="1">
              <a:spLocks noChangeArrowheads="1"/>
            </p:cNvSpPr>
            <p:nvPr/>
          </p:nvSpPr>
          <p:spPr bwMode="auto">
            <a:xfrm>
              <a:off x="2444606" y="1125538"/>
              <a:ext cx="2559193" cy="577042"/>
            </a:xfrm>
            <a:prstGeom prst="rect">
              <a:avLst/>
            </a:prstGeom>
            <a:noFill/>
            <a:ln w="9525">
              <a:solidFill>
                <a:srgbClr val="0033CC"/>
              </a:solidFill>
              <a:prstDash val="sys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2400" b="1">
                  <a:solidFill>
                    <a:srgbClr val="FFFF00"/>
                  </a:solidFill>
                </a:rPr>
                <a:t>ดินเค็ม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300788" y="1773238"/>
            <a:ext cx="2446337" cy="2994025"/>
            <a:chOff x="5081615" y="2411138"/>
            <a:chExt cx="1793848" cy="2585397"/>
          </a:xfrm>
        </p:grpSpPr>
        <p:sp>
          <p:nvSpPr>
            <p:cNvPr id="20" name="Rectangle 19"/>
            <p:cNvSpPr/>
            <p:nvPr/>
          </p:nvSpPr>
          <p:spPr>
            <a:xfrm>
              <a:off x="5081615" y="2908751"/>
              <a:ext cx="1741465" cy="2087784"/>
            </a:xfrm>
            <a:prstGeom prst="rect">
              <a:avLst/>
            </a:prstGeom>
            <a:noFill/>
            <a:ln w="38100">
              <a:solidFill>
                <a:srgbClr val="CC00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47131" name="TextBox 17"/>
            <p:cNvSpPr txBox="1">
              <a:spLocks noChangeArrowheads="1"/>
            </p:cNvSpPr>
            <p:nvPr/>
          </p:nvSpPr>
          <p:spPr bwMode="auto">
            <a:xfrm>
              <a:off x="5292725" y="2411138"/>
              <a:ext cx="1582738" cy="5238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b="1">
                  <a:solidFill>
                    <a:srgbClr val="FFFF00"/>
                  </a:solidFill>
                </a:rPr>
                <a:t>ดินเปรี้ยว</a:t>
              </a:r>
            </a:p>
          </p:txBody>
        </p:sp>
      </p:grpSp>
      <p:graphicFrame>
        <p:nvGraphicFramePr>
          <p:cNvPr id="26" name="Chart 25"/>
          <p:cNvGraphicFramePr/>
          <p:nvPr/>
        </p:nvGraphicFramePr>
        <p:xfrm>
          <a:off x="179512" y="1844824"/>
          <a:ext cx="377991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692275" y="2997200"/>
            <a:ext cx="23034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 err="1">
                <a:latin typeface="+mn-lt"/>
              </a:rPr>
              <a:t>Penicillium</a:t>
            </a:r>
            <a:r>
              <a:rPr lang="en-US" sz="1800" i="1" dirty="0">
                <a:latin typeface="+mn-lt"/>
              </a:rPr>
              <a:t> sp. MI 31</a:t>
            </a:r>
            <a:endParaRPr lang="th-TH" sz="1800" i="1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2636838"/>
            <a:ext cx="20161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 err="1">
                <a:latin typeface="+mn-lt"/>
              </a:rPr>
              <a:t>Aspergillus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terreus</a:t>
            </a:r>
            <a:endParaRPr lang="th-TH" sz="1800" i="1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1438" y="3563938"/>
            <a:ext cx="21955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 err="1">
                <a:latin typeface="+mn-lt"/>
              </a:rPr>
              <a:t>Ascomycota</a:t>
            </a:r>
            <a:r>
              <a:rPr lang="en-US" sz="1800" i="1" dirty="0">
                <a:latin typeface="+mn-lt"/>
              </a:rPr>
              <a:t> sp. Ex2</a:t>
            </a:r>
            <a:endParaRPr lang="th-TH" sz="1800" i="1" dirty="0">
              <a:latin typeface="+mn-lt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50825" y="5405438"/>
            <a:ext cx="1296988" cy="831850"/>
            <a:chOff x="475928" y="3111351"/>
            <a:chExt cx="1169082" cy="832377"/>
          </a:xfrm>
        </p:grpSpPr>
        <p:sp>
          <p:nvSpPr>
            <p:cNvPr id="32" name="Rectangle 31"/>
            <p:cNvSpPr/>
            <p:nvPr/>
          </p:nvSpPr>
          <p:spPr>
            <a:xfrm>
              <a:off x="475928" y="3182833"/>
              <a:ext cx="174575" cy="217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5928" y="3614907"/>
              <a:ext cx="174575" cy="21762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/>
            </a:p>
          </p:txBody>
        </p:sp>
        <p:sp>
          <p:nvSpPr>
            <p:cNvPr id="47128" name="TextBox 14"/>
            <p:cNvSpPr txBox="1">
              <a:spLocks noChangeArrowheads="1"/>
            </p:cNvSpPr>
            <p:nvPr/>
          </p:nvSpPr>
          <p:spPr bwMode="auto">
            <a:xfrm>
              <a:off x="708906" y="3111351"/>
              <a:ext cx="936104" cy="4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Angsana New" pitchFamily="18" charset="-34"/>
                </a:rPr>
                <a:t> </a:t>
              </a:r>
              <a:r>
                <a:rPr lang="th-TH" sz="2000">
                  <a:latin typeface="Angsana New" pitchFamily="18" charset="-34"/>
                </a:rPr>
                <a:t>ดินเค็ม</a:t>
              </a:r>
            </a:p>
          </p:txBody>
        </p:sp>
        <p:sp>
          <p:nvSpPr>
            <p:cNvPr id="47129" name="TextBox 15"/>
            <p:cNvSpPr txBox="1">
              <a:spLocks noChangeArrowheads="1"/>
            </p:cNvSpPr>
            <p:nvPr/>
          </p:nvSpPr>
          <p:spPr bwMode="auto">
            <a:xfrm>
              <a:off x="534172" y="3543398"/>
              <a:ext cx="1008112" cy="4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2000">
                  <a:latin typeface="Angsana New" pitchFamily="18" charset="-34"/>
                </a:rPr>
                <a:t>ดินเปรี้ยว </a:t>
              </a:r>
            </a:p>
          </p:txBody>
        </p:sp>
      </p:grpSp>
      <p:sp>
        <p:nvSpPr>
          <p:cNvPr id="36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573F887-03CA-4735-8B71-F4FD80E449C1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2456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ttp://www.generalbiomass.com/fig_cellulose.gif"/>
          <p:cNvPicPr>
            <a:picLocks noChangeAspect="1" noChangeArrowheads="1"/>
          </p:cNvPicPr>
          <p:nvPr/>
        </p:nvPicPr>
        <p:blipFill>
          <a:blip r:embed="rId3" cstate="print">
            <a:lum bright="60000"/>
          </a:blip>
          <a:srcRect/>
          <a:stretch>
            <a:fillRect/>
          </a:stretch>
        </p:blipFill>
        <p:spPr bwMode="auto">
          <a:xfrm>
            <a:off x="539750" y="0"/>
            <a:ext cx="80645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94DFE-B384-4293-8462-4947EC43CCB3}" type="slidenum">
              <a:rPr lang="th-TH" smtClean="0"/>
              <a:pPr>
                <a:defRPr/>
              </a:pPr>
              <a:t>42</a:t>
            </a:fld>
            <a:endParaRPr lang="th-TH"/>
          </a:p>
        </p:txBody>
      </p:sp>
      <p:graphicFrame>
        <p:nvGraphicFramePr>
          <p:cNvPr id="4" name="Chart 3"/>
          <p:cNvGraphicFramePr/>
          <p:nvPr/>
        </p:nvGraphicFramePr>
        <p:xfrm>
          <a:off x="3635896" y="2492896"/>
          <a:ext cx="5328592" cy="43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133" name="TextBox 14"/>
          <p:cNvSpPr txBox="1">
            <a:spLocks noChangeArrowheads="1"/>
          </p:cNvSpPr>
          <p:nvPr/>
        </p:nvSpPr>
        <p:spPr bwMode="auto">
          <a:xfrm>
            <a:off x="4103688" y="2276475"/>
            <a:ext cx="50403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ngsana New" pitchFamily="18" charset="-34"/>
              </a:rPr>
              <a:t>0.014 - 0.312  </a:t>
            </a:r>
            <a:r>
              <a:rPr lang="en-US" sz="3200" b="1" dirty="0" smtClean="0">
                <a:latin typeface="Angsana New" pitchFamily="18" charset="-34"/>
              </a:rPr>
              <a:t>FPU ml</a:t>
            </a:r>
            <a:r>
              <a:rPr lang="en-US" sz="3200" b="1" baseline="30000" dirty="0" smtClean="0">
                <a:latin typeface="Angsana New" pitchFamily="18" charset="-34"/>
              </a:rPr>
              <a:t>-1</a:t>
            </a:r>
            <a:endParaRPr lang="th-TH" sz="3200" b="1" baseline="30000" dirty="0">
              <a:latin typeface="Angsana New" pitchFamily="18" charset="-34"/>
            </a:endParaRPr>
          </a:p>
        </p:txBody>
      </p:sp>
      <p:sp>
        <p:nvSpPr>
          <p:cNvPr id="48134" name="TextBox 11"/>
          <p:cNvSpPr txBox="1">
            <a:spLocks noChangeArrowheads="1"/>
          </p:cNvSpPr>
          <p:nvPr/>
        </p:nvSpPr>
        <p:spPr bwMode="auto">
          <a:xfrm rot="10800000" flipV="1">
            <a:off x="8243888" y="4508500"/>
            <a:ext cx="36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e</a:t>
            </a:r>
            <a:endParaRPr lang="th-TH" sz="2000"/>
          </a:p>
        </p:txBody>
      </p:sp>
      <p:sp>
        <p:nvSpPr>
          <p:cNvPr id="48135" name="TextBox 11"/>
          <p:cNvSpPr txBox="1">
            <a:spLocks noChangeArrowheads="1"/>
          </p:cNvSpPr>
          <p:nvPr/>
        </p:nvSpPr>
        <p:spPr bwMode="auto">
          <a:xfrm>
            <a:off x="7308850" y="4829175"/>
            <a:ext cx="36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d</a:t>
            </a:r>
            <a:endParaRPr lang="th-TH" sz="2000"/>
          </a:p>
        </p:txBody>
      </p:sp>
      <p:sp>
        <p:nvSpPr>
          <p:cNvPr id="48136" name="TextBox 11"/>
          <p:cNvSpPr txBox="1">
            <a:spLocks noChangeArrowheads="1"/>
          </p:cNvSpPr>
          <p:nvPr/>
        </p:nvSpPr>
        <p:spPr bwMode="auto">
          <a:xfrm>
            <a:off x="5435600" y="4324350"/>
            <a:ext cx="36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c</a:t>
            </a:r>
            <a:endParaRPr lang="th-TH" sz="2000"/>
          </a:p>
        </p:txBody>
      </p:sp>
      <p:sp>
        <p:nvSpPr>
          <p:cNvPr id="48137" name="TextBox 11"/>
          <p:cNvSpPr txBox="1">
            <a:spLocks noChangeArrowheads="1"/>
          </p:cNvSpPr>
          <p:nvPr/>
        </p:nvSpPr>
        <p:spPr bwMode="auto">
          <a:xfrm>
            <a:off x="4500563" y="3173413"/>
            <a:ext cx="36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b</a:t>
            </a:r>
            <a:endParaRPr lang="th-TH" sz="2000"/>
          </a:p>
        </p:txBody>
      </p:sp>
      <p:sp>
        <p:nvSpPr>
          <p:cNvPr id="48138" name="TextBox 11"/>
          <p:cNvSpPr txBox="1">
            <a:spLocks noChangeArrowheads="1"/>
          </p:cNvSpPr>
          <p:nvPr/>
        </p:nvSpPr>
        <p:spPr bwMode="auto">
          <a:xfrm>
            <a:off x="6443663" y="2636838"/>
            <a:ext cx="288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</a:t>
            </a:r>
            <a:endParaRPr lang="th-TH" sz="2000"/>
          </a:p>
        </p:txBody>
      </p:sp>
      <p:graphicFrame>
        <p:nvGraphicFramePr>
          <p:cNvPr id="11" name="Chart 10"/>
          <p:cNvGraphicFramePr/>
          <p:nvPr/>
        </p:nvGraphicFramePr>
        <p:xfrm>
          <a:off x="179512" y="2393504"/>
          <a:ext cx="385192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250825" y="765175"/>
            <a:ext cx="8642350" cy="10525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 ปริมาณย่อยสลายเซลลูโลส ของเชื้อราบริเวณรากหญ้าแฝกที่ปลูกในดินเค็มและดินเปรี้ยว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9975" y="3429000"/>
            <a:ext cx="15843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 err="1">
                <a:latin typeface="+mn-lt"/>
              </a:rPr>
              <a:t>Penicillum</a:t>
            </a:r>
            <a:r>
              <a:rPr lang="en-US" sz="1600" b="1" i="1" dirty="0">
                <a:latin typeface="+mn-lt"/>
              </a:rPr>
              <a:t> sp.</a:t>
            </a:r>
            <a:endParaRPr lang="th-TH" sz="1600" b="1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150" y="4797425"/>
            <a:ext cx="25209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i="1" dirty="0" err="1">
                <a:latin typeface="+mn-lt"/>
              </a:rPr>
              <a:t>Paecilomyces</a:t>
            </a:r>
            <a:r>
              <a:rPr lang="en-US" sz="1600" b="1" i="1" dirty="0">
                <a:latin typeface="+mn-lt"/>
              </a:rPr>
              <a:t> sp</a:t>
            </a:r>
          </a:p>
          <a:p>
            <a:pPr algn="ctr">
              <a:defRPr/>
            </a:pPr>
            <a:r>
              <a:rPr lang="en-US" sz="1600" b="1" i="1" dirty="0">
                <a:latin typeface="+mn-lt"/>
              </a:rPr>
              <a:t>080834</a:t>
            </a:r>
            <a:endParaRPr lang="th-TH" sz="1600" b="1" i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900" y="4818063"/>
            <a:ext cx="205263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 err="1">
                <a:latin typeface="+mn-lt"/>
              </a:rPr>
              <a:t>Conichaeta</a:t>
            </a:r>
            <a:r>
              <a:rPr lang="en-US" sz="1600" b="1" i="1" dirty="0">
                <a:latin typeface="+mn-lt"/>
              </a:rPr>
              <a:t> </a:t>
            </a:r>
            <a:r>
              <a:rPr lang="en-US" sz="1600" b="1" i="1" dirty="0" err="1">
                <a:latin typeface="+mn-lt"/>
              </a:rPr>
              <a:t>velutina</a:t>
            </a:r>
            <a:endParaRPr lang="th-TH" sz="1600" b="1" i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6200" y="3068638"/>
            <a:ext cx="205581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 err="1">
                <a:latin typeface="+mn-lt"/>
              </a:rPr>
              <a:t>Davidiellacaeae</a:t>
            </a:r>
            <a:r>
              <a:rPr lang="en-US" sz="1600" b="1" i="1" dirty="0">
                <a:latin typeface="+mn-lt"/>
              </a:rPr>
              <a:t> sp.</a:t>
            </a:r>
            <a:endParaRPr lang="th-TH" sz="1600" b="1" i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7813" y="2636838"/>
            <a:ext cx="23336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 err="1">
                <a:latin typeface="+mn-lt"/>
              </a:rPr>
              <a:t>Ascomyces</a:t>
            </a:r>
            <a:r>
              <a:rPr lang="en-US" sz="1600" b="1" i="1" dirty="0">
                <a:latin typeface="+mn-lt"/>
              </a:rPr>
              <a:t> </a:t>
            </a:r>
            <a:r>
              <a:rPr lang="en-US" sz="1600" b="1" i="1" dirty="0" err="1">
                <a:latin typeface="+mn-lt"/>
              </a:rPr>
              <a:t>lilacinus</a:t>
            </a:r>
            <a:r>
              <a:rPr lang="en-US" sz="1600" b="1" i="1" dirty="0">
                <a:latin typeface="+mn-lt"/>
              </a:rPr>
              <a:t>.</a:t>
            </a:r>
            <a:endParaRPr lang="th-TH" sz="1600" b="1" i="1" dirty="0">
              <a:latin typeface="+mn-lt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23850" y="5621338"/>
            <a:ext cx="1800225" cy="1087437"/>
            <a:chOff x="475928" y="2682905"/>
            <a:chExt cx="2051640" cy="1150896"/>
          </a:xfrm>
        </p:grpSpPr>
        <p:sp>
          <p:nvSpPr>
            <p:cNvPr id="20" name="Rectangle 19"/>
            <p:cNvSpPr/>
            <p:nvPr/>
          </p:nvSpPr>
          <p:spPr>
            <a:xfrm>
              <a:off x="475928" y="2780353"/>
              <a:ext cx="215296" cy="14449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 b="1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5928" y="3183587"/>
              <a:ext cx="215296" cy="1730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 b="1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5928" y="3486012"/>
              <a:ext cx="215296" cy="173054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 b="1"/>
            </a:p>
          </p:txBody>
        </p:sp>
        <p:sp>
          <p:nvSpPr>
            <p:cNvPr id="48151" name="TextBox 13"/>
            <p:cNvSpPr txBox="1">
              <a:spLocks noChangeArrowheads="1"/>
            </p:cNvSpPr>
            <p:nvPr/>
          </p:nvSpPr>
          <p:spPr bwMode="auto">
            <a:xfrm>
              <a:off x="727368" y="2682905"/>
              <a:ext cx="1800200" cy="423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h-TH" sz="2000" b="1">
                  <a:latin typeface="Angsana New" pitchFamily="18" charset="-34"/>
                </a:rPr>
                <a:t>ดินเปรี้ยว </a:t>
              </a:r>
              <a:r>
                <a:rPr lang="en-US" sz="2000" b="1">
                  <a:latin typeface="Angsana New" pitchFamily="18" charset="-34"/>
                </a:rPr>
                <a:t>+ </a:t>
              </a:r>
              <a:r>
                <a:rPr lang="th-TH" sz="2000" b="1">
                  <a:latin typeface="Angsana New" pitchFamily="18" charset="-34"/>
                </a:rPr>
                <a:t>ดินเค็ม</a:t>
              </a:r>
            </a:p>
          </p:txBody>
        </p:sp>
        <p:sp>
          <p:nvSpPr>
            <p:cNvPr id="48152" name="TextBox 14"/>
            <p:cNvSpPr txBox="1">
              <a:spLocks noChangeArrowheads="1"/>
            </p:cNvSpPr>
            <p:nvPr/>
          </p:nvSpPr>
          <p:spPr bwMode="auto">
            <a:xfrm>
              <a:off x="732383" y="3039581"/>
              <a:ext cx="936104" cy="423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latin typeface="Angsana New" pitchFamily="18" charset="-34"/>
                </a:rPr>
                <a:t> </a:t>
              </a:r>
              <a:r>
                <a:rPr lang="th-TH" sz="2000" b="1">
                  <a:latin typeface="Angsana New" pitchFamily="18" charset="-34"/>
                </a:rPr>
                <a:t>ดินเค็ม</a:t>
              </a:r>
            </a:p>
          </p:txBody>
        </p:sp>
        <p:sp>
          <p:nvSpPr>
            <p:cNvPr id="48153" name="TextBox 15"/>
            <p:cNvSpPr txBox="1">
              <a:spLocks noChangeArrowheads="1"/>
            </p:cNvSpPr>
            <p:nvPr/>
          </p:nvSpPr>
          <p:spPr bwMode="auto">
            <a:xfrm>
              <a:off x="750091" y="3410659"/>
              <a:ext cx="1008112" cy="423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2000" b="1">
                  <a:latin typeface="Angsana New" pitchFamily="18" charset="-34"/>
                </a:rPr>
                <a:t>ดินเปรี้ยว </a:t>
              </a:r>
            </a:p>
          </p:txBody>
        </p:sp>
      </p:grpSp>
      <p:sp>
        <p:nvSpPr>
          <p:cNvPr id="26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8CB3A6E-B5F3-4993-BA98-147FB696BB25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84168" y="2780928"/>
            <a:ext cx="2808312" cy="3600400"/>
          </a:xfrm>
          <a:prstGeom prst="rect">
            <a:avLst/>
          </a:prstGeom>
          <a:noFill/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Rectangle 27"/>
          <p:cNvSpPr/>
          <p:nvPr/>
        </p:nvSpPr>
        <p:spPr>
          <a:xfrm>
            <a:off x="5148064" y="2708920"/>
            <a:ext cx="936104" cy="3744416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ectangle 28"/>
          <p:cNvSpPr/>
          <p:nvPr/>
        </p:nvSpPr>
        <p:spPr>
          <a:xfrm>
            <a:off x="4211960" y="2708920"/>
            <a:ext cx="936104" cy="3744416"/>
          </a:xfrm>
          <a:prstGeom prst="rect">
            <a:avLst/>
          </a:prstGeom>
          <a:noFill/>
          <a:ln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8408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SC07423.JPG"/>
          <p:cNvPicPr>
            <a:picLocks noChangeAspect="1"/>
          </p:cNvPicPr>
          <p:nvPr/>
        </p:nvPicPr>
        <p:blipFill>
          <a:blip r:embed="rId4" cstate="print"/>
          <a:srcRect l="20747" r="29295" b="29663"/>
          <a:stretch>
            <a:fillRect/>
          </a:stretch>
        </p:blipFill>
        <p:spPr bwMode="auto">
          <a:xfrm>
            <a:off x="3995936" y="244500"/>
            <a:ext cx="1542849" cy="1960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88032" y="188640"/>
            <a:ext cx="3131840" cy="1200329"/>
          </a:xfrm>
          <a:prstGeom prst="rect">
            <a:avLst/>
          </a:prstGeom>
          <a:ln>
            <a:noFill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เชื้อแบคทีเรียบริเวณรากหญ้าแฝก</a:t>
            </a:r>
          </a:p>
        </p:txBody>
      </p:sp>
      <p:sp>
        <p:nvSpPr>
          <p:cNvPr id="56328" name="AutoShape 8"/>
          <p:cNvSpPr>
            <a:spLocks noChangeArrowheads="1"/>
          </p:cNvSpPr>
          <p:nvPr/>
        </p:nvSpPr>
        <p:spPr bwMode="auto">
          <a:xfrm rot="10800000">
            <a:off x="1604963" y="1989138"/>
            <a:ext cx="1138237" cy="885825"/>
          </a:xfrm>
          <a:custGeom>
            <a:avLst/>
            <a:gdLst>
              <a:gd name="G0" fmla="+- 8354 0 0"/>
              <a:gd name="G1" fmla="+- 17464 0 0"/>
              <a:gd name="G2" fmla="+- 8354 0 0"/>
              <a:gd name="G3" fmla="*/ 8354 1 2"/>
              <a:gd name="G4" fmla="+- G3 10800 0"/>
              <a:gd name="G5" fmla="+- 21600 8354 17464"/>
              <a:gd name="G6" fmla="+- 17464 8354 0"/>
              <a:gd name="G7" fmla="*/ G6 1 2"/>
              <a:gd name="G8" fmla="*/ 1746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464 1 2"/>
              <a:gd name="G15" fmla="+- G5 0 G4"/>
              <a:gd name="G16" fmla="+- G0 0 G4"/>
              <a:gd name="G17" fmla="*/ G2 G15 G16"/>
              <a:gd name="T0" fmla="*/ 14977 w 21600"/>
              <a:gd name="T1" fmla="*/ 0 h 21600"/>
              <a:gd name="T2" fmla="*/ 8354 w 21600"/>
              <a:gd name="T3" fmla="*/ 8354 h 21600"/>
              <a:gd name="T4" fmla="*/ 0 w 21600"/>
              <a:gd name="T5" fmla="*/ 18524 h 21600"/>
              <a:gd name="T6" fmla="*/ 8732 w 21600"/>
              <a:gd name="T7" fmla="*/ 21600 h 21600"/>
              <a:gd name="T8" fmla="*/ 17464 w 21600"/>
              <a:gd name="T9" fmla="*/ 15966 h 21600"/>
              <a:gd name="T10" fmla="*/ 21600 w 21600"/>
              <a:gd name="T11" fmla="*/ 8354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4977" y="0"/>
                </a:moveTo>
                <a:lnTo>
                  <a:pt x="8354" y="8354"/>
                </a:lnTo>
                <a:lnTo>
                  <a:pt x="12490" y="8354"/>
                </a:lnTo>
                <a:lnTo>
                  <a:pt x="12490" y="15448"/>
                </a:lnTo>
                <a:lnTo>
                  <a:pt x="0" y="15448"/>
                </a:lnTo>
                <a:lnTo>
                  <a:pt x="0" y="21600"/>
                </a:lnTo>
                <a:lnTo>
                  <a:pt x="17464" y="21600"/>
                </a:lnTo>
                <a:lnTo>
                  <a:pt x="17464" y="8354"/>
                </a:lnTo>
                <a:lnTo>
                  <a:pt x="21600" y="8354"/>
                </a:lnTo>
                <a:close/>
              </a:path>
            </a:pathLst>
          </a:cu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6084888" y="1973263"/>
            <a:ext cx="2519362" cy="3184525"/>
            <a:chOff x="6084168" y="1196752"/>
            <a:chExt cx="1800225" cy="2431579"/>
          </a:xfrm>
        </p:grpSpPr>
        <p:sp>
          <p:nvSpPr>
            <p:cNvPr id="56331" name="AutoShape 11"/>
            <p:cNvSpPr>
              <a:spLocks noChangeArrowheads="1"/>
            </p:cNvSpPr>
            <p:nvPr/>
          </p:nvSpPr>
          <p:spPr bwMode="auto">
            <a:xfrm rot="10800000" flipH="1">
              <a:off x="6084168" y="1196752"/>
              <a:ext cx="935845" cy="648501"/>
            </a:xfrm>
            <a:custGeom>
              <a:avLst/>
              <a:gdLst>
                <a:gd name="G0" fmla="+- 10729 0 0"/>
                <a:gd name="G1" fmla="+- 18462 0 0"/>
                <a:gd name="G2" fmla="+- 7212 0 0"/>
                <a:gd name="G3" fmla="*/ 10729 1 2"/>
                <a:gd name="G4" fmla="+- G3 10800 0"/>
                <a:gd name="G5" fmla="+- 21600 10729 18462"/>
                <a:gd name="G6" fmla="+- 18462 7212 0"/>
                <a:gd name="G7" fmla="*/ G6 1 2"/>
                <a:gd name="G8" fmla="*/ 18462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462 1 2"/>
                <a:gd name="G15" fmla="+- G5 0 G4"/>
                <a:gd name="G16" fmla="+- G0 0 G4"/>
                <a:gd name="G17" fmla="*/ G2 G15 G16"/>
                <a:gd name="T0" fmla="*/ 16165 w 21600"/>
                <a:gd name="T1" fmla="*/ 0 h 21600"/>
                <a:gd name="T2" fmla="*/ 10729 w 21600"/>
                <a:gd name="T3" fmla="*/ 7212 h 21600"/>
                <a:gd name="T4" fmla="*/ 0 w 21600"/>
                <a:gd name="T5" fmla="*/ 18913 h 21600"/>
                <a:gd name="T6" fmla="*/ 9231 w 21600"/>
                <a:gd name="T7" fmla="*/ 21600 h 21600"/>
                <a:gd name="T8" fmla="*/ 18462 w 21600"/>
                <a:gd name="T9" fmla="*/ 15019 h 21600"/>
                <a:gd name="T10" fmla="*/ 21600 w 21600"/>
                <a:gd name="T11" fmla="*/ 7212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165" y="0"/>
                  </a:moveTo>
                  <a:lnTo>
                    <a:pt x="10729" y="7212"/>
                  </a:lnTo>
                  <a:lnTo>
                    <a:pt x="13867" y="7212"/>
                  </a:lnTo>
                  <a:lnTo>
                    <a:pt x="13867" y="16224"/>
                  </a:lnTo>
                  <a:lnTo>
                    <a:pt x="0" y="16224"/>
                  </a:lnTo>
                  <a:lnTo>
                    <a:pt x="0" y="21600"/>
                  </a:lnTo>
                  <a:lnTo>
                    <a:pt x="18462" y="21600"/>
                  </a:lnTo>
                  <a:lnTo>
                    <a:pt x="18462" y="7212"/>
                  </a:lnTo>
                  <a:lnTo>
                    <a:pt x="21600" y="721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th-TH"/>
            </a:p>
          </p:txBody>
        </p:sp>
        <p:pic>
          <p:nvPicPr>
            <p:cNvPr id="56338" name="Picture 18" descr="P1010427"/>
            <p:cNvPicPr>
              <a:picLocks noChangeAspect="1" noChangeArrowheads="1"/>
            </p:cNvPicPr>
            <p:nvPr/>
          </p:nvPicPr>
          <p:blipFill>
            <a:blip r:embed="rId5" cstate="print"/>
            <a:srcRect l="7893" t="3484" r="5223"/>
            <a:stretch>
              <a:fillRect/>
            </a:stretch>
          </p:blipFill>
          <p:spPr bwMode="auto">
            <a:xfrm>
              <a:off x="6228606" y="2193478"/>
              <a:ext cx="1655762" cy="1434853"/>
            </a:xfrm>
            <a:prstGeom prst="roundRect">
              <a:avLst>
                <a:gd name="adj" fmla="val 208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5889" name="Text Box 15"/>
            <p:cNvSpPr txBox="1">
              <a:spLocks noChangeArrowheads="1"/>
            </p:cNvSpPr>
            <p:nvPr/>
          </p:nvSpPr>
          <p:spPr bwMode="auto">
            <a:xfrm>
              <a:off x="6084168" y="1844824"/>
              <a:ext cx="1800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000099"/>
                  </a:solidFill>
                </a:rPr>
                <a:t>Cellulolytic</a:t>
              </a:r>
              <a:endParaRPr lang="th-TH" sz="20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203575" y="2781300"/>
            <a:ext cx="3311525" cy="2770188"/>
            <a:chOff x="468313" y="2818526"/>
            <a:chExt cx="3311525" cy="2771062"/>
          </a:xfrm>
        </p:grpSpPr>
        <p:pic>
          <p:nvPicPr>
            <p:cNvPr id="6" name="Picture 5" descr="P1010403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8183" y="3268788"/>
              <a:ext cx="2302262" cy="1889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35885" name="Text Box 13"/>
            <p:cNvSpPr txBox="1">
              <a:spLocks noChangeArrowheads="1"/>
            </p:cNvSpPr>
            <p:nvPr/>
          </p:nvSpPr>
          <p:spPr bwMode="auto">
            <a:xfrm>
              <a:off x="468313" y="2818526"/>
              <a:ext cx="3311525" cy="610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000099"/>
                  </a:solidFill>
                </a:rPr>
                <a:t>Nitrogen-fixation             </a:t>
              </a:r>
              <a:endParaRPr lang="th-TH" sz="2000" b="1">
                <a:solidFill>
                  <a:srgbClr val="000099"/>
                </a:solidFill>
              </a:endParaRPr>
            </a:p>
          </p:txBody>
        </p:sp>
        <p:sp>
          <p:nvSpPr>
            <p:cNvPr id="56342" name="Text Box 22"/>
            <p:cNvSpPr txBox="1">
              <a:spLocks noChangeArrowheads="1"/>
            </p:cNvSpPr>
            <p:nvPr/>
          </p:nvSpPr>
          <p:spPr bwMode="auto">
            <a:xfrm>
              <a:off x="1474788" y="5070311"/>
              <a:ext cx="1225550" cy="51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Angsana New" pitchFamily="18" charset="-34"/>
                </a:rPr>
                <a:t>5</a:t>
              </a:r>
              <a:r>
                <a:rPr lang="th-TH" b="1" dirty="0">
                  <a:solidFill>
                    <a:schemeClr val="accent1">
                      <a:lumMod val="75000"/>
                    </a:schemeClr>
                  </a:solidFill>
                  <a:latin typeface="Angsana New" pitchFamily="18" charset="-34"/>
                </a:rPr>
                <a:t> 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Angsana New" pitchFamily="18" charset="-34"/>
                </a:rPr>
                <a:t>isolates</a:t>
              </a:r>
              <a:endParaRPr lang="th-TH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endParaRPr>
            </a:p>
          </p:txBody>
        </p:sp>
      </p:grpSp>
      <p:sp>
        <p:nvSpPr>
          <p:cNvPr id="27" name="Down Arrow 26"/>
          <p:cNvSpPr/>
          <p:nvPr/>
        </p:nvSpPr>
        <p:spPr bwMode="auto">
          <a:xfrm>
            <a:off x="4548188" y="2262188"/>
            <a:ext cx="479425" cy="52387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84213" y="2708275"/>
            <a:ext cx="2592387" cy="2808288"/>
            <a:chOff x="3563788" y="2780928"/>
            <a:chExt cx="2592388" cy="2808312"/>
          </a:xfrm>
        </p:grpSpPr>
        <p:pic>
          <p:nvPicPr>
            <p:cNvPr id="14" name="Picture 13" descr="P1010012.JPG"/>
            <p:cNvPicPr>
              <a:picLocks noChangeAspect="1"/>
            </p:cNvPicPr>
            <p:nvPr/>
          </p:nvPicPr>
          <p:blipFill>
            <a:blip r:embed="rId7" cstate="print"/>
            <a:srcRect l="6631" r="3845"/>
            <a:stretch>
              <a:fillRect/>
            </a:stretch>
          </p:blipFill>
          <p:spPr bwMode="auto">
            <a:xfrm>
              <a:off x="3684482" y="3204333"/>
              <a:ext cx="2139854" cy="19534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5882" name="Text Box 14"/>
            <p:cNvSpPr txBox="1">
              <a:spLocks noChangeArrowheads="1"/>
            </p:cNvSpPr>
            <p:nvPr/>
          </p:nvSpPr>
          <p:spPr bwMode="auto">
            <a:xfrm>
              <a:off x="3563788" y="2780928"/>
              <a:ext cx="2592388" cy="576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000099"/>
                  </a:solidFill>
                </a:rPr>
                <a:t>P-solubilizing</a:t>
              </a:r>
              <a:endParaRPr lang="th-TH" sz="2000" b="1">
                <a:solidFill>
                  <a:srgbClr val="000099"/>
                </a:solidFill>
              </a:endParaRPr>
            </a:p>
          </p:txBody>
        </p:sp>
        <p:sp>
          <p:nvSpPr>
            <p:cNvPr id="56343" name="Text Box 23"/>
            <p:cNvSpPr txBox="1">
              <a:spLocks noChangeArrowheads="1"/>
            </p:cNvSpPr>
            <p:nvPr/>
          </p:nvSpPr>
          <p:spPr bwMode="auto">
            <a:xfrm>
              <a:off x="4209900" y="5070123"/>
              <a:ext cx="1225550" cy="51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Angsana New" pitchFamily="18" charset="-34"/>
                </a:rPr>
                <a:t>21</a:t>
              </a:r>
              <a:r>
                <a:rPr lang="th-TH" b="1" dirty="0">
                  <a:solidFill>
                    <a:schemeClr val="accent1">
                      <a:lumMod val="75000"/>
                    </a:schemeClr>
                  </a:solidFill>
                  <a:latin typeface="Angsana New" pitchFamily="18" charset="-34"/>
                </a:rPr>
                <a:t> 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Angsana New" pitchFamily="18" charset="-34"/>
                </a:rPr>
                <a:t>isolates</a:t>
              </a:r>
              <a:endParaRPr lang="th-TH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endParaRPr>
            </a:p>
          </p:txBody>
        </p:sp>
      </p:grpSp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6946900" y="5013325"/>
            <a:ext cx="1225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58</a:t>
            </a:r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isolates</a:t>
            </a:r>
            <a:endParaRPr lang="th-TH" b="1" dirty="0">
              <a:solidFill>
                <a:schemeClr val="accent1">
                  <a:lumMod val="75000"/>
                </a:schemeClr>
              </a:solidFill>
              <a:latin typeface="Angsana New" pitchFamily="18" charset="-34"/>
            </a:endParaRPr>
          </a:p>
        </p:txBody>
      </p:sp>
      <p:sp>
        <p:nvSpPr>
          <p:cNvPr id="37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2750A59-F0EE-4CDC-A9A1-967757143CD9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50825" y="5703888"/>
            <a:ext cx="1008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/>
              <a:t>ดินเค็ม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39750" y="6011863"/>
            <a:ext cx="43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ngsana New" pitchFamily="18" charset="-34"/>
              </a:rPr>
              <a:t>8</a:t>
            </a:r>
            <a:endParaRPr lang="th-TH" b="1">
              <a:latin typeface="Angsana New" pitchFamily="18" charset="-34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55650" y="5445125"/>
            <a:ext cx="1728788" cy="360363"/>
            <a:chOff x="899592" y="4797152"/>
            <a:chExt cx="2088232" cy="43204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99592" y="4941802"/>
              <a:ext cx="20882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1906858" y="4869477"/>
              <a:ext cx="14465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755893" y="5085502"/>
              <a:ext cx="28739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844125" y="5085502"/>
              <a:ext cx="28739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908175" y="5705475"/>
            <a:ext cx="1223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/>
              <a:t>ดินเปรี้ยว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195513" y="6002338"/>
            <a:ext cx="431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ngsana New" pitchFamily="18" charset="-34"/>
              </a:rPr>
              <a:t>13</a:t>
            </a:r>
            <a:endParaRPr lang="th-TH" b="1">
              <a:latin typeface="Angsana New" pitchFamily="18" charset="-34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276600" y="5732463"/>
            <a:ext cx="1008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/>
              <a:t>ดินเค็ม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563938" y="6042025"/>
            <a:ext cx="43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ngsana New" pitchFamily="18" charset="-34"/>
              </a:rPr>
              <a:t>3</a:t>
            </a:r>
            <a:endParaRPr lang="th-TH" b="1">
              <a:latin typeface="Angsana New" pitchFamily="18" charset="-34"/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3779838" y="5445125"/>
            <a:ext cx="1584325" cy="390525"/>
            <a:chOff x="899592" y="4797152"/>
            <a:chExt cx="2088232" cy="432048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899592" y="4941168"/>
              <a:ext cx="20882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1907270" y="4869161"/>
              <a:ext cx="14401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755576" y="5085184"/>
              <a:ext cx="2880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2843808" y="5085184"/>
              <a:ext cx="2880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787900" y="5735638"/>
            <a:ext cx="1223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/>
              <a:t>ดินเปรี้ยว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076825" y="6032500"/>
            <a:ext cx="431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ngsana New" pitchFamily="18" charset="-34"/>
              </a:rPr>
              <a:t>2</a:t>
            </a:r>
            <a:endParaRPr lang="th-TH" b="1">
              <a:latin typeface="Angsana New" pitchFamily="18" charset="-34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011863" y="5734050"/>
            <a:ext cx="10080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/>
              <a:t>ดินเค็ม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300788" y="5949950"/>
            <a:ext cx="431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ngsana New" pitchFamily="18" charset="-34"/>
              </a:rPr>
              <a:t>37</a:t>
            </a:r>
            <a:endParaRPr lang="th-TH" b="1">
              <a:latin typeface="Angsana New" pitchFamily="18" charset="-34"/>
            </a:endParaRPr>
          </a:p>
        </p:txBody>
      </p: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6516688" y="5445125"/>
            <a:ext cx="1584325" cy="390525"/>
            <a:chOff x="899592" y="4797152"/>
            <a:chExt cx="2088232" cy="43204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899592" y="4941168"/>
              <a:ext cx="20882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1907270" y="4869161"/>
              <a:ext cx="14401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55576" y="5085184"/>
              <a:ext cx="2880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2843808" y="5085184"/>
              <a:ext cx="2880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7524750" y="5735638"/>
            <a:ext cx="1223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/>
              <a:t>ดินเปรี้ยว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885113" y="5949950"/>
            <a:ext cx="431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ngsana New" pitchFamily="18" charset="-34"/>
              </a:rPr>
              <a:t>21</a:t>
            </a:r>
            <a:endParaRPr lang="th-TH" b="1">
              <a:latin typeface="Angsana New" pitchFamily="18" charset="-3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87450" y="4994944"/>
            <a:ext cx="6769100" cy="5222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84 isolate</a:t>
            </a:r>
            <a:endParaRPr lang="th-T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6658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0" dur="1000"/>
                                        <p:tgtEl>
                                          <p:spTgt spid="5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6344" grpId="0"/>
      <p:bldP spid="22" grpId="0"/>
      <p:bldP spid="23" grpId="0"/>
      <p:bldP spid="30" grpId="0"/>
      <p:bldP spid="31" grpId="0"/>
      <p:bldP spid="32" grpId="0"/>
      <p:bldP spid="33" grpId="0"/>
      <p:bldP spid="40" grpId="0"/>
      <p:bldP spid="41" grpId="0"/>
      <p:bldP spid="42" grpId="0"/>
      <p:bldP spid="43" grpId="0"/>
      <p:bldP spid="49" grpId="0"/>
      <p:bldP spid="50" grpId="0"/>
      <p:bldP spid="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928687"/>
          </a:xfr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prstDash val="sysDash"/>
          </a:ln>
        </p:spPr>
        <p:txBody>
          <a:bodyPr/>
          <a:lstStyle/>
          <a:p>
            <a:pPr marL="342900" indent="-342900" algn="ctr" eaLnBrk="1" hangingPunct="1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RFLP: Restriction Fragment Length Polymorphism</a:t>
            </a:r>
            <a:endParaRPr lang="th-TH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  <a:cs typeface="Angsan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785918" y="1395411"/>
            <a:ext cx="1714512" cy="71437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DNA extraction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3643306" y="1643050"/>
            <a:ext cx="1357322" cy="71438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PCR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: 16s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rRNA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 gene</a:t>
            </a:r>
            <a:endParaRPr lang="th-TH" sz="16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  <a:cs typeface="Angsana New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1406" y="1214438"/>
            <a:ext cx="1643062" cy="57150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แบคทีเรีย</a:t>
            </a:r>
          </a:p>
        </p:txBody>
      </p:sp>
      <p:sp>
        <p:nvSpPr>
          <p:cNvPr id="20" name="สี่เหลี่ยมผืนผ้า 13"/>
          <p:cNvSpPr/>
          <p:nvPr/>
        </p:nvSpPr>
        <p:spPr>
          <a:xfrm>
            <a:off x="5072066" y="2000240"/>
            <a:ext cx="2000264" cy="78582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RFLP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( </a:t>
            </a:r>
            <a:r>
              <a:rPr lang="en-US" sz="1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Hha</a:t>
            </a:r>
            <a:r>
              <a:rPr lang="en-US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I </a:t>
            </a:r>
            <a:r>
              <a:rPr lang="en-US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, </a:t>
            </a:r>
            <a:r>
              <a:rPr lang="en-US" sz="1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Hae</a:t>
            </a:r>
            <a:r>
              <a:rPr lang="en-US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UPC" pitchFamily="18" charset="-34"/>
              </a:rPr>
              <a:t>III  )</a:t>
            </a:r>
            <a:endParaRPr lang="th-TH" sz="16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  <a:cs typeface="AngsanaUPC" pitchFamily="18" charset="-34"/>
            </a:endParaRPr>
          </a:p>
        </p:txBody>
      </p:sp>
      <p:sp>
        <p:nvSpPr>
          <p:cNvPr id="44042" name="ตัวยึดหมายเลขภาพนิ่ง 35"/>
          <p:cNvSpPr txBox="1">
            <a:spLocks/>
          </p:cNvSpPr>
          <p:nvPr/>
        </p:nvSpPr>
        <p:spPr bwMode="auto">
          <a:xfrm>
            <a:off x="8501063" y="6286500"/>
            <a:ext cx="6429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B96E7FA1-3FB9-4B53-927E-86616E997B78}" type="slidenum">
              <a:rPr lang="th-TH" sz="4400" b="1">
                <a:solidFill>
                  <a:srgbClr val="FFFFFF"/>
                </a:solidFill>
                <a:latin typeface="Arial Rounded MT Bold" pitchFamily="34" charset="0"/>
                <a:cs typeface="AngsanaUPC" pitchFamily="18" charset="-34"/>
              </a:rPr>
              <a:pPr algn="ctr"/>
              <a:t>44</a:t>
            </a:fld>
            <a:endParaRPr lang="th-TH" sz="4400" b="1" dirty="0">
              <a:solidFill>
                <a:srgbClr val="FFFFFF"/>
              </a:solidFill>
              <a:latin typeface="Arial Rounded MT Bold" pitchFamily="34" charset="0"/>
              <a:cs typeface="AngsanaUPC" pitchFamily="18" charset="-34"/>
            </a:endParaRPr>
          </a:p>
        </p:txBody>
      </p:sp>
      <p:pic>
        <p:nvPicPr>
          <p:cNvPr id="21" name="Picture 20" descr="6a00d83451b82e69e200e54f66c9868833-800w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3005" y="2428868"/>
            <a:ext cx="1143008" cy="1616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DSC024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06" y="2000240"/>
            <a:ext cx="1714512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22" name="Picture 14" descr="rflp.gif"/>
          <p:cNvPicPr>
            <a:picLocks noChangeAspect="1"/>
          </p:cNvPicPr>
          <p:nvPr/>
        </p:nvPicPr>
        <p:blipFill>
          <a:blip r:embed="rId5" cstate="print"/>
          <a:srcRect l="64706" t="61029" r="5882" b="8640"/>
          <a:stretch>
            <a:fillRect/>
          </a:stretch>
        </p:blipFill>
        <p:spPr bwMode="auto">
          <a:xfrm>
            <a:off x="5429256" y="2857496"/>
            <a:ext cx="1428760" cy="174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571472" y="4572008"/>
            <a:ext cx="6215106" cy="6469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FFCC"/>
                </a:solidFill>
                <a:latin typeface="AngsanaUPC" pitchFamily="18" charset="-34"/>
                <a:cs typeface="FreesiaUPC" pitchFamily="34" charset="-34"/>
              </a:rPr>
              <a:t>เพื่อจัดกลุ่มแบคทีเรียบริเวณ</a:t>
            </a:r>
            <a:r>
              <a:rPr lang="th-TH" sz="3200" b="1" dirty="0" smtClean="0">
                <a:solidFill>
                  <a:srgbClr val="FFFFCC"/>
                </a:solidFill>
                <a:latin typeface="AngsanaUPC" pitchFamily="18" charset="-34"/>
                <a:cs typeface="FreesiaUPC" pitchFamily="34" charset="-34"/>
              </a:rPr>
              <a:t>รากหญ้าแฝก</a:t>
            </a:r>
            <a:endParaRPr lang="th-TH" sz="3200" dirty="0">
              <a:solidFill>
                <a:srgbClr val="FFFFCC"/>
              </a:solidFill>
              <a:cs typeface="FreesiaUPC" pitchFamily="34" charset="-34"/>
            </a:endParaRPr>
          </a:p>
        </p:txBody>
      </p:sp>
      <p:pic>
        <p:nvPicPr>
          <p:cNvPr id="14" name="Picture 13" descr="dna-profiling.jpg"/>
          <p:cNvPicPr>
            <a:picLocks noChangeAspect="1"/>
          </p:cNvPicPr>
          <p:nvPr/>
        </p:nvPicPr>
        <p:blipFill>
          <a:blip r:embed="rId6" cstate="print"/>
          <a:srcRect l="18229" t="6875" r="68750" b="59375"/>
          <a:stretch>
            <a:fillRect/>
          </a:stretch>
        </p:blipFill>
        <p:spPr>
          <a:xfrm>
            <a:off x="2357422" y="2181216"/>
            <a:ext cx="928694" cy="210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สี่เหลี่ยมผืนผ้า 9"/>
          <p:cNvSpPr/>
          <p:nvPr/>
        </p:nvSpPr>
        <p:spPr>
          <a:xfrm>
            <a:off x="7215206" y="2428868"/>
            <a:ext cx="1643062" cy="57150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  <a:cs typeface="Angsana New" pitchFamily="18" charset="-34"/>
              </a:rPr>
              <a:t>sequencing</a:t>
            </a:r>
            <a:endParaRPr lang="th-TH" sz="18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  <a:cs typeface="Angsana New" pitchFamily="18" charset="-34"/>
            </a:endParaRPr>
          </a:p>
        </p:txBody>
      </p:sp>
      <p:pic>
        <p:nvPicPr>
          <p:cNvPr id="24" name="รูปภาพ 4" descr="snp_scrapie_scha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3729" y="3357558"/>
            <a:ext cx="1717427" cy="1785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3984969" y="5286388"/>
            <a:ext cx="4658967" cy="6469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FFCC"/>
                </a:solidFill>
                <a:latin typeface="AngsanaUPC" pitchFamily="18" charset="-34"/>
                <a:cs typeface="FreesiaUPC" pitchFamily="34" charset="-34"/>
              </a:rPr>
              <a:t>ระบุชนิดของแบคทีเรียที่คัดแยกได้</a:t>
            </a:r>
            <a:endParaRPr lang="th-TH" sz="3200" dirty="0">
              <a:solidFill>
                <a:srgbClr val="FFFFCC"/>
              </a:solidFill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65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19" grpId="0" animBg="1"/>
      <p:bldP spid="18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1F570-FFD8-42F6-8EEC-9510EB8FF653}" type="slidenum">
              <a:rPr lang="th-TH" smtClean="0"/>
              <a:pPr>
                <a:defRPr/>
              </a:pPr>
              <a:t>45</a:t>
            </a:fld>
            <a:endParaRPr lang="th-TH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9388" y="1124743"/>
            <a:ext cx="2448396" cy="2736305"/>
            <a:chOff x="107504" y="1916832"/>
            <a:chExt cx="2316150" cy="2740566"/>
          </a:xfrm>
        </p:grpSpPr>
        <p:pic>
          <p:nvPicPr>
            <p:cNvPr id="8" name="Picture 5" descr="P1010395.JPG"/>
            <p:cNvPicPr>
              <a:picLocks noChangeAspect="1"/>
            </p:cNvPicPr>
            <p:nvPr/>
          </p:nvPicPr>
          <p:blipFill>
            <a:blip r:embed="rId4" cstate="print"/>
            <a:srcRect l="10687" t="4073" r="11441" b="2280"/>
            <a:stretch>
              <a:fillRect/>
            </a:stretch>
          </p:blipFill>
          <p:spPr bwMode="auto">
            <a:xfrm>
              <a:off x="107504" y="1916832"/>
              <a:ext cx="2316150" cy="20882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6895" name="Text Box 22"/>
            <p:cNvSpPr txBox="1">
              <a:spLocks noChangeArrowheads="1"/>
            </p:cNvSpPr>
            <p:nvPr/>
          </p:nvSpPr>
          <p:spPr bwMode="auto">
            <a:xfrm>
              <a:off x="409612" y="3964691"/>
              <a:ext cx="1913341" cy="692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rgbClr val="376092"/>
                  </a:solidFill>
                  <a:latin typeface="Angsana New" pitchFamily="18" charset="-34"/>
                </a:rPr>
                <a:t>84</a:t>
              </a:r>
              <a:r>
                <a:rPr lang="th-TH" b="1" dirty="0">
                  <a:solidFill>
                    <a:srgbClr val="376092"/>
                  </a:solidFill>
                  <a:latin typeface="Angsana New" pitchFamily="18" charset="-34"/>
                </a:rPr>
                <a:t> </a:t>
              </a:r>
              <a:r>
                <a:rPr lang="en-US" b="1" dirty="0">
                  <a:solidFill>
                    <a:srgbClr val="376092"/>
                  </a:solidFill>
                  <a:latin typeface="Angsana New" pitchFamily="18" charset="-34"/>
                </a:rPr>
                <a:t>isolate</a:t>
              </a:r>
              <a:endParaRPr lang="th-TH" b="1" dirty="0">
                <a:solidFill>
                  <a:srgbClr val="376092"/>
                </a:solidFill>
                <a:latin typeface="Angsana New" pitchFamily="18" charset="-34"/>
              </a:endParaRPr>
            </a:p>
          </p:txBody>
        </p:sp>
      </p:grpSp>
      <p:pic>
        <p:nvPicPr>
          <p:cNvPr id="10" name="Picture 7" descr="test_4_26_11_10.jpg"/>
          <p:cNvPicPr>
            <a:picLocks noChangeAspect="1"/>
          </p:cNvPicPr>
          <p:nvPr/>
        </p:nvPicPr>
        <p:blipFill>
          <a:blip r:embed="rId5" cstate="print"/>
          <a:srcRect b="6569"/>
          <a:stretch>
            <a:fillRect/>
          </a:stretch>
        </p:blipFill>
        <p:spPr bwMode="auto">
          <a:xfrm>
            <a:off x="3203848" y="4005064"/>
            <a:ext cx="403244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188640"/>
            <a:ext cx="8229600" cy="792088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latin typeface="Angsana New" pitchFamily="18" charset="-34"/>
                <a:ea typeface="+mj-ea"/>
                <a:cs typeface="+mj-cs"/>
              </a:rPr>
              <a:t>การจำแนกและระบุชนิดของแบคทีเรีย</a:t>
            </a:r>
            <a:endParaRPr lang="th-TH" sz="3600" b="1" dirty="0">
              <a:latin typeface="Angsana New" pitchFamily="18" charset="-34"/>
              <a:ea typeface="+mj-ea"/>
              <a:cs typeface="+mj-cs"/>
            </a:endParaRPr>
          </a:p>
        </p:txBody>
      </p:sp>
      <p:sp>
        <p:nvSpPr>
          <p:cNvPr id="37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C36064B-C288-46CD-9BAA-533F9DDF2D8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32" name="Picture 1498" descr="F:\16S haI_2_21_12_10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203848" y="1340768"/>
            <a:ext cx="3994150" cy="223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940152" y="105273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Hha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</a:t>
            </a:r>
            <a:endParaRPr lang="th-TH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40152" y="364502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Hae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III</a:t>
            </a:r>
            <a:endParaRPr lang="th-TH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6" name="Bent-Up Arrow 35"/>
          <p:cNvSpPr/>
          <p:nvPr/>
        </p:nvSpPr>
        <p:spPr>
          <a:xfrm rot="5400000">
            <a:off x="1403648" y="3645024"/>
            <a:ext cx="1152128" cy="158417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TextBox 37"/>
          <p:cNvSpPr txBox="1"/>
          <p:nvPr/>
        </p:nvSpPr>
        <p:spPr>
          <a:xfrm>
            <a:off x="1259632" y="4057908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RFLP</a:t>
            </a:r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" name="Left Brace 38"/>
          <p:cNvSpPr/>
          <p:nvPr/>
        </p:nvSpPr>
        <p:spPr>
          <a:xfrm flipH="1">
            <a:off x="7236296" y="2348880"/>
            <a:ext cx="576064" cy="2664296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TextBox 39"/>
          <p:cNvSpPr txBox="1"/>
          <p:nvPr/>
        </p:nvSpPr>
        <p:spPr>
          <a:xfrm>
            <a:off x="7487816" y="3284984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20 isolates</a:t>
            </a:r>
            <a:endParaRPr lang="th-TH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9527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46</a:t>
            </a:fld>
            <a:endParaRPr lang="th-TH"/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3419872" y="692697"/>
            <a:ext cx="4752578" cy="5976392"/>
            <a:chOff x="4211960" y="1268760"/>
            <a:chExt cx="3960440" cy="54006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10000" r="46456" b="10980"/>
            <a:stretch>
              <a:fillRect/>
            </a:stretch>
          </p:blipFill>
          <p:spPr bwMode="auto">
            <a:xfrm>
              <a:off x="4211960" y="1268760"/>
              <a:ext cx="3960440" cy="540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4283968" y="1484784"/>
              <a:ext cx="1873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rgbClr val="000000"/>
                  </a:solidFill>
                  <a:latin typeface="Angsana New" pitchFamily="18" charset="-34"/>
                </a:rPr>
                <a:t>20</a:t>
              </a:r>
              <a:r>
                <a:rPr lang="th-TH" sz="3600" b="1">
                  <a:solidFill>
                    <a:srgbClr val="000000"/>
                  </a:solidFill>
                  <a:latin typeface="Angsana New" pitchFamily="18" charset="-34"/>
                </a:rPr>
                <a:t> </a:t>
              </a:r>
              <a:r>
                <a:rPr lang="en-US" sz="3600" b="1">
                  <a:solidFill>
                    <a:srgbClr val="000000"/>
                  </a:solidFill>
                  <a:latin typeface="Angsana New" pitchFamily="18" charset="-34"/>
                </a:rPr>
                <a:t> isolate</a:t>
              </a:r>
              <a:endParaRPr lang="th-TH" sz="3600" b="1">
                <a:solidFill>
                  <a:srgbClr val="000000"/>
                </a:solidFill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236296" y="764704"/>
            <a:ext cx="1524000" cy="307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ysClr val="windowText" lastClr="000000"/>
                </a:solidFill>
              </a:rPr>
              <a:t>Bacillus  sp.</a:t>
            </a:r>
            <a:r>
              <a:rPr lang="en-US" sz="1400" b="1" dirty="0">
                <a:solidFill>
                  <a:sysClr val="windowText" lastClr="000000"/>
                </a:solidFill>
              </a:rPr>
              <a:t>IMT02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6296" y="1412776"/>
            <a:ext cx="1452563" cy="307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/>
              <a:t>Bacillus </a:t>
            </a:r>
            <a:r>
              <a:rPr lang="en-US" sz="1400" b="1" i="1" dirty="0" err="1"/>
              <a:t>safensiss</a:t>
            </a:r>
            <a:endParaRPr lang="th-TH" sz="14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7236296" y="1124744"/>
            <a:ext cx="1711325" cy="307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/>
              <a:t>Bacillus </a:t>
            </a:r>
            <a:r>
              <a:rPr lang="en-US" sz="1400" b="1" i="1" dirty="0" err="1"/>
              <a:t>megaterium</a:t>
            </a:r>
            <a:endParaRPr lang="th-TH" sz="140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7236296" y="1772816"/>
            <a:ext cx="1536700" cy="307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/>
              <a:t>Bacillus sp.</a:t>
            </a:r>
            <a:r>
              <a:rPr lang="en-US" sz="1400" b="1" dirty="0"/>
              <a:t>DB145</a:t>
            </a:r>
            <a:r>
              <a:rPr lang="en-US" sz="1400" b="1" i="1" dirty="0"/>
              <a:t> </a:t>
            </a:r>
            <a:endParaRPr lang="th-TH" sz="14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452171" y="2977207"/>
            <a:ext cx="169182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 err="1"/>
              <a:t>Enterobacter</a:t>
            </a:r>
            <a:r>
              <a:rPr lang="en-US" sz="1400" b="1" i="1" dirty="0"/>
              <a:t> </a:t>
            </a:r>
            <a:r>
              <a:rPr lang="en-US" sz="1400" b="1" i="1" dirty="0" smtClean="0"/>
              <a:t>sp</a:t>
            </a:r>
            <a:r>
              <a:rPr lang="en-US" sz="1400" b="1" dirty="0" smtClean="0"/>
              <a:t>.KK1</a:t>
            </a:r>
            <a:endParaRPr lang="th-TH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76256" y="3573016"/>
            <a:ext cx="1901825" cy="307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/>
              <a:t>Burkholderiaceae</a:t>
            </a:r>
            <a:r>
              <a:rPr lang="en-US" sz="1400" b="1" i="1" dirty="0"/>
              <a:t> sp.</a:t>
            </a:r>
            <a:endParaRPr lang="th-TH" sz="1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28146" y="4489177"/>
            <a:ext cx="1900238" cy="3079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/>
              <a:t>Sinorhizobium</a:t>
            </a:r>
            <a:r>
              <a:rPr lang="en-US" sz="1400" b="1" i="1" dirty="0"/>
              <a:t> </a:t>
            </a:r>
            <a:r>
              <a:rPr lang="en-US" sz="1400" b="1" i="1" dirty="0" err="1"/>
              <a:t>fredii</a:t>
            </a:r>
            <a:endParaRPr lang="th-TH" sz="14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32240" y="4777209"/>
            <a:ext cx="1368425" cy="3079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/>
              <a:t>Rhizobium</a:t>
            </a:r>
            <a:r>
              <a:rPr lang="en-US" sz="1400" b="1" i="1" dirty="0"/>
              <a:t> sp.</a:t>
            </a:r>
            <a:endParaRPr lang="th-TH" sz="14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7272337" y="3284984"/>
            <a:ext cx="1871663" cy="307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/>
              <a:t>Mycobacterium </a:t>
            </a:r>
            <a:r>
              <a:rPr lang="en-US" sz="1400" b="1" i="1" dirty="0" err="1"/>
              <a:t>goodii</a:t>
            </a:r>
            <a:endParaRPr lang="th-TH" sz="1400" b="1" i="1" dirty="0"/>
          </a:p>
        </p:txBody>
      </p:sp>
      <p:sp>
        <p:nvSpPr>
          <p:cNvPr id="21" name="Rectangle 20"/>
          <p:cNvSpPr/>
          <p:nvPr/>
        </p:nvSpPr>
        <p:spPr>
          <a:xfrm>
            <a:off x="6804248" y="2636912"/>
            <a:ext cx="1563687" cy="307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Kocuria</a:t>
            </a:r>
            <a:r>
              <a:rPr lang="en-US" sz="1400" b="1" i="1" dirty="0">
                <a:solidFill>
                  <a:sysClr val="windowText" lastClr="000000"/>
                </a:solidFill>
              </a:rPr>
              <a:t>  </a:t>
            </a:r>
            <a:r>
              <a:rPr lang="en-US" sz="1400" b="1" i="1" dirty="0" err="1">
                <a:solidFill>
                  <a:sysClr val="windowText" lastClr="000000"/>
                </a:solidFill>
              </a:rPr>
              <a:t>rhizophila</a:t>
            </a:r>
            <a:endParaRPr lang="th-TH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72200" y="5713313"/>
            <a:ext cx="1939925" cy="3079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Arthrobacter</a:t>
            </a:r>
            <a:r>
              <a:rPr lang="en-US" sz="1400" b="1" i="1" dirty="0">
                <a:solidFill>
                  <a:sysClr val="windowText" lastClr="000000"/>
                </a:solidFill>
              </a:rPr>
              <a:t>  sp.</a:t>
            </a:r>
            <a:r>
              <a:rPr lang="en-US" sz="1400" b="1" dirty="0">
                <a:solidFill>
                  <a:sysClr val="windowText" lastClr="000000"/>
                </a:solidFill>
              </a:rPr>
              <a:t>NA116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11960" y="6237312"/>
            <a:ext cx="1331912" cy="3079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Dyella</a:t>
            </a:r>
            <a:r>
              <a:rPr lang="en-US" sz="1400" b="1" i="1" dirty="0">
                <a:solidFill>
                  <a:sysClr val="windowText" lastClr="000000"/>
                </a:solidFill>
              </a:rPr>
              <a:t> japonica</a:t>
            </a:r>
            <a:endParaRPr lang="th-TH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76256" y="3861048"/>
            <a:ext cx="1965325" cy="307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Burkholderia</a:t>
            </a:r>
            <a:r>
              <a:rPr lang="en-US" sz="1400" b="1" i="1" dirty="0">
                <a:solidFill>
                  <a:sysClr val="windowText" lastClr="000000"/>
                </a:solidFill>
              </a:rPr>
              <a:t> sp.mpa1.5</a:t>
            </a:r>
            <a:endParaRPr lang="th-TH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76256" y="4149080"/>
            <a:ext cx="1674812" cy="307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Burkholderia</a:t>
            </a:r>
            <a:r>
              <a:rPr lang="en-US" sz="1400" b="1" i="1" dirty="0">
                <a:solidFill>
                  <a:sysClr val="windowText" lastClr="000000"/>
                </a:solidFill>
              </a:rPr>
              <a:t> sp.FA2</a:t>
            </a:r>
            <a:endParaRPr lang="th-TH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04248" y="2348880"/>
            <a:ext cx="226876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/>
              <a:t>Pseudomonas </a:t>
            </a:r>
            <a:r>
              <a:rPr lang="en-US" sz="1400" b="1" i="1" dirty="0" smtClean="0"/>
              <a:t>sp.</a:t>
            </a:r>
            <a:r>
              <a:rPr lang="en-US" sz="1400" b="1" dirty="0" smtClean="0"/>
              <a:t>PCSA2-20</a:t>
            </a:r>
            <a:endParaRPr lang="th-TH" sz="1400" b="1" dirty="0"/>
          </a:p>
        </p:txBody>
      </p:sp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755576" y="3645024"/>
            <a:ext cx="2376264" cy="1677439"/>
            <a:chOff x="2411760" y="3573016"/>
            <a:chExt cx="1800200" cy="1304461"/>
          </a:xfrm>
        </p:grpSpPr>
        <p:sp>
          <p:nvSpPr>
            <p:cNvPr id="28" name="ลูกศรขวาท้ายบาก 11"/>
            <p:cNvSpPr/>
            <p:nvPr/>
          </p:nvSpPr>
          <p:spPr>
            <a:xfrm>
              <a:off x="2772117" y="4524966"/>
              <a:ext cx="792152" cy="352511"/>
            </a:xfrm>
            <a:prstGeom prst="notchedRightArrow">
              <a:avLst/>
            </a:prstGeom>
            <a:solidFill>
              <a:srgbClr val="FFFF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pic>
          <p:nvPicPr>
            <p:cNvPr id="29" name="Picture 8" descr="http://www.biomedcentral.com/content/figures/1471-2407-8-50-2.jpg"/>
            <p:cNvPicPr>
              <a:picLocks noChangeAspect="1" noChangeArrowheads="1"/>
            </p:cNvPicPr>
            <p:nvPr/>
          </p:nvPicPr>
          <p:blipFill>
            <a:blip r:embed="rId3" cstate="print"/>
            <a:srcRect t="55534" b="10428"/>
            <a:stretch>
              <a:fillRect/>
            </a:stretch>
          </p:blipFill>
          <p:spPr bwMode="auto">
            <a:xfrm>
              <a:off x="2411760" y="3573016"/>
              <a:ext cx="1800200" cy="96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Rectangle 30"/>
          <p:cNvSpPr/>
          <p:nvPr/>
        </p:nvSpPr>
        <p:spPr>
          <a:xfrm>
            <a:off x="6804248" y="2060848"/>
            <a:ext cx="2016224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/>
              <a:t>Bacillus </a:t>
            </a:r>
            <a:r>
              <a:rPr lang="en-US" sz="1400" b="1" i="1" dirty="0" err="1" smtClean="0"/>
              <a:t>hwajinponsis</a:t>
            </a:r>
            <a:endParaRPr lang="th-TH" sz="14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6876256" y="5445224"/>
            <a:ext cx="179671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 smtClean="0">
                <a:solidFill>
                  <a:sysClr val="windowText" lastClr="000000"/>
                </a:solidFill>
              </a:rPr>
              <a:t>Arthrobacter</a:t>
            </a:r>
            <a:r>
              <a:rPr lang="en-US" sz="1400" b="1" i="1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b="1" i="1" dirty="0" err="1" smtClean="0">
                <a:solidFill>
                  <a:sysClr val="windowText" lastClr="000000"/>
                </a:solidFill>
              </a:rPr>
              <a:t>oxydans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80112" y="6021288"/>
            <a:ext cx="185974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smtClean="0">
                <a:solidFill>
                  <a:sysClr val="windowText" lastClr="000000"/>
                </a:solidFill>
              </a:rPr>
              <a:t>Mycobacterium </a:t>
            </a:r>
            <a:r>
              <a:rPr lang="en-US" sz="1400" b="1" i="1" dirty="0" err="1" smtClean="0">
                <a:solidFill>
                  <a:sysClr val="windowText" lastClr="000000"/>
                </a:solidFill>
              </a:rPr>
              <a:t>goodii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76256" y="5085184"/>
            <a:ext cx="2029979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</a:rPr>
              <a:t>Arthrobacter</a:t>
            </a:r>
            <a:r>
              <a:rPr lang="en-US" sz="1400" b="1" i="1" dirty="0">
                <a:solidFill>
                  <a:sysClr val="windowText" lastClr="000000"/>
                </a:solidFill>
              </a:rPr>
              <a:t> </a:t>
            </a:r>
            <a:r>
              <a:rPr lang="en-US" sz="1400" b="1" i="1" dirty="0" err="1" smtClean="0">
                <a:solidFill>
                  <a:sysClr val="windowText" lastClr="000000"/>
                </a:solidFill>
              </a:rPr>
              <a:t>qlobiformis</a:t>
            </a:r>
            <a:endParaRPr lang="th-TH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1838" y="468139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6" name="Oval 35"/>
          <p:cNvSpPr/>
          <p:nvPr/>
        </p:nvSpPr>
        <p:spPr>
          <a:xfrm>
            <a:off x="684238" y="620539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" name="Text Box 45"/>
          <p:cNvSpPr txBox="1">
            <a:spLocks noChangeArrowheads="1"/>
          </p:cNvSpPr>
          <p:nvPr/>
        </p:nvSpPr>
        <p:spPr bwMode="auto">
          <a:xfrm>
            <a:off x="755675" y="972964"/>
            <a:ext cx="194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latin typeface="Angsana New" pitchFamily="18" charset="-34"/>
              </a:rPr>
              <a:t>2</a:t>
            </a:r>
            <a:r>
              <a:rPr lang="en-US" sz="4000" b="1" dirty="0">
                <a:latin typeface="Angsana New" pitchFamily="18" charset="-34"/>
              </a:rPr>
              <a:t>0</a:t>
            </a:r>
            <a:r>
              <a:rPr lang="th-TH" sz="4000" b="1" dirty="0">
                <a:latin typeface="Angsana New" pitchFamily="18" charset="-34"/>
              </a:rPr>
              <a:t> </a:t>
            </a:r>
            <a:r>
              <a:rPr lang="en-US" sz="4000" b="1" dirty="0">
                <a:latin typeface="Angsana New" pitchFamily="18" charset="-34"/>
              </a:rPr>
              <a:t>isolate</a:t>
            </a:r>
            <a:endParaRPr lang="th-TH" sz="4000" b="1" dirty="0">
              <a:latin typeface="Angsana New" pitchFamily="18" charset="-34"/>
            </a:endParaRPr>
          </a:p>
        </p:txBody>
      </p:sp>
      <p:sp>
        <p:nvSpPr>
          <p:cNvPr id="39" name="ลูกศรขวาท้ายบาก 11"/>
          <p:cNvSpPr/>
          <p:nvPr/>
        </p:nvSpPr>
        <p:spPr bwMode="auto">
          <a:xfrm rot="5400000">
            <a:off x="1179487" y="2717057"/>
            <a:ext cx="1045641" cy="453303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8" name="TextBox 37"/>
          <p:cNvSpPr txBox="1"/>
          <p:nvPr/>
        </p:nvSpPr>
        <p:spPr>
          <a:xfrm>
            <a:off x="395536" y="544522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16S Identification</a:t>
            </a:r>
            <a:endParaRPr lang="th-TH" b="1" dirty="0">
              <a:latin typeface="+mn-lt"/>
            </a:endParaRPr>
          </a:p>
        </p:txBody>
      </p:sp>
      <p:sp>
        <p:nvSpPr>
          <p:cNvPr id="40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C36064B-C288-46CD-9BAA-533F9DDF2D8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4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9" grpId="0" animBg="1"/>
      <p:bldP spid="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www.theochem.uni-stuttgart.de/~kaestner/images/nitrogenase_acetyle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5165725"/>
            <a:ext cx="1905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http://www.biochem.arizona.edu/classes/bioc462/462bh2008/462bhonorsprojects/462bhonors2001/schmitz/images/3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7306" y="3789363"/>
            <a:ext cx="20891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Slide Number Placeholder 5"/>
          <p:cNvSpPr txBox="1">
            <a:spLocks noGrp="1"/>
          </p:cNvSpPr>
          <p:nvPr/>
        </p:nvSpPr>
        <p:spPr bwMode="auto">
          <a:xfrm>
            <a:off x="8604250" y="6456363"/>
            <a:ext cx="504825" cy="357187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56ECB568-6F36-4DD2-BD50-407C01FA960D}" type="slidenum">
              <a:rPr lang="en-US" sz="1600" b="1">
                <a:latin typeface="Comic Sans MS" pitchFamily="66" charset="0"/>
                <a:cs typeface="Cordia New" pitchFamily="34" charset="-34"/>
              </a:rPr>
              <a:pPr algn="ctr"/>
              <a:t>47</a:t>
            </a:fld>
            <a:endParaRPr lang="th-TH" sz="1600" b="1">
              <a:latin typeface="Comic Sans MS" pitchFamily="66" charset="0"/>
              <a:cs typeface="Cordia New" pitchFamily="34" charset="-34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7307114" y="4365624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>
            <a:off x="1331913" y="3130550"/>
            <a:ext cx="61928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2772131" y="1989138"/>
            <a:ext cx="3311738" cy="95410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การ</a:t>
            </a:r>
            <a:r>
              <a:rPr lang="th-TH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ทดสอบกิจกรรมการส่งเสริมการเจริญเติบโต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1116807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>
            <a:off x="3418682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rot="5400000">
            <a:off x="5471219" y="3391694"/>
            <a:ext cx="504825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468313" y="3573089"/>
            <a:ext cx="1871306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Angsana New" pitchFamily="18" charset="-34"/>
              </a:rPr>
              <a:t>Avalible</a:t>
            </a:r>
            <a:r>
              <a:rPr lang="en-US" sz="3200" b="1" dirty="0">
                <a:latin typeface="Angsana New" pitchFamily="18" charset="-34"/>
              </a:rPr>
              <a:t> P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2700136" y="3573089"/>
            <a:ext cx="1872894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N-fixation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4859498" y="3569717"/>
            <a:ext cx="1799882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Cellulose </a:t>
            </a:r>
            <a:endParaRPr lang="th-TH" sz="3200" b="1" dirty="0">
              <a:latin typeface="Angsana New" pitchFamily="18" charset="-34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4325144" y="3028157"/>
            <a:ext cx="2047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rot="5400000">
            <a:off x="3420269" y="4353719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32" name="TextBox 24"/>
          <p:cNvSpPr txBox="1">
            <a:spLocks noChangeArrowheads="1"/>
          </p:cNvSpPr>
          <p:nvPr/>
        </p:nvSpPr>
        <p:spPr bwMode="auto">
          <a:xfrm>
            <a:off x="2555875" y="4787900"/>
            <a:ext cx="2232025" cy="94456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ngsana New" pitchFamily="18" charset="-34"/>
              </a:rPr>
              <a:t>acetylene reduction assay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3833" name="TextBox 25"/>
          <p:cNvSpPr txBox="1">
            <a:spLocks noChangeArrowheads="1"/>
          </p:cNvSpPr>
          <p:nvPr/>
        </p:nvSpPr>
        <p:spPr bwMode="auto">
          <a:xfrm>
            <a:off x="4860007" y="4778375"/>
            <a:ext cx="1800225" cy="954088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ngsana New" pitchFamily="18" charset="-34"/>
              </a:rPr>
              <a:t>Filter Paper Assay</a:t>
            </a:r>
            <a:endParaRPr lang="th-TH" b="1" dirty="0">
              <a:latin typeface="Angsana New" pitchFamily="18" charset="-34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>
            <a:off x="5509319" y="4291806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rot="5400000">
            <a:off x="7307634" y="3356322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7" name="TextBox 13"/>
          <p:cNvSpPr txBox="1">
            <a:spLocks noChangeArrowheads="1"/>
          </p:cNvSpPr>
          <p:nvPr/>
        </p:nvSpPr>
        <p:spPr bwMode="auto">
          <a:xfrm>
            <a:off x="6587242" y="3570510"/>
            <a:ext cx="1872894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IAA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33839" name="TextBox 34"/>
          <p:cNvSpPr txBox="1">
            <a:spLocks noChangeArrowheads="1"/>
          </p:cNvSpPr>
          <p:nvPr/>
        </p:nvSpPr>
        <p:spPr bwMode="auto">
          <a:xfrm>
            <a:off x="6804670" y="4780756"/>
            <a:ext cx="1655762" cy="952500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Angsana New" pitchFamily="18" charset="-34"/>
              </a:rPr>
              <a:t>Indole-3- </a:t>
            </a:r>
            <a:r>
              <a:rPr lang="en-US" b="1" dirty="0">
                <a:latin typeface="Angsana New" pitchFamily="18" charset="-34"/>
              </a:rPr>
              <a:t>acetic acid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95638" y="1158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8" name="Oval 37"/>
          <p:cNvSpPr/>
          <p:nvPr/>
        </p:nvSpPr>
        <p:spPr>
          <a:xfrm>
            <a:off x="3348038" y="2682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922" name="Text Box 45"/>
          <p:cNvSpPr txBox="1">
            <a:spLocks noChangeArrowheads="1"/>
          </p:cNvSpPr>
          <p:nvPr/>
        </p:nvSpPr>
        <p:spPr bwMode="auto">
          <a:xfrm>
            <a:off x="3419475" y="620713"/>
            <a:ext cx="194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latin typeface="Angsana New" pitchFamily="18" charset="-34"/>
              </a:rPr>
              <a:t>2</a:t>
            </a:r>
            <a:r>
              <a:rPr lang="en-US" sz="4000" b="1" dirty="0">
                <a:latin typeface="Angsana New" pitchFamily="18" charset="-34"/>
              </a:rPr>
              <a:t>0</a:t>
            </a:r>
            <a:r>
              <a:rPr lang="th-TH" sz="4000" b="1" dirty="0">
                <a:latin typeface="Angsana New" pitchFamily="18" charset="-34"/>
              </a:rPr>
              <a:t> </a:t>
            </a:r>
            <a:r>
              <a:rPr lang="en-US" sz="4000" b="1" dirty="0">
                <a:latin typeface="Angsana New" pitchFamily="18" charset="-34"/>
              </a:rPr>
              <a:t>isolate</a:t>
            </a:r>
            <a:endParaRPr lang="th-TH" sz="4000" b="1" dirty="0">
              <a:latin typeface="Angsana New" pitchFamily="18" charset="-34"/>
            </a:endParaRPr>
          </a:p>
        </p:txBody>
      </p:sp>
      <p:sp>
        <p:nvSpPr>
          <p:cNvPr id="39" name="Chevron 38"/>
          <p:cNvSpPr/>
          <p:nvPr/>
        </p:nvSpPr>
        <p:spPr>
          <a:xfrm rot="5400000">
            <a:off x="4211637" y="1773238"/>
            <a:ext cx="288925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40" name="Chevron 39"/>
          <p:cNvSpPr/>
          <p:nvPr/>
        </p:nvSpPr>
        <p:spPr>
          <a:xfrm rot="5400000">
            <a:off x="4212431" y="1485107"/>
            <a:ext cx="287337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1116807" y="4364831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www.dcu.ie/chemistry/asg/mcgrawc/files/vials.jpg"/>
          <p:cNvPicPr>
            <a:picLocks noChangeAspect="1" noChangeArrowheads="1"/>
          </p:cNvPicPr>
          <p:nvPr/>
        </p:nvPicPr>
        <p:blipFill>
          <a:blip r:embed="rId6" cstate="print">
            <a:lum bright="21000"/>
          </a:blip>
          <a:srcRect l="36620"/>
          <a:stretch>
            <a:fillRect/>
          </a:stretch>
        </p:blipFill>
        <p:spPr bwMode="auto">
          <a:xfrm>
            <a:off x="0" y="4653136"/>
            <a:ext cx="255577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8" name="TextBox 32"/>
          <p:cNvSpPr txBox="1">
            <a:spLocks noChangeArrowheads="1"/>
          </p:cNvSpPr>
          <p:nvPr/>
        </p:nvSpPr>
        <p:spPr bwMode="auto">
          <a:xfrm>
            <a:off x="107950" y="4797425"/>
            <a:ext cx="2305050" cy="954088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Angsana New" pitchFamily="18" charset="-34"/>
              </a:rPr>
              <a:t>Vanado</a:t>
            </a:r>
            <a:r>
              <a:rPr lang="en-US" b="1" dirty="0">
                <a:latin typeface="Angsana New" pitchFamily="18" charset="-34"/>
              </a:rPr>
              <a:t> - </a:t>
            </a:r>
            <a:r>
              <a:rPr lang="en-US" b="1" dirty="0" err="1">
                <a:latin typeface="Angsana New" pitchFamily="18" charset="-34"/>
              </a:rPr>
              <a:t>molybdate</a:t>
            </a:r>
            <a:r>
              <a:rPr lang="en-US" b="1" dirty="0">
                <a:latin typeface="Angsana New" pitchFamily="18" charset="-34"/>
              </a:rPr>
              <a:t> method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7928" name="Rectangle 10"/>
          <p:cNvSpPr>
            <a:spLocks noChangeArrowheads="1"/>
          </p:cNvSpPr>
          <p:nvPr/>
        </p:nvSpPr>
        <p:spPr bwMode="auto">
          <a:xfrm>
            <a:off x="6187058" y="6021388"/>
            <a:ext cx="306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2000" b="1" dirty="0" err="1">
                <a:latin typeface="AngsanaUPC" pitchFamily="18" charset="-34"/>
                <a:cs typeface="AngsanaUPC" pitchFamily="18" charset="-34"/>
              </a:rPr>
              <a:t>Sarwar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 and Kremer, 1992)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929" name="TextBox 15"/>
          <p:cNvSpPr txBox="1">
            <a:spLocks noChangeArrowheads="1"/>
          </p:cNvSpPr>
          <p:nvPr/>
        </p:nvSpPr>
        <p:spPr bwMode="auto">
          <a:xfrm>
            <a:off x="34925" y="6053138"/>
            <a:ext cx="2665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(Sylvester-</a:t>
            </a:r>
            <a:r>
              <a:rPr lang="en-US" sz="2000" b="1" dirty="0" err="1">
                <a:latin typeface="AngsanaUPC" pitchFamily="18" charset="-34"/>
                <a:cs typeface="AngsanaUPC" pitchFamily="18" charset="-34"/>
              </a:rPr>
              <a:t>bradley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931" name="TextBox 15"/>
          <p:cNvSpPr txBox="1">
            <a:spLocks noChangeArrowheads="1"/>
          </p:cNvSpPr>
          <p:nvPr/>
        </p:nvSpPr>
        <p:spPr bwMode="auto">
          <a:xfrm>
            <a:off x="4788569" y="6053286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(Zhang </a:t>
            </a:r>
            <a:r>
              <a:rPr lang="en-US" sz="2000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2771800" y="6165304"/>
            <a:ext cx="1712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(</a:t>
            </a:r>
            <a:r>
              <a:rPr lang="en-US" sz="1400" b="1" dirty="0" err="1" smtClean="0"/>
              <a:t>Azlin</a:t>
            </a:r>
            <a:r>
              <a:rPr lang="en-US" sz="1400" b="1" dirty="0" smtClean="0"/>
              <a:t> </a:t>
            </a:r>
            <a:r>
              <a:rPr lang="en-US" sz="1400" b="1" i="1" dirty="0" smtClean="0"/>
              <a:t>et al</a:t>
            </a:r>
            <a:r>
              <a:rPr lang="en-US" sz="1400" b="1" dirty="0" smtClean="0"/>
              <a:t>., 2005)</a:t>
            </a:r>
            <a:endParaRPr lang="th-TH" sz="1400" b="1" dirty="0">
              <a:latin typeface="AngsanaUPC" pitchFamily="18" charset="-34"/>
              <a:cs typeface="AngsanaUPC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0562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2" grpId="0" animBg="1"/>
      <p:bldP spid="33833" grpId="0" animBg="1"/>
      <p:bldP spid="33839" grpId="0" animBg="1"/>
      <p:bldP spid="39" grpId="0" animBg="1"/>
      <p:bldP spid="40" grpId="0" animBg="1"/>
      <p:bldP spid="3380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www.theochem.uni-stuttgart.de/~kaestner/images/nitrogenase_acetyle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5165725"/>
            <a:ext cx="1905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http://www.biochem.arizona.edu/classes/bioc462/462bh2008/462bhonorsprojects/462bhonors2001/schmitz/images/3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7306" y="3789363"/>
            <a:ext cx="20891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Slide Number Placeholder 5"/>
          <p:cNvSpPr txBox="1">
            <a:spLocks noGrp="1"/>
          </p:cNvSpPr>
          <p:nvPr/>
        </p:nvSpPr>
        <p:spPr bwMode="auto">
          <a:xfrm>
            <a:off x="8604250" y="6456363"/>
            <a:ext cx="504825" cy="357187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56ECB568-6F36-4DD2-BD50-407C01FA960D}" type="slidenum">
              <a:rPr lang="en-US" sz="1600" b="1">
                <a:latin typeface="Comic Sans MS" pitchFamily="66" charset="0"/>
                <a:cs typeface="Cordia New" pitchFamily="34" charset="-34"/>
              </a:rPr>
              <a:pPr algn="ctr"/>
              <a:t>48</a:t>
            </a:fld>
            <a:endParaRPr lang="th-TH" sz="1600" b="1">
              <a:latin typeface="Comic Sans MS" pitchFamily="66" charset="0"/>
              <a:cs typeface="Cordia New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331913" y="3130550"/>
            <a:ext cx="61928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2772131" y="1989138"/>
            <a:ext cx="3311738" cy="95397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การทดสอบกิจกรรมการส่งเสริมการเจริญเติบโต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1116807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>
            <a:off x="3418682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468313" y="3573089"/>
            <a:ext cx="1871306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Angsana New" pitchFamily="18" charset="-34"/>
              </a:rPr>
              <a:t>Avalible</a:t>
            </a:r>
            <a:r>
              <a:rPr lang="en-US" sz="3200" b="1" dirty="0">
                <a:latin typeface="Angsana New" pitchFamily="18" charset="-34"/>
              </a:rPr>
              <a:t> P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2700136" y="3573089"/>
            <a:ext cx="1872894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N-fixation</a:t>
            </a:r>
            <a:endParaRPr lang="th-TH" sz="3200" b="1" dirty="0">
              <a:latin typeface="Angsana New" pitchFamily="18" charset="-34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4325144" y="3028157"/>
            <a:ext cx="2047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rot="5400000">
            <a:off x="3420269" y="4353719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32" name="TextBox 24"/>
          <p:cNvSpPr txBox="1">
            <a:spLocks noChangeArrowheads="1"/>
          </p:cNvSpPr>
          <p:nvPr/>
        </p:nvSpPr>
        <p:spPr bwMode="auto">
          <a:xfrm>
            <a:off x="2555875" y="4787900"/>
            <a:ext cx="2232025" cy="94456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ngsana New" pitchFamily="18" charset="-34"/>
              </a:rPr>
              <a:t>acetylene reduction assay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95638" y="1158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8" name="Oval 37"/>
          <p:cNvSpPr/>
          <p:nvPr/>
        </p:nvSpPr>
        <p:spPr>
          <a:xfrm>
            <a:off x="3348038" y="2682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922" name="Text Box 45"/>
          <p:cNvSpPr txBox="1">
            <a:spLocks noChangeArrowheads="1"/>
          </p:cNvSpPr>
          <p:nvPr/>
        </p:nvSpPr>
        <p:spPr bwMode="auto">
          <a:xfrm>
            <a:off x="3419475" y="620713"/>
            <a:ext cx="194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latin typeface="Angsana New" pitchFamily="18" charset="-34"/>
              </a:rPr>
              <a:t>2</a:t>
            </a:r>
            <a:r>
              <a:rPr lang="en-US" sz="4000" b="1" dirty="0">
                <a:latin typeface="Angsana New" pitchFamily="18" charset="-34"/>
              </a:rPr>
              <a:t>0</a:t>
            </a:r>
            <a:r>
              <a:rPr lang="th-TH" sz="4000" b="1" dirty="0">
                <a:latin typeface="Angsana New" pitchFamily="18" charset="-34"/>
              </a:rPr>
              <a:t> </a:t>
            </a:r>
            <a:r>
              <a:rPr lang="en-US" sz="4000" b="1" dirty="0">
                <a:latin typeface="Angsana New" pitchFamily="18" charset="-34"/>
              </a:rPr>
              <a:t>isolate</a:t>
            </a:r>
            <a:endParaRPr lang="th-TH" sz="4000" b="1" dirty="0">
              <a:latin typeface="Angsana New" pitchFamily="18" charset="-34"/>
            </a:endParaRPr>
          </a:p>
        </p:txBody>
      </p:sp>
      <p:sp>
        <p:nvSpPr>
          <p:cNvPr id="39" name="Chevron 38"/>
          <p:cNvSpPr/>
          <p:nvPr/>
        </p:nvSpPr>
        <p:spPr>
          <a:xfrm rot="5400000">
            <a:off x="4211637" y="1773238"/>
            <a:ext cx="288925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40" name="Chevron 39"/>
          <p:cNvSpPr/>
          <p:nvPr/>
        </p:nvSpPr>
        <p:spPr>
          <a:xfrm rot="5400000">
            <a:off x="4212431" y="1485107"/>
            <a:ext cx="287337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1116807" y="4364831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www.dcu.ie/chemistry/asg/mcgrawc/files/vials.jpg"/>
          <p:cNvPicPr>
            <a:picLocks noChangeAspect="1" noChangeArrowheads="1"/>
          </p:cNvPicPr>
          <p:nvPr/>
        </p:nvPicPr>
        <p:blipFill>
          <a:blip r:embed="rId6" cstate="print">
            <a:lum bright="21000"/>
          </a:blip>
          <a:srcRect l="36620"/>
          <a:stretch>
            <a:fillRect/>
          </a:stretch>
        </p:blipFill>
        <p:spPr bwMode="auto">
          <a:xfrm>
            <a:off x="0" y="4653136"/>
            <a:ext cx="255577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8" name="TextBox 32"/>
          <p:cNvSpPr txBox="1">
            <a:spLocks noChangeArrowheads="1"/>
          </p:cNvSpPr>
          <p:nvPr/>
        </p:nvSpPr>
        <p:spPr bwMode="auto">
          <a:xfrm>
            <a:off x="107950" y="4797425"/>
            <a:ext cx="2305050" cy="954088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Angsana New" pitchFamily="18" charset="-34"/>
              </a:rPr>
              <a:t>Vanado</a:t>
            </a:r>
            <a:r>
              <a:rPr lang="en-US" b="1" dirty="0">
                <a:latin typeface="Angsana New" pitchFamily="18" charset="-34"/>
              </a:rPr>
              <a:t> - </a:t>
            </a:r>
            <a:r>
              <a:rPr lang="en-US" b="1" dirty="0" err="1">
                <a:latin typeface="Angsana New" pitchFamily="18" charset="-34"/>
              </a:rPr>
              <a:t>molybdate</a:t>
            </a:r>
            <a:r>
              <a:rPr lang="en-US" b="1" dirty="0">
                <a:latin typeface="Angsana New" pitchFamily="18" charset="-34"/>
              </a:rPr>
              <a:t> method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7929" name="TextBox 15"/>
          <p:cNvSpPr txBox="1">
            <a:spLocks noChangeArrowheads="1"/>
          </p:cNvSpPr>
          <p:nvPr/>
        </p:nvSpPr>
        <p:spPr bwMode="auto">
          <a:xfrm>
            <a:off x="34925" y="6053138"/>
            <a:ext cx="2665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(Sylvester-</a:t>
            </a:r>
            <a:r>
              <a:rPr lang="en-US" sz="2000" b="1" dirty="0" err="1">
                <a:latin typeface="AngsanaUPC" pitchFamily="18" charset="-34"/>
                <a:cs typeface="AngsanaUPC" pitchFamily="18" charset="-34"/>
              </a:rPr>
              <a:t>bradley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2859088" y="6165304"/>
            <a:ext cx="1712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(</a:t>
            </a:r>
            <a:r>
              <a:rPr lang="en-US" sz="1400" b="1" dirty="0" err="1" smtClean="0"/>
              <a:t>Azlin</a:t>
            </a:r>
            <a:r>
              <a:rPr lang="en-US" sz="1400" b="1" dirty="0" smtClean="0"/>
              <a:t> </a:t>
            </a:r>
            <a:r>
              <a:rPr lang="en-US" sz="1400" b="1" i="1" dirty="0" smtClean="0"/>
              <a:t>et al</a:t>
            </a:r>
            <a:r>
              <a:rPr lang="en-US" sz="1400" b="1" dirty="0" smtClean="0"/>
              <a:t>., 2005)</a:t>
            </a:r>
            <a:endParaRPr lang="th-TH" sz="1400" b="1" dirty="0">
              <a:latin typeface="AngsanaUPC" pitchFamily="18" charset="-34"/>
              <a:cs typeface="AngsanaUPC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933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338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sz="6600" b="1" dirty="0" smtClean="0">
                <a:effectLst>
                  <a:reflection blurRad="6350" stA="55000" endA="300" endPos="45500" dir="5400000" sy="-100000" algn="bl" rotWithShape="0"/>
                </a:effectLst>
                <a:latin typeface="Angsana New" pitchFamily="18" charset="-34"/>
              </a:rPr>
              <a:t>Acetylene Reduction Assay</a:t>
            </a:r>
            <a:endParaRPr lang="th-TH" sz="66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49</a:t>
            </a:fld>
            <a:endParaRPr lang="th-TH"/>
          </a:p>
        </p:txBody>
      </p:sp>
      <p:pic>
        <p:nvPicPr>
          <p:cNvPr id="5" name="Picture 2" descr="http://www.faqs.org/photo-dict/photofiles/list/6446/13339v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1368152" cy="182420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Right Arrow 5"/>
          <p:cNvSpPr/>
          <p:nvPr/>
        </p:nvSpPr>
        <p:spPr>
          <a:xfrm>
            <a:off x="1763688" y="2420888"/>
            <a:ext cx="1080120" cy="50405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Picture 2" descr="http://www.sec.psu.ac.th/services/gc6890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49080"/>
            <a:ext cx="28416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theochem.uni-stuttgart.de/~kaestner/images/nitrogenase_acetyle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628800"/>
            <a:ext cx="15841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faqs.org/photo-dict/photofiles/list/6446/13339v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44824"/>
            <a:ext cx="1368152" cy="182420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11" name="Curved Right Arrow 10"/>
          <p:cNvSpPr/>
          <p:nvPr/>
        </p:nvSpPr>
        <p:spPr>
          <a:xfrm rot="4422010">
            <a:off x="3733141" y="1113498"/>
            <a:ext cx="378042" cy="936104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6" y="1475492"/>
            <a:ext cx="1296144" cy="36933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acetylene</a:t>
            </a:r>
            <a:endParaRPr lang="th-TH" sz="1800" b="1" dirty="0"/>
          </a:p>
        </p:txBody>
      </p:sp>
      <p:sp>
        <p:nvSpPr>
          <p:cNvPr id="14" name="Right Arrow 13"/>
          <p:cNvSpPr/>
          <p:nvPr/>
        </p:nvSpPr>
        <p:spPr>
          <a:xfrm>
            <a:off x="4355976" y="2348880"/>
            <a:ext cx="1080120" cy="50405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Down Arrow 14"/>
          <p:cNvSpPr/>
          <p:nvPr/>
        </p:nvSpPr>
        <p:spPr>
          <a:xfrm>
            <a:off x="6804248" y="4050068"/>
            <a:ext cx="504056" cy="81909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C36064B-C288-46CD-9BAA-533F9DDF2D8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6084168" y="6289575"/>
            <a:ext cx="1712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(</a:t>
            </a:r>
            <a:r>
              <a:rPr lang="en-US" sz="1400" b="1" dirty="0" err="1" smtClean="0"/>
              <a:t>Azlin</a:t>
            </a:r>
            <a:r>
              <a:rPr lang="en-US" sz="1400" b="1" dirty="0" smtClean="0"/>
              <a:t> </a:t>
            </a:r>
            <a:r>
              <a:rPr lang="en-US" sz="1400" b="1" i="1" dirty="0" smtClean="0"/>
              <a:t>et al</a:t>
            </a:r>
            <a:r>
              <a:rPr lang="en-US" sz="1400" b="1" dirty="0" smtClean="0"/>
              <a:t>., 2005)</a:t>
            </a:r>
            <a:endParaRPr lang="th-TH" sz="14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20608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gsana New" pitchFamily="18" charset="-34"/>
              </a:rPr>
              <a:t>1 </a:t>
            </a:r>
            <a:r>
              <a:rPr lang="th-TH" b="1" dirty="0" smtClean="0">
                <a:latin typeface="Angsana New" pitchFamily="18" charset="-34"/>
              </a:rPr>
              <a:t>วัน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5976" y="204168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gsana New" pitchFamily="18" charset="-34"/>
              </a:rPr>
              <a:t>1 </a:t>
            </a:r>
            <a:r>
              <a:rPr lang="th-TH" b="1" dirty="0" smtClean="0">
                <a:latin typeface="Angsana New" pitchFamily="18" charset="-34"/>
              </a:rPr>
              <a:t>วัน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23728" y="5301208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Angsana New" pitchFamily="18" charset="-34"/>
              </a:rPr>
              <a:t>เครื่อง</a:t>
            </a:r>
            <a:r>
              <a:rPr lang="en-US" dirty="0" smtClean="0">
                <a:latin typeface="Angsana New" pitchFamily="18" charset="-34"/>
              </a:rPr>
              <a:t> Gas Chromatography (GC) </a:t>
            </a:r>
            <a:endParaRPr lang="th-TH" dirty="0">
              <a:latin typeface="Angsana New" pitchFamily="18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0232" y="1412776"/>
            <a:ext cx="1296144" cy="36933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acetylene</a:t>
            </a:r>
            <a:endParaRPr lang="th-TH" sz="1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60232" y="3501008"/>
            <a:ext cx="129614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ethylene</a:t>
            </a:r>
            <a:endParaRPr lang="th-TH" sz="1800" b="1" dirty="0"/>
          </a:p>
        </p:txBody>
      </p:sp>
    </p:spTree>
    <p:extLst>
      <p:ext uri="{BB962C8B-B14F-4D97-AF65-F5344CB8AC3E}">
        <p14:creationId xmlns:p14="http://schemas.microsoft.com/office/powerpoint/2010/main" xmlns="" val="6186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4" grpId="0" animBg="1"/>
      <p:bldP spid="15" grpId="0" animBg="1"/>
      <p:bldP spid="18" grpId="0"/>
      <p:bldP spid="19" grpId="0"/>
      <p:bldP spid="20" grpId="0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ชื่อเรื่อง 1"/>
          <p:cNvSpPr>
            <a:spLocks noGrp="1"/>
          </p:cNvSpPr>
          <p:nvPr>
            <p:ph type="title"/>
          </p:nvPr>
        </p:nvSpPr>
        <p:spPr>
          <a:xfrm>
            <a:off x="395288" y="53975"/>
            <a:ext cx="8686800" cy="1143000"/>
          </a:xfrm>
        </p:spPr>
        <p:txBody>
          <a:bodyPr/>
          <a:lstStyle/>
          <a:p>
            <a:r>
              <a:rPr lang="en-US" b="1" smtClean="0">
                <a:cs typeface="Angsana New" pitchFamily="18" charset="-34"/>
              </a:rPr>
              <a:t>Interaction Plant- Microorganisms</a:t>
            </a:r>
            <a:endParaRPr lang="th-TH" b="1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FD346B-1234-40D0-B630-2D037A46B929}" type="slidenum">
              <a:rPr lang="th-TH" smtClean="0"/>
              <a:pPr>
                <a:defRPr/>
              </a:pPr>
              <a:t>5</a:t>
            </a:fld>
            <a:endParaRPr lang="th-TH"/>
          </a:p>
        </p:txBody>
      </p:sp>
      <p:pic>
        <p:nvPicPr>
          <p:cNvPr id="7172" name="Picture 2" descr="http://www.agbioinc.com/images/Symbiotic_Cycl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613" y="981075"/>
            <a:ext cx="686593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2268538" y="4365625"/>
            <a:ext cx="20875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66"/>
                </a:solidFill>
                <a:latin typeface="Calibri" pitchFamily="34" charset="0"/>
              </a:rPr>
              <a:t>Root </a:t>
            </a:r>
            <a:r>
              <a:rPr lang="en-US" sz="2400" b="1" dirty="0" err="1">
                <a:solidFill>
                  <a:srgbClr val="FFFF66"/>
                </a:solidFill>
                <a:latin typeface="Calibri" pitchFamily="34" charset="0"/>
              </a:rPr>
              <a:t>exudate</a:t>
            </a:r>
            <a:endParaRPr lang="th-TH" sz="2400" b="1" dirty="0"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13" name="ลูกศรขวาท้ายบาก 12"/>
          <p:cNvSpPr/>
          <p:nvPr/>
        </p:nvSpPr>
        <p:spPr>
          <a:xfrm>
            <a:off x="4284663" y="5084763"/>
            <a:ext cx="863600" cy="360362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107504" y="1268760"/>
            <a:ext cx="302433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Photosynthesis</a:t>
            </a:r>
            <a:endParaRPr lang="th-TH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libri" pitchFamily="34" charset="0"/>
            </a:endParaRPr>
          </a:p>
        </p:txBody>
      </p:sp>
      <p:sp>
        <p:nvSpPr>
          <p:cNvPr id="15" name="Slide Number Placeholder 16"/>
          <p:cNvSpPr txBox="1">
            <a:spLocks/>
          </p:cNvSpPr>
          <p:nvPr/>
        </p:nvSpPr>
        <p:spPr>
          <a:xfrm>
            <a:off x="8316416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78E0AA6-E68F-48BA-987D-30AC18CCE26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087821" y="4288221"/>
            <a:ext cx="3468413" cy="2569779"/>
          </a:xfrm>
          <a:custGeom>
            <a:avLst/>
            <a:gdLst>
              <a:gd name="connsiteX0" fmla="*/ 31531 w 3468413"/>
              <a:gd name="connsiteY0" fmla="*/ 63062 h 2569779"/>
              <a:gd name="connsiteX1" fmla="*/ 268013 w 3468413"/>
              <a:gd name="connsiteY1" fmla="*/ 772510 h 2569779"/>
              <a:gd name="connsiteX2" fmla="*/ 677917 w 3468413"/>
              <a:gd name="connsiteY2" fmla="*/ 1371600 h 2569779"/>
              <a:gd name="connsiteX3" fmla="*/ 1087820 w 3468413"/>
              <a:gd name="connsiteY3" fmla="*/ 1813034 h 2569779"/>
              <a:gd name="connsiteX4" fmla="*/ 1513489 w 3468413"/>
              <a:gd name="connsiteY4" fmla="*/ 2081048 h 2569779"/>
              <a:gd name="connsiteX5" fmla="*/ 2144110 w 3468413"/>
              <a:gd name="connsiteY5" fmla="*/ 2364827 h 2569779"/>
              <a:gd name="connsiteX6" fmla="*/ 2538248 w 3468413"/>
              <a:gd name="connsiteY6" fmla="*/ 2490951 h 2569779"/>
              <a:gd name="connsiteX7" fmla="*/ 3090041 w 3468413"/>
              <a:gd name="connsiteY7" fmla="*/ 2554013 h 2569779"/>
              <a:gd name="connsiteX8" fmla="*/ 3468413 w 3468413"/>
              <a:gd name="connsiteY8" fmla="*/ 2569779 h 2569779"/>
              <a:gd name="connsiteX9" fmla="*/ 3421117 w 3468413"/>
              <a:gd name="connsiteY9" fmla="*/ 1324303 h 2569779"/>
              <a:gd name="connsiteX10" fmla="*/ 3074276 w 3468413"/>
              <a:gd name="connsiteY10" fmla="*/ 867103 h 2569779"/>
              <a:gd name="connsiteX11" fmla="*/ 2522482 w 3468413"/>
              <a:gd name="connsiteY11" fmla="*/ 835572 h 2569779"/>
              <a:gd name="connsiteX12" fmla="*/ 2049517 w 3468413"/>
              <a:gd name="connsiteY12" fmla="*/ 882869 h 2569779"/>
              <a:gd name="connsiteX13" fmla="*/ 1608082 w 3468413"/>
              <a:gd name="connsiteY13" fmla="*/ 756745 h 2569779"/>
              <a:gd name="connsiteX14" fmla="*/ 1387365 w 3468413"/>
              <a:gd name="connsiteY14" fmla="*/ 551793 h 2569779"/>
              <a:gd name="connsiteX15" fmla="*/ 1277007 w 3468413"/>
              <a:gd name="connsiteY15" fmla="*/ 0 h 2569779"/>
              <a:gd name="connsiteX16" fmla="*/ 0 w 3468413"/>
              <a:gd name="connsiteY16" fmla="*/ 15765 h 256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68413" h="2569779">
                <a:moveTo>
                  <a:pt x="31531" y="63062"/>
                </a:moveTo>
                <a:lnTo>
                  <a:pt x="268013" y="772510"/>
                </a:lnTo>
                <a:lnTo>
                  <a:pt x="677917" y="1371600"/>
                </a:lnTo>
                <a:lnTo>
                  <a:pt x="1087820" y="1813034"/>
                </a:lnTo>
                <a:lnTo>
                  <a:pt x="1513489" y="2081048"/>
                </a:lnTo>
                <a:lnTo>
                  <a:pt x="2144110" y="2364827"/>
                </a:lnTo>
                <a:lnTo>
                  <a:pt x="2538248" y="2490951"/>
                </a:lnTo>
                <a:lnTo>
                  <a:pt x="3090041" y="2554013"/>
                </a:lnTo>
                <a:lnTo>
                  <a:pt x="3468413" y="2569779"/>
                </a:lnTo>
                <a:lnTo>
                  <a:pt x="3421117" y="1324303"/>
                </a:lnTo>
                <a:lnTo>
                  <a:pt x="3074276" y="867103"/>
                </a:lnTo>
                <a:lnTo>
                  <a:pt x="2522482" y="835572"/>
                </a:lnTo>
                <a:lnTo>
                  <a:pt x="2049517" y="882869"/>
                </a:lnTo>
                <a:lnTo>
                  <a:pt x="1608082" y="756745"/>
                </a:lnTo>
                <a:lnTo>
                  <a:pt x="1387365" y="551793"/>
                </a:lnTo>
                <a:lnTo>
                  <a:pt x="1277007" y="0"/>
                </a:lnTo>
                <a:lnTo>
                  <a:pt x="0" y="1576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Freeform 17"/>
          <p:cNvSpPr/>
          <p:nvPr/>
        </p:nvSpPr>
        <p:spPr>
          <a:xfrm>
            <a:off x="4445876" y="4114800"/>
            <a:ext cx="3468414" cy="2774731"/>
          </a:xfrm>
          <a:custGeom>
            <a:avLst/>
            <a:gdLst>
              <a:gd name="connsiteX0" fmla="*/ 2380593 w 3468414"/>
              <a:gd name="connsiteY0" fmla="*/ 141890 h 2774731"/>
              <a:gd name="connsiteX1" fmla="*/ 2144110 w 3468414"/>
              <a:gd name="connsiteY1" fmla="*/ 630621 h 2774731"/>
              <a:gd name="connsiteX2" fmla="*/ 1986455 w 3468414"/>
              <a:gd name="connsiteY2" fmla="*/ 930166 h 2774731"/>
              <a:gd name="connsiteX3" fmla="*/ 1702676 w 3468414"/>
              <a:gd name="connsiteY3" fmla="*/ 1072055 h 2774731"/>
              <a:gd name="connsiteX4" fmla="*/ 1119352 w 3468414"/>
              <a:gd name="connsiteY4" fmla="*/ 1119352 h 2774731"/>
              <a:gd name="connsiteX5" fmla="*/ 740979 w 3468414"/>
              <a:gd name="connsiteY5" fmla="*/ 1135117 h 2774731"/>
              <a:gd name="connsiteX6" fmla="*/ 677917 w 3468414"/>
              <a:gd name="connsiteY6" fmla="*/ 1355834 h 2774731"/>
              <a:gd name="connsiteX7" fmla="*/ 252248 w 3468414"/>
              <a:gd name="connsiteY7" fmla="*/ 1497724 h 2774731"/>
              <a:gd name="connsiteX8" fmla="*/ 0 w 3468414"/>
              <a:gd name="connsiteY8" fmla="*/ 1513490 h 2774731"/>
              <a:gd name="connsiteX9" fmla="*/ 110358 w 3468414"/>
              <a:gd name="connsiteY9" fmla="*/ 2774731 h 2774731"/>
              <a:gd name="connsiteX10" fmla="*/ 1324303 w 3468414"/>
              <a:gd name="connsiteY10" fmla="*/ 2522483 h 2774731"/>
              <a:gd name="connsiteX11" fmla="*/ 2380593 w 3468414"/>
              <a:gd name="connsiteY11" fmla="*/ 2002221 h 2774731"/>
              <a:gd name="connsiteX12" fmla="*/ 2869324 w 3468414"/>
              <a:gd name="connsiteY12" fmla="*/ 1497724 h 2774731"/>
              <a:gd name="connsiteX13" fmla="*/ 3231931 w 3468414"/>
              <a:gd name="connsiteY13" fmla="*/ 914400 h 2774731"/>
              <a:gd name="connsiteX14" fmla="*/ 3436883 w 3468414"/>
              <a:gd name="connsiteY14" fmla="*/ 283779 h 2774731"/>
              <a:gd name="connsiteX15" fmla="*/ 3468414 w 3468414"/>
              <a:gd name="connsiteY15" fmla="*/ 15766 h 2774731"/>
              <a:gd name="connsiteX16" fmla="*/ 2648607 w 3468414"/>
              <a:gd name="connsiteY16" fmla="*/ 0 h 2774731"/>
              <a:gd name="connsiteX17" fmla="*/ 2349062 w 3468414"/>
              <a:gd name="connsiteY17" fmla="*/ 189186 h 277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68414" h="2774731">
                <a:moveTo>
                  <a:pt x="2380593" y="141890"/>
                </a:moveTo>
                <a:lnTo>
                  <a:pt x="2144110" y="630621"/>
                </a:lnTo>
                <a:lnTo>
                  <a:pt x="1986455" y="930166"/>
                </a:lnTo>
                <a:lnTo>
                  <a:pt x="1702676" y="1072055"/>
                </a:lnTo>
                <a:lnTo>
                  <a:pt x="1119352" y="1119352"/>
                </a:lnTo>
                <a:lnTo>
                  <a:pt x="740979" y="1135117"/>
                </a:lnTo>
                <a:lnTo>
                  <a:pt x="677917" y="1355834"/>
                </a:lnTo>
                <a:lnTo>
                  <a:pt x="252248" y="1497724"/>
                </a:lnTo>
                <a:lnTo>
                  <a:pt x="0" y="1513490"/>
                </a:lnTo>
                <a:lnTo>
                  <a:pt x="110358" y="2774731"/>
                </a:lnTo>
                <a:lnTo>
                  <a:pt x="1324303" y="2522483"/>
                </a:lnTo>
                <a:lnTo>
                  <a:pt x="2380593" y="2002221"/>
                </a:lnTo>
                <a:lnTo>
                  <a:pt x="2869324" y="1497724"/>
                </a:lnTo>
                <a:lnTo>
                  <a:pt x="3231931" y="914400"/>
                </a:lnTo>
                <a:lnTo>
                  <a:pt x="3436883" y="283779"/>
                </a:lnTo>
                <a:lnTo>
                  <a:pt x="3468414" y="15766"/>
                </a:lnTo>
                <a:lnTo>
                  <a:pt x="2648607" y="0"/>
                </a:lnTo>
                <a:lnTo>
                  <a:pt x="2349062" y="18918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156176" y="6351414"/>
            <a:ext cx="273566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</a:rPr>
              <a:t> </a:t>
            </a:r>
            <a:r>
              <a:rPr lang="th-TH" sz="2400" b="1" dirty="0" smtClean="0">
                <a:latin typeface="Angsana New" pitchFamily="18" charset="-34"/>
              </a:rPr>
              <a:t>(</a:t>
            </a:r>
            <a:r>
              <a:rPr lang="en-US" sz="2400" b="1" dirty="0" smtClean="0">
                <a:latin typeface="Angsana New" pitchFamily="18" charset="-34"/>
              </a:rPr>
              <a:t>Walker, 2003</a:t>
            </a:r>
            <a:r>
              <a:rPr lang="en-US" sz="2400" b="1" dirty="0">
                <a:latin typeface="Angsana New" pitchFamily="18" charset="-34"/>
              </a:rPr>
              <a:t>)</a:t>
            </a:r>
            <a:endParaRPr lang="th-TH" sz="2400" b="1" dirty="0">
              <a:latin typeface="Angsana New" pitchFamily="18" charset="-34"/>
            </a:endParaRPr>
          </a:p>
        </p:txBody>
      </p:sp>
    </p:spTree>
    <p:custDataLst>
      <p:tags r:id="rId1"/>
    </p:custDataLst>
  </p:cSld>
  <p:clrMapOvr>
    <a:masterClrMapping/>
  </p:clrMapOvr>
  <p:transition advTm="3535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13" grpId="0" animBg="1"/>
      <p:bldP spid="14" grpId="0"/>
      <p:bldP spid="1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www.theochem.uni-stuttgart.de/~kaestner/images/nitrogenase_acetyle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5165725"/>
            <a:ext cx="1905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http://www.biochem.arizona.edu/classes/bioc462/462bh2008/462bhonorsprojects/462bhonors2001/schmitz/images/3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7306" y="3789363"/>
            <a:ext cx="20891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Slide Number Placeholder 5"/>
          <p:cNvSpPr txBox="1">
            <a:spLocks noGrp="1"/>
          </p:cNvSpPr>
          <p:nvPr/>
        </p:nvSpPr>
        <p:spPr bwMode="auto">
          <a:xfrm>
            <a:off x="8604250" y="6456363"/>
            <a:ext cx="504825" cy="357187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56ECB568-6F36-4DD2-BD50-407C01FA960D}" type="slidenum">
              <a:rPr lang="en-US" sz="1600" b="1">
                <a:latin typeface="Comic Sans MS" pitchFamily="66" charset="0"/>
                <a:cs typeface="Cordia New" pitchFamily="34" charset="-34"/>
              </a:rPr>
              <a:pPr algn="ctr"/>
              <a:t>50</a:t>
            </a:fld>
            <a:endParaRPr lang="th-TH" sz="1600" b="1">
              <a:latin typeface="Comic Sans MS" pitchFamily="66" charset="0"/>
              <a:cs typeface="Cordia New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331913" y="3130550"/>
            <a:ext cx="61928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2772131" y="1989138"/>
            <a:ext cx="3311738" cy="95397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การทดสอบกิจกรรมการส่งเสริมการเจริญเติบโต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1116807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>
            <a:off x="3418682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rot="5400000">
            <a:off x="5471219" y="3391694"/>
            <a:ext cx="504825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468313" y="3573089"/>
            <a:ext cx="1871306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Angsana New" pitchFamily="18" charset="-34"/>
              </a:rPr>
              <a:t>Avalible</a:t>
            </a:r>
            <a:r>
              <a:rPr lang="en-US" sz="3200" b="1" dirty="0">
                <a:latin typeface="Angsana New" pitchFamily="18" charset="-34"/>
              </a:rPr>
              <a:t> P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2700136" y="3573089"/>
            <a:ext cx="1872894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N-fixation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4859498" y="3569717"/>
            <a:ext cx="1799882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Cellulose </a:t>
            </a:r>
            <a:endParaRPr lang="th-TH" sz="3200" b="1" dirty="0">
              <a:latin typeface="Angsana New" pitchFamily="18" charset="-34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4325144" y="3028157"/>
            <a:ext cx="2047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rot="5400000">
            <a:off x="3420269" y="4353719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32" name="TextBox 24"/>
          <p:cNvSpPr txBox="1">
            <a:spLocks noChangeArrowheads="1"/>
          </p:cNvSpPr>
          <p:nvPr/>
        </p:nvSpPr>
        <p:spPr bwMode="auto">
          <a:xfrm>
            <a:off x="2555875" y="4787900"/>
            <a:ext cx="2232025" cy="94456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ngsana New" pitchFamily="18" charset="-34"/>
              </a:rPr>
              <a:t>acetylene reduction assay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3833" name="TextBox 25"/>
          <p:cNvSpPr txBox="1">
            <a:spLocks noChangeArrowheads="1"/>
          </p:cNvSpPr>
          <p:nvPr/>
        </p:nvSpPr>
        <p:spPr bwMode="auto">
          <a:xfrm>
            <a:off x="4860007" y="4778375"/>
            <a:ext cx="1800225" cy="954088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ngsana New" pitchFamily="18" charset="-34"/>
              </a:rPr>
              <a:t>Filter Paper Assay</a:t>
            </a:r>
            <a:endParaRPr lang="th-TH" b="1" dirty="0">
              <a:latin typeface="Angsana New" pitchFamily="18" charset="-34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>
            <a:off x="5509319" y="4291806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195638" y="1158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8" name="Oval 37"/>
          <p:cNvSpPr/>
          <p:nvPr/>
        </p:nvSpPr>
        <p:spPr>
          <a:xfrm>
            <a:off x="3348038" y="2682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922" name="Text Box 45"/>
          <p:cNvSpPr txBox="1">
            <a:spLocks noChangeArrowheads="1"/>
          </p:cNvSpPr>
          <p:nvPr/>
        </p:nvSpPr>
        <p:spPr bwMode="auto">
          <a:xfrm>
            <a:off x="3419475" y="620713"/>
            <a:ext cx="194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latin typeface="Angsana New" pitchFamily="18" charset="-34"/>
              </a:rPr>
              <a:t>2</a:t>
            </a:r>
            <a:r>
              <a:rPr lang="en-US" sz="4000" b="1" dirty="0">
                <a:latin typeface="Angsana New" pitchFamily="18" charset="-34"/>
              </a:rPr>
              <a:t>0</a:t>
            </a:r>
            <a:r>
              <a:rPr lang="th-TH" sz="4000" b="1" dirty="0">
                <a:latin typeface="Angsana New" pitchFamily="18" charset="-34"/>
              </a:rPr>
              <a:t> </a:t>
            </a:r>
            <a:r>
              <a:rPr lang="en-US" sz="4000" b="1" dirty="0">
                <a:latin typeface="Angsana New" pitchFamily="18" charset="-34"/>
              </a:rPr>
              <a:t>isolate</a:t>
            </a:r>
            <a:endParaRPr lang="th-TH" sz="4000" b="1" dirty="0">
              <a:latin typeface="Angsana New" pitchFamily="18" charset="-34"/>
            </a:endParaRPr>
          </a:p>
        </p:txBody>
      </p:sp>
      <p:sp>
        <p:nvSpPr>
          <p:cNvPr id="39" name="Chevron 38"/>
          <p:cNvSpPr/>
          <p:nvPr/>
        </p:nvSpPr>
        <p:spPr>
          <a:xfrm rot="5400000">
            <a:off x="4211637" y="1773238"/>
            <a:ext cx="288925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40" name="Chevron 39"/>
          <p:cNvSpPr/>
          <p:nvPr/>
        </p:nvSpPr>
        <p:spPr>
          <a:xfrm rot="5400000">
            <a:off x="4212431" y="1485107"/>
            <a:ext cx="287337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1116807" y="4364831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www.dcu.ie/chemistry/asg/mcgrawc/files/vials.jpg"/>
          <p:cNvPicPr>
            <a:picLocks noChangeAspect="1" noChangeArrowheads="1"/>
          </p:cNvPicPr>
          <p:nvPr/>
        </p:nvPicPr>
        <p:blipFill>
          <a:blip r:embed="rId6" cstate="print">
            <a:lum bright="21000"/>
          </a:blip>
          <a:srcRect l="36620"/>
          <a:stretch>
            <a:fillRect/>
          </a:stretch>
        </p:blipFill>
        <p:spPr bwMode="auto">
          <a:xfrm>
            <a:off x="0" y="4653136"/>
            <a:ext cx="255577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8" name="TextBox 32"/>
          <p:cNvSpPr txBox="1">
            <a:spLocks noChangeArrowheads="1"/>
          </p:cNvSpPr>
          <p:nvPr/>
        </p:nvSpPr>
        <p:spPr bwMode="auto">
          <a:xfrm>
            <a:off x="107950" y="4797425"/>
            <a:ext cx="2305050" cy="954088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Angsana New" pitchFamily="18" charset="-34"/>
              </a:rPr>
              <a:t>Vanado</a:t>
            </a:r>
            <a:r>
              <a:rPr lang="en-US" b="1" dirty="0">
                <a:latin typeface="Angsana New" pitchFamily="18" charset="-34"/>
              </a:rPr>
              <a:t> - </a:t>
            </a:r>
            <a:r>
              <a:rPr lang="en-US" b="1" dirty="0" err="1">
                <a:latin typeface="Angsana New" pitchFamily="18" charset="-34"/>
              </a:rPr>
              <a:t>molybdate</a:t>
            </a:r>
            <a:r>
              <a:rPr lang="en-US" b="1" dirty="0">
                <a:latin typeface="Angsana New" pitchFamily="18" charset="-34"/>
              </a:rPr>
              <a:t> method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7929" name="TextBox 15"/>
          <p:cNvSpPr txBox="1">
            <a:spLocks noChangeArrowheads="1"/>
          </p:cNvSpPr>
          <p:nvPr/>
        </p:nvSpPr>
        <p:spPr bwMode="auto">
          <a:xfrm>
            <a:off x="34925" y="6053138"/>
            <a:ext cx="2665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(Sylvester-</a:t>
            </a:r>
            <a:r>
              <a:rPr lang="en-US" sz="2000" b="1" dirty="0" err="1">
                <a:latin typeface="AngsanaUPC" pitchFamily="18" charset="-34"/>
                <a:cs typeface="AngsanaUPC" pitchFamily="18" charset="-34"/>
              </a:rPr>
              <a:t>bradley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931" name="TextBox 15"/>
          <p:cNvSpPr txBox="1">
            <a:spLocks noChangeArrowheads="1"/>
          </p:cNvSpPr>
          <p:nvPr/>
        </p:nvSpPr>
        <p:spPr bwMode="auto">
          <a:xfrm>
            <a:off x="4788569" y="6053286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(Zhang </a:t>
            </a:r>
            <a:r>
              <a:rPr lang="en-US" sz="2000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2771800" y="6165304"/>
            <a:ext cx="1712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(</a:t>
            </a:r>
            <a:r>
              <a:rPr lang="en-US" sz="1400" b="1" dirty="0" err="1" smtClean="0"/>
              <a:t>Azlin</a:t>
            </a:r>
            <a:r>
              <a:rPr lang="en-US" sz="1400" b="1" dirty="0" smtClean="0"/>
              <a:t> </a:t>
            </a:r>
            <a:r>
              <a:rPr lang="en-US" sz="1400" b="1" i="1" dirty="0" smtClean="0"/>
              <a:t>et al</a:t>
            </a:r>
            <a:r>
              <a:rPr lang="en-US" sz="1400" b="1" dirty="0" smtClean="0"/>
              <a:t>., 2005)</a:t>
            </a:r>
            <a:endParaRPr lang="th-TH" sz="1400" b="1" dirty="0">
              <a:latin typeface="AngsanaUPC" pitchFamily="18" charset="-34"/>
              <a:cs typeface="AngsanaUPC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124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nimBg="1"/>
      <p:bldP spid="3383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www.theochem.uni-stuttgart.de/~kaestner/images/nitrogenase_acetyle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5165725"/>
            <a:ext cx="1905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http://www.biochem.arizona.edu/classes/bioc462/462bh2008/462bhonorsprojects/462bhonors2001/schmitz/images/3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7306" y="3789363"/>
            <a:ext cx="20891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Slide Number Placeholder 5"/>
          <p:cNvSpPr txBox="1">
            <a:spLocks noGrp="1"/>
          </p:cNvSpPr>
          <p:nvPr/>
        </p:nvSpPr>
        <p:spPr bwMode="auto">
          <a:xfrm>
            <a:off x="8604250" y="6456363"/>
            <a:ext cx="504825" cy="357187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56ECB568-6F36-4DD2-BD50-407C01FA960D}" type="slidenum">
              <a:rPr lang="en-US" sz="1600" b="1">
                <a:latin typeface="Comic Sans MS" pitchFamily="66" charset="0"/>
                <a:cs typeface="Cordia New" pitchFamily="34" charset="-34"/>
              </a:rPr>
              <a:pPr algn="ctr"/>
              <a:t>51</a:t>
            </a:fld>
            <a:endParaRPr lang="th-TH" sz="1600" b="1">
              <a:latin typeface="Comic Sans MS" pitchFamily="66" charset="0"/>
              <a:cs typeface="Cordia New" pitchFamily="34" charset="-34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7307114" y="4365624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>
            <a:off x="1331913" y="3130550"/>
            <a:ext cx="61928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2772131" y="1989138"/>
            <a:ext cx="3311738" cy="95397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การทดสอบกิจกรรมการส่งเสริมการเจริญเติบโต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1116807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>
            <a:off x="3418682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rot="5400000">
            <a:off x="5471219" y="3391694"/>
            <a:ext cx="504825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468313" y="3573089"/>
            <a:ext cx="1871306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Angsana New" pitchFamily="18" charset="-34"/>
              </a:rPr>
              <a:t>Avalible</a:t>
            </a:r>
            <a:r>
              <a:rPr lang="en-US" sz="3200" b="1" dirty="0">
                <a:latin typeface="Angsana New" pitchFamily="18" charset="-34"/>
              </a:rPr>
              <a:t> P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2700136" y="3573089"/>
            <a:ext cx="1872894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N-fixation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4859498" y="3569717"/>
            <a:ext cx="1799882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Cellulose </a:t>
            </a:r>
            <a:endParaRPr lang="th-TH" sz="3200" b="1" dirty="0">
              <a:latin typeface="Angsana New" pitchFamily="18" charset="-34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4325144" y="3028157"/>
            <a:ext cx="2047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rot="5400000">
            <a:off x="3420269" y="4353719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32" name="TextBox 24"/>
          <p:cNvSpPr txBox="1">
            <a:spLocks noChangeArrowheads="1"/>
          </p:cNvSpPr>
          <p:nvPr/>
        </p:nvSpPr>
        <p:spPr bwMode="auto">
          <a:xfrm>
            <a:off x="2555875" y="4787900"/>
            <a:ext cx="2232025" cy="94456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ngsana New" pitchFamily="18" charset="-34"/>
              </a:rPr>
              <a:t>acetylene reduction assay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3833" name="TextBox 25"/>
          <p:cNvSpPr txBox="1">
            <a:spLocks noChangeArrowheads="1"/>
          </p:cNvSpPr>
          <p:nvPr/>
        </p:nvSpPr>
        <p:spPr bwMode="auto">
          <a:xfrm>
            <a:off x="4860007" y="4778375"/>
            <a:ext cx="1800225" cy="954088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ngsana New" pitchFamily="18" charset="-34"/>
              </a:rPr>
              <a:t>Filter Paper Assay</a:t>
            </a:r>
            <a:endParaRPr lang="th-TH" b="1" dirty="0">
              <a:latin typeface="Angsana New" pitchFamily="18" charset="-34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>
            <a:off x="5509319" y="4291806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rot="5400000">
            <a:off x="7307634" y="3356322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7" name="TextBox 13"/>
          <p:cNvSpPr txBox="1">
            <a:spLocks noChangeArrowheads="1"/>
          </p:cNvSpPr>
          <p:nvPr/>
        </p:nvSpPr>
        <p:spPr bwMode="auto">
          <a:xfrm>
            <a:off x="6587242" y="3570510"/>
            <a:ext cx="1872894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IAA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33839" name="TextBox 34"/>
          <p:cNvSpPr txBox="1">
            <a:spLocks noChangeArrowheads="1"/>
          </p:cNvSpPr>
          <p:nvPr/>
        </p:nvSpPr>
        <p:spPr bwMode="auto">
          <a:xfrm>
            <a:off x="6804670" y="4780756"/>
            <a:ext cx="1655762" cy="952500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Angsana New" pitchFamily="18" charset="-34"/>
              </a:rPr>
              <a:t>Indole-3- </a:t>
            </a:r>
            <a:r>
              <a:rPr lang="en-US" b="1" dirty="0">
                <a:latin typeface="Angsana New" pitchFamily="18" charset="-34"/>
              </a:rPr>
              <a:t>acetic acid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95638" y="1158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8" name="Oval 37"/>
          <p:cNvSpPr/>
          <p:nvPr/>
        </p:nvSpPr>
        <p:spPr>
          <a:xfrm>
            <a:off x="3348038" y="2682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922" name="Text Box 45"/>
          <p:cNvSpPr txBox="1">
            <a:spLocks noChangeArrowheads="1"/>
          </p:cNvSpPr>
          <p:nvPr/>
        </p:nvSpPr>
        <p:spPr bwMode="auto">
          <a:xfrm>
            <a:off x="3419475" y="620713"/>
            <a:ext cx="194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latin typeface="Angsana New" pitchFamily="18" charset="-34"/>
              </a:rPr>
              <a:t>2</a:t>
            </a:r>
            <a:r>
              <a:rPr lang="en-US" sz="4000" b="1" dirty="0">
                <a:latin typeface="Angsana New" pitchFamily="18" charset="-34"/>
              </a:rPr>
              <a:t>0</a:t>
            </a:r>
            <a:r>
              <a:rPr lang="th-TH" sz="4000" b="1" dirty="0">
                <a:latin typeface="Angsana New" pitchFamily="18" charset="-34"/>
              </a:rPr>
              <a:t> </a:t>
            </a:r>
            <a:r>
              <a:rPr lang="en-US" sz="4000" b="1" dirty="0">
                <a:latin typeface="Angsana New" pitchFamily="18" charset="-34"/>
              </a:rPr>
              <a:t>isolate</a:t>
            </a:r>
            <a:endParaRPr lang="th-TH" sz="4000" b="1" dirty="0">
              <a:latin typeface="Angsana New" pitchFamily="18" charset="-34"/>
            </a:endParaRPr>
          </a:p>
        </p:txBody>
      </p:sp>
      <p:sp>
        <p:nvSpPr>
          <p:cNvPr id="39" name="Chevron 38"/>
          <p:cNvSpPr/>
          <p:nvPr/>
        </p:nvSpPr>
        <p:spPr>
          <a:xfrm rot="5400000">
            <a:off x="4211637" y="1773238"/>
            <a:ext cx="288925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40" name="Chevron 39"/>
          <p:cNvSpPr/>
          <p:nvPr/>
        </p:nvSpPr>
        <p:spPr>
          <a:xfrm rot="5400000">
            <a:off x="4212431" y="1485107"/>
            <a:ext cx="287337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1116807" y="4364831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www.dcu.ie/chemistry/asg/mcgrawc/files/vials.jpg"/>
          <p:cNvPicPr>
            <a:picLocks noChangeAspect="1" noChangeArrowheads="1"/>
          </p:cNvPicPr>
          <p:nvPr/>
        </p:nvPicPr>
        <p:blipFill>
          <a:blip r:embed="rId6" cstate="print">
            <a:lum bright="21000"/>
          </a:blip>
          <a:srcRect l="36620"/>
          <a:stretch>
            <a:fillRect/>
          </a:stretch>
        </p:blipFill>
        <p:spPr bwMode="auto">
          <a:xfrm>
            <a:off x="0" y="4653136"/>
            <a:ext cx="255577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8" name="TextBox 32"/>
          <p:cNvSpPr txBox="1">
            <a:spLocks noChangeArrowheads="1"/>
          </p:cNvSpPr>
          <p:nvPr/>
        </p:nvSpPr>
        <p:spPr bwMode="auto">
          <a:xfrm>
            <a:off x="107950" y="4797425"/>
            <a:ext cx="2305050" cy="954088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Angsana New" pitchFamily="18" charset="-34"/>
              </a:rPr>
              <a:t>Vanado</a:t>
            </a:r>
            <a:r>
              <a:rPr lang="en-US" b="1" dirty="0">
                <a:latin typeface="Angsana New" pitchFamily="18" charset="-34"/>
              </a:rPr>
              <a:t> - </a:t>
            </a:r>
            <a:r>
              <a:rPr lang="en-US" b="1" dirty="0" err="1">
                <a:latin typeface="Angsana New" pitchFamily="18" charset="-34"/>
              </a:rPr>
              <a:t>molybdate</a:t>
            </a:r>
            <a:r>
              <a:rPr lang="en-US" b="1" dirty="0">
                <a:latin typeface="Angsana New" pitchFamily="18" charset="-34"/>
              </a:rPr>
              <a:t> method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7928" name="Rectangle 10"/>
          <p:cNvSpPr>
            <a:spLocks noChangeArrowheads="1"/>
          </p:cNvSpPr>
          <p:nvPr/>
        </p:nvSpPr>
        <p:spPr bwMode="auto">
          <a:xfrm>
            <a:off x="6187058" y="6021388"/>
            <a:ext cx="306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2000" b="1" dirty="0" err="1">
                <a:latin typeface="AngsanaUPC" pitchFamily="18" charset="-34"/>
                <a:cs typeface="AngsanaUPC" pitchFamily="18" charset="-34"/>
              </a:rPr>
              <a:t>Sarwar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 and Kremer, 1992)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929" name="TextBox 15"/>
          <p:cNvSpPr txBox="1">
            <a:spLocks noChangeArrowheads="1"/>
          </p:cNvSpPr>
          <p:nvPr/>
        </p:nvSpPr>
        <p:spPr bwMode="auto">
          <a:xfrm>
            <a:off x="34925" y="6053138"/>
            <a:ext cx="2665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(Sylvester-</a:t>
            </a:r>
            <a:r>
              <a:rPr lang="en-US" sz="2000" b="1" dirty="0" err="1">
                <a:latin typeface="AngsanaUPC" pitchFamily="18" charset="-34"/>
                <a:cs typeface="AngsanaUPC" pitchFamily="18" charset="-34"/>
              </a:rPr>
              <a:t>bradley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931" name="TextBox 15"/>
          <p:cNvSpPr txBox="1">
            <a:spLocks noChangeArrowheads="1"/>
          </p:cNvSpPr>
          <p:nvPr/>
        </p:nvSpPr>
        <p:spPr bwMode="auto">
          <a:xfrm>
            <a:off x="4788569" y="6053286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(Zhang </a:t>
            </a:r>
            <a:r>
              <a:rPr lang="en-US" sz="2000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2771800" y="6165304"/>
            <a:ext cx="1712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(</a:t>
            </a:r>
            <a:r>
              <a:rPr lang="en-US" sz="1400" b="1" dirty="0" err="1" smtClean="0"/>
              <a:t>Azlin</a:t>
            </a:r>
            <a:r>
              <a:rPr lang="en-US" sz="1400" b="1" dirty="0" smtClean="0"/>
              <a:t> </a:t>
            </a:r>
            <a:r>
              <a:rPr lang="en-US" sz="1400" b="1" i="1" dirty="0" smtClean="0"/>
              <a:t>et al</a:t>
            </a:r>
            <a:r>
              <a:rPr lang="en-US" sz="1400" b="1" dirty="0" smtClean="0"/>
              <a:t>., 2005)</a:t>
            </a:r>
            <a:endParaRPr lang="th-TH" sz="1400" b="1" dirty="0">
              <a:latin typeface="AngsanaUPC" pitchFamily="18" charset="-34"/>
              <a:cs typeface="AngsanaUPC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593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sz="6000" b="1" dirty="0" smtClean="0">
                <a:effectLst>
                  <a:reflection blurRad="6350" stA="55000" endA="300" endPos="45500" dir="5400000" sy="-100000" algn="bl" rotWithShape="0"/>
                </a:effectLst>
                <a:latin typeface="Angsana New" pitchFamily="18" charset="-34"/>
              </a:rPr>
              <a:t>Indole-3- acetic acid</a:t>
            </a:r>
            <a:endParaRPr lang="th-TH" sz="60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C5210-DC5D-4371-9AC2-3AA732645144}" type="slidenum">
              <a:rPr lang="th-TH" smtClean="0"/>
              <a:pPr>
                <a:defRPr/>
              </a:pPr>
              <a:t>52</a:t>
            </a:fld>
            <a:endParaRPr lang="th-TH"/>
          </a:p>
        </p:txBody>
      </p:sp>
      <p:pic>
        <p:nvPicPr>
          <p:cNvPr id="4" name="Picture 2" descr="http://www.faqs.org/photo-dict/photofiles/list/6446/13339v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1368152" cy="182420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Right Arrow 4"/>
          <p:cNvSpPr/>
          <p:nvPr/>
        </p:nvSpPr>
        <p:spPr>
          <a:xfrm>
            <a:off x="1475656" y="2828934"/>
            <a:ext cx="936104" cy="360040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1491422" y="242501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gsana New" pitchFamily="18" charset="-34"/>
              </a:rPr>
              <a:t>2 </a:t>
            </a:r>
            <a:r>
              <a:rPr lang="th-TH" b="1" dirty="0" smtClean="0">
                <a:latin typeface="Angsana New" pitchFamily="18" charset="-34"/>
              </a:rPr>
              <a:t>วัน</a:t>
            </a:r>
            <a:endParaRPr lang="th-TH" b="1" dirty="0">
              <a:latin typeface="Angsana New" pitchFamily="18" charset="-34"/>
            </a:endParaRPr>
          </a:p>
        </p:txBody>
      </p:sp>
      <p:pic>
        <p:nvPicPr>
          <p:cNvPr id="7" name="Picture 2" descr="http://www.faqs.org/photo-dict/photofiles/list/6446/13339v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108854"/>
            <a:ext cx="1368152" cy="182420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8" name="Curved Right Arrow 7"/>
          <p:cNvSpPr/>
          <p:nvPr/>
        </p:nvSpPr>
        <p:spPr>
          <a:xfrm rot="4422010">
            <a:off x="3281669" y="1403445"/>
            <a:ext cx="432048" cy="936104"/>
          </a:xfrm>
          <a:prstGeom prst="curvedRightArrow">
            <a:avLst/>
          </a:prstGeom>
          <a:solidFill>
            <a:srgbClr val="FF33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10" name="Picture 2" descr="http://www.faqs.org/photo-dict/photofiles/list/6446/13339v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060848"/>
            <a:ext cx="1368152" cy="182420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11" name="Right Arrow 10"/>
          <p:cNvSpPr/>
          <p:nvPr/>
        </p:nvSpPr>
        <p:spPr>
          <a:xfrm>
            <a:off x="3707904" y="2872100"/>
            <a:ext cx="936104" cy="360040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TextBox 11"/>
          <p:cNvSpPr txBox="1"/>
          <p:nvPr/>
        </p:nvSpPr>
        <p:spPr>
          <a:xfrm>
            <a:off x="3707904" y="242088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gsana New" pitchFamily="18" charset="-34"/>
              </a:rPr>
              <a:t>1 </a:t>
            </a:r>
            <a:r>
              <a:rPr lang="th-TH" b="1" dirty="0" smtClean="0">
                <a:latin typeface="Angsana New" pitchFamily="18" charset="-34"/>
              </a:rPr>
              <a:t>วัน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13" name="Curved Right Arrow 12"/>
          <p:cNvSpPr/>
          <p:nvPr/>
        </p:nvSpPr>
        <p:spPr>
          <a:xfrm rot="4422010">
            <a:off x="5441909" y="1355439"/>
            <a:ext cx="432048" cy="936104"/>
          </a:xfrm>
          <a:prstGeom prst="curvedRightArrow">
            <a:avLst/>
          </a:prstGeom>
          <a:solidFill>
            <a:srgbClr val="FF33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04" y="184482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latin typeface="+mn-lt"/>
              </a:rPr>
              <a:t>Salkowsky’s</a:t>
            </a:r>
            <a:r>
              <a:rPr lang="en-US" sz="1800" b="1" dirty="0" smtClean="0">
                <a:latin typeface="+mn-lt"/>
              </a:rPr>
              <a:t> reagent</a:t>
            </a:r>
            <a:endParaRPr lang="th-TH" sz="1800" b="1" dirty="0">
              <a:latin typeface="+mn-lt"/>
            </a:endParaRPr>
          </a:p>
        </p:txBody>
      </p:sp>
      <p:pic>
        <p:nvPicPr>
          <p:cNvPr id="15" name="Picture 14" descr="DSC027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636912"/>
            <a:ext cx="2664296" cy="1995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Down Arrow 16"/>
          <p:cNvSpPr/>
          <p:nvPr/>
        </p:nvSpPr>
        <p:spPr>
          <a:xfrm>
            <a:off x="7164288" y="4797152"/>
            <a:ext cx="504056" cy="936104"/>
          </a:xfrm>
          <a:prstGeom prst="downArrow">
            <a:avLst/>
          </a:prstGeom>
          <a:solidFill>
            <a:srgbClr val="FF33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TextBox 17"/>
          <p:cNvSpPr txBox="1"/>
          <p:nvPr/>
        </p:nvSpPr>
        <p:spPr>
          <a:xfrm>
            <a:off x="6876256" y="5877272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ngsana New" pitchFamily="18" charset="-34"/>
              </a:rPr>
              <a:t>530 nm</a:t>
            </a:r>
            <a:endParaRPr lang="th-TH" sz="3200" dirty="0">
              <a:latin typeface="Angsana New" pitchFamily="18" charset="-34"/>
            </a:endParaRPr>
          </a:p>
        </p:txBody>
      </p:sp>
      <p:sp>
        <p:nvSpPr>
          <p:cNvPr id="19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C36064B-C288-46CD-9BAA-533F9DDF2D8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39940" name="Picture 4" descr="http://t2.gstatic.com/images?q=tbn:ANd9GcRcBA5ACydabXsMlRPfGeikilFjcrN3kRz6Aq5aYS9OzxiL4E7Y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293096"/>
            <a:ext cx="4752528" cy="23784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47864" y="189283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L-</a:t>
            </a:r>
            <a:r>
              <a:rPr lang="en-US" sz="1800" b="1" dirty="0" err="1" smtClean="0">
                <a:latin typeface="+mn-lt"/>
              </a:rPr>
              <a:t>typtophane</a:t>
            </a:r>
            <a:endParaRPr lang="th-TH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7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3" grpId="0" animBg="1"/>
      <p:bldP spid="14" grpId="0"/>
      <p:bldP spid="17" grpId="0" animBg="1"/>
      <p:bldP spid="1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www.theochem.uni-stuttgart.de/~kaestner/images/nitrogenase_acetyle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5165725"/>
            <a:ext cx="1905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http://www.biochem.arizona.edu/classes/bioc462/462bh2008/462bhonorsprojects/462bhonors2001/schmitz/images/3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7306" y="3789363"/>
            <a:ext cx="20891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Slide Number Placeholder 5"/>
          <p:cNvSpPr txBox="1">
            <a:spLocks noGrp="1"/>
          </p:cNvSpPr>
          <p:nvPr/>
        </p:nvSpPr>
        <p:spPr bwMode="auto">
          <a:xfrm>
            <a:off x="8604250" y="6456363"/>
            <a:ext cx="504825" cy="357187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56ECB568-6F36-4DD2-BD50-407C01FA960D}" type="slidenum">
              <a:rPr lang="en-US" sz="1600" b="1">
                <a:latin typeface="Comic Sans MS" pitchFamily="66" charset="0"/>
                <a:cs typeface="Cordia New" pitchFamily="34" charset="-34"/>
              </a:rPr>
              <a:pPr algn="ctr"/>
              <a:t>53</a:t>
            </a:fld>
            <a:endParaRPr lang="th-TH" sz="1600" b="1">
              <a:latin typeface="Comic Sans MS" pitchFamily="66" charset="0"/>
              <a:cs typeface="Cordia New" pitchFamily="34" charset="-34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7307114" y="4365624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>
            <a:off x="1331913" y="3130550"/>
            <a:ext cx="61928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2771800" y="1988840"/>
            <a:ext cx="3311738" cy="95397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การทดสอบกิจกรรมการส่งเสริมการเจริญเติบโต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1116807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>
            <a:off x="3418682" y="3345656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rot="5400000">
            <a:off x="5471219" y="3391694"/>
            <a:ext cx="504825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468313" y="3573089"/>
            <a:ext cx="1871306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Angsana New" pitchFamily="18" charset="-34"/>
              </a:rPr>
              <a:t>Avalible</a:t>
            </a:r>
            <a:r>
              <a:rPr lang="en-US" sz="3200" b="1" dirty="0">
                <a:latin typeface="Angsana New" pitchFamily="18" charset="-34"/>
              </a:rPr>
              <a:t> P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2700136" y="3573089"/>
            <a:ext cx="1872894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N-fixation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4859498" y="3569717"/>
            <a:ext cx="1799882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Cellulose </a:t>
            </a:r>
            <a:endParaRPr lang="th-TH" sz="3200" b="1" dirty="0">
              <a:latin typeface="Angsana New" pitchFamily="18" charset="-34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4325144" y="3028157"/>
            <a:ext cx="2047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rot="5400000">
            <a:off x="3420269" y="4353719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32" name="TextBox 24"/>
          <p:cNvSpPr txBox="1">
            <a:spLocks noChangeArrowheads="1"/>
          </p:cNvSpPr>
          <p:nvPr/>
        </p:nvSpPr>
        <p:spPr bwMode="auto">
          <a:xfrm>
            <a:off x="2555875" y="4787900"/>
            <a:ext cx="2232025" cy="94456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ngsana New" pitchFamily="18" charset="-34"/>
              </a:rPr>
              <a:t>acetylene reduction assay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3833" name="TextBox 25"/>
          <p:cNvSpPr txBox="1">
            <a:spLocks noChangeArrowheads="1"/>
          </p:cNvSpPr>
          <p:nvPr/>
        </p:nvSpPr>
        <p:spPr bwMode="auto">
          <a:xfrm>
            <a:off x="4860007" y="4778375"/>
            <a:ext cx="1800225" cy="954088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ngsana New" pitchFamily="18" charset="-34"/>
              </a:rPr>
              <a:t>Filter Paper Assay</a:t>
            </a:r>
            <a:endParaRPr lang="th-TH" b="1" dirty="0">
              <a:latin typeface="Angsana New" pitchFamily="18" charset="-34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>
            <a:off x="5509319" y="4291806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rot="5400000">
            <a:off x="7307634" y="3356322"/>
            <a:ext cx="431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7" name="TextBox 13"/>
          <p:cNvSpPr txBox="1">
            <a:spLocks noChangeArrowheads="1"/>
          </p:cNvSpPr>
          <p:nvPr/>
        </p:nvSpPr>
        <p:spPr bwMode="auto">
          <a:xfrm>
            <a:off x="6587242" y="3570510"/>
            <a:ext cx="1872894" cy="579355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ngsana New" pitchFamily="18" charset="-34"/>
              </a:rPr>
              <a:t>IAA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33839" name="TextBox 34"/>
          <p:cNvSpPr txBox="1">
            <a:spLocks noChangeArrowheads="1"/>
          </p:cNvSpPr>
          <p:nvPr/>
        </p:nvSpPr>
        <p:spPr bwMode="auto">
          <a:xfrm>
            <a:off x="6804670" y="4780756"/>
            <a:ext cx="1655762" cy="952500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Angsana New" pitchFamily="18" charset="-34"/>
              </a:rPr>
              <a:t>Indole-3- </a:t>
            </a:r>
            <a:r>
              <a:rPr lang="en-US" b="1" dirty="0">
                <a:latin typeface="Angsana New" pitchFamily="18" charset="-34"/>
              </a:rPr>
              <a:t>acetic acid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95638" y="1158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8" name="Oval 37"/>
          <p:cNvSpPr/>
          <p:nvPr/>
        </p:nvSpPr>
        <p:spPr>
          <a:xfrm>
            <a:off x="3348038" y="268288"/>
            <a:ext cx="2087562" cy="1584325"/>
          </a:xfrm>
          <a:prstGeom prst="ellipse">
            <a:avLst/>
          </a:prstGeom>
          <a:solidFill>
            <a:srgbClr val="FF339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922" name="Text Box 45"/>
          <p:cNvSpPr txBox="1">
            <a:spLocks noChangeArrowheads="1"/>
          </p:cNvSpPr>
          <p:nvPr/>
        </p:nvSpPr>
        <p:spPr bwMode="auto">
          <a:xfrm>
            <a:off x="3419475" y="620713"/>
            <a:ext cx="194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latin typeface="Angsana New" pitchFamily="18" charset="-34"/>
              </a:rPr>
              <a:t>2</a:t>
            </a:r>
            <a:r>
              <a:rPr lang="en-US" sz="4000" b="1" dirty="0">
                <a:latin typeface="Angsana New" pitchFamily="18" charset="-34"/>
              </a:rPr>
              <a:t>0</a:t>
            </a:r>
            <a:r>
              <a:rPr lang="th-TH" sz="4000" b="1" dirty="0">
                <a:latin typeface="Angsana New" pitchFamily="18" charset="-34"/>
              </a:rPr>
              <a:t> </a:t>
            </a:r>
            <a:r>
              <a:rPr lang="en-US" sz="4000" b="1" dirty="0">
                <a:latin typeface="Angsana New" pitchFamily="18" charset="-34"/>
              </a:rPr>
              <a:t>isolate</a:t>
            </a:r>
            <a:endParaRPr lang="th-TH" sz="4000" b="1" dirty="0">
              <a:latin typeface="Angsana New" pitchFamily="18" charset="-34"/>
            </a:endParaRPr>
          </a:p>
        </p:txBody>
      </p:sp>
      <p:sp>
        <p:nvSpPr>
          <p:cNvPr id="39" name="Chevron 38"/>
          <p:cNvSpPr/>
          <p:nvPr/>
        </p:nvSpPr>
        <p:spPr>
          <a:xfrm rot="5400000">
            <a:off x="4211637" y="1773238"/>
            <a:ext cx="288925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40" name="Chevron 39"/>
          <p:cNvSpPr/>
          <p:nvPr/>
        </p:nvSpPr>
        <p:spPr>
          <a:xfrm rot="5400000">
            <a:off x="4212431" y="1485107"/>
            <a:ext cx="287337" cy="431800"/>
          </a:xfrm>
          <a:prstGeom prst="chevron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1116807" y="4364831"/>
            <a:ext cx="4318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www.dcu.ie/chemistry/asg/mcgrawc/files/vials.jpg"/>
          <p:cNvPicPr>
            <a:picLocks noChangeAspect="1" noChangeArrowheads="1"/>
          </p:cNvPicPr>
          <p:nvPr/>
        </p:nvPicPr>
        <p:blipFill>
          <a:blip r:embed="rId6" cstate="print">
            <a:lum bright="21000"/>
          </a:blip>
          <a:srcRect l="36620"/>
          <a:stretch>
            <a:fillRect/>
          </a:stretch>
        </p:blipFill>
        <p:spPr bwMode="auto">
          <a:xfrm>
            <a:off x="0" y="4653136"/>
            <a:ext cx="255577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8" name="TextBox 32"/>
          <p:cNvSpPr txBox="1">
            <a:spLocks noChangeArrowheads="1"/>
          </p:cNvSpPr>
          <p:nvPr/>
        </p:nvSpPr>
        <p:spPr bwMode="auto">
          <a:xfrm>
            <a:off x="107950" y="4797425"/>
            <a:ext cx="2305050" cy="954088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Angsana New" pitchFamily="18" charset="-34"/>
              </a:rPr>
              <a:t>Vanado</a:t>
            </a:r>
            <a:r>
              <a:rPr lang="en-US" b="1" dirty="0">
                <a:latin typeface="Angsana New" pitchFamily="18" charset="-34"/>
              </a:rPr>
              <a:t> - </a:t>
            </a:r>
            <a:r>
              <a:rPr lang="en-US" b="1" dirty="0" err="1">
                <a:latin typeface="Angsana New" pitchFamily="18" charset="-34"/>
              </a:rPr>
              <a:t>molybdate</a:t>
            </a:r>
            <a:r>
              <a:rPr lang="en-US" b="1" dirty="0">
                <a:latin typeface="Angsana New" pitchFamily="18" charset="-34"/>
              </a:rPr>
              <a:t> method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37928" name="Rectangle 10"/>
          <p:cNvSpPr>
            <a:spLocks noChangeArrowheads="1"/>
          </p:cNvSpPr>
          <p:nvPr/>
        </p:nvSpPr>
        <p:spPr bwMode="auto">
          <a:xfrm>
            <a:off x="6187058" y="6021388"/>
            <a:ext cx="306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2000" b="1" dirty="0" err="1">
                <a:latin typeface="AngsanaUPC" pitchFamily="18" charset="-34"/>
                <a:cs typeface="AngsanaUPC" pitchFamily="18" charset="-34"/>
              </a:rPr>
              <a:t>Sarwar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 and Kremer, 1992)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929" name="TextBox 15"/>
          <p:cNvSpPr txBox="1">
            <a:spLocks noChangeArrowheads="1"/>
          </p:cNvSpPr>
          <p:nvPr/>
        </p:nvSpPr>
        <p:spPr bwMode="auto">
          <a:xfrm>
            <a:off x="34925" y="6053138"/>
            <a:ext cx="2665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(Sylvester-</a:t>
            </a:r>
            <a:r>
              <a:rPr lang="en-US" sz="2000" b="1" dirty="0" err="1">
                <a:latin typeface="AngsanaUPC" pitchFamily="18" charset="-34"/>
                <a:cs typeface="AngsanaUPC" pitchFamily="18" charset="-34"/>
              </a:rPr>
              <a:t>bradley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930" name="TextBox 15"/>
          <p:cNvSpPr txBox="1">
            <a:spLocks noChangeArrowheads="1"/>
          </p:cNvSpPr>
          <p:nvPr/>
        </p:nvSpPr>
        <p:spPr bwMode="auto">
          <a:xfrm>
            <a:off x="2859088" y="6165304"/>
            <a:ext cx="1712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(</a:t>
            </a:r>
            <a:r>
              <a:rPr lang="en-US" sz="1400" b="1" dirty="0" err="1" smtClean="0"/>
              <a:t>Azlin</a:t>
            </a:r>
            <a:r>
              <a:rPr lang="en-US" sz="1400" b="1" dirty="0" smtClean="0"/>
              <a:t> </a:t>
            </a:r>
            <a:r>
              <a:rPr lang="en-US" sz="1400" b="1" i="1" dirty="0" smtClean="0"/>
              <a:t>et al</a:t>
            </a:r>
            <a:r>
              <a:rPr lang="en-US" sz="1400" b="1" dirty="0" smtClean="0"/>
              <a:t>., 2005)</a:t>
            </a:r>
            <a:endParaRPr lang="th-TH" sz="14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7931" name="TextBox 15"/>
          <p:cNvSpPr txBox="1">
            <a:spLocks noChangeArrowheads="1"/>
          </p:cNvSpPr>
          <p:nvPr/>
        </p:nvSpPr>
        <p:spPr bwMode="auto">
          <a:xfrm>
            <a:off x="4788569" y="6053286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(Zhang </a:t>
            </a:r>
            <a:r>
              <a:rPr lang="en-US" sz="2000" b="1" i="1" dirty="0">
                <a:latin typeface="AngsanaUPC" pitchFamily="18" charset="-34"/>
                <a:cs typeface="AngsanaUPC" pitchFamily="18" charset="-34"/>
              </a:rPr>
              <a:t>et al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., 1982)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287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>
            <a:graphicFrameLocks/>
          </p:cNvGraphicFramePr>
          <p:nvPr/>
        </p:nvGraphicFramePr>
        <p:xfrm>
          <a:off x="0" y="1844824"/>
          <a:ext cx="428396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ปริมาณการละลายฟอสเฟตของแบคทีเรีย บริเวณรากหญ้าแฝกที่ปลูกในดินเค็มและดินเปรี้ยว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1700808"/>
            <a:ext cx="5112568" cy="523220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37.4 - 178.9 mg kg</a:t>
            </a:r>
            <a:r>
              <a:rPr lang="en-US" b="1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-1</a:t>
            </a:r>
            <a:endParaRPr lang="th-TH" b="1" baseline="30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dia New" pitchFamily="34" charset="-34"/>
            </a:endParaRPr>
          </a:p>
        </p:txBody>
      </p:sp>
      <p:grpSp>
        <p:nvGrpSpPr>
          <p:cNvPr id="38919" name="Group 16"/>
          <p:cNvGrpSpPr>
            <a:grpSpLocks/>
          </p:cNvGrpSpPr>
          <p:nvPr/>
        </p:nvGrpSpPr>
        <p:grpSpPr bwMode="auto">
          <a:xfrm>
            <a:off x="250825" y="5559425"/>
            <a:ext cx="2305050" cy="1211263"/>
            <a:chOff x="475928" y="2679278"/>
            <a:chExt cx="1949182" cy="1210946"/>
          </a:xfrm>
        </p:grpSpPr>
        <p:sp>
          <p:nvSpPr>
            <p:cNvPr id="12" name="Rectangle 10"/>
            <p:cNvSpPr/>
            <p:nvPr/>
          </p:nvSpPr>
          <p:spPr>
            <a:xfrm>
              <a:off x="475928" y="2750697"/>
              <a:ext cx="149008" cy="14442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3200"/>
            </a:p>
          </p:txBody>
        </p:sp>
        <p:sp>
          <p:nvSpPr>
            <p:cNvPr id="13" name="Rectangle 11"/>
            <p:cNvSpPr/>
            <p:nvPr/>
          </p:nvSpPr>
          <p:spPr>
            <a:xfrm>
              <a:off x="475928" y="3182384"/>
              <a:ext cx="149008" cy="1444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3200"/>
            </a:p>
          </p:txBody>
        </p:sp>
        <p:sp>
          <p:nvSpPr>
            <p:cNvPr id="14" name="Rectangle 12"/>
            <p:cNvSpPr/>
            <p:nvPr/>
          </p:nvSpPr>
          <p:spPr>
            <a:xfrm>
              <a:off x="475928" y="3687077"/>
              <a:ext cx="149008" cy="144424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3200"/>
            </a:p>
          </p:txBody>
        </p:sp>
        <p:sp>
          <p:nvSpPr>
            <p:cNvPr id="38942" name="TextBox 14"/>
            <p:cNvSpPr txBox="1">
              <a:spLocks noChangeArrowheads="1"/>
            </p:cNvSpPr>
            <p:nvPr/>
          </p:nvSpPr>
          <p:spPr bwMode="auto">
            <a:xfrm>
              <a:off x="624909" y="2679278"/>
              <a:ext cx="1800201" cy="461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h-TH" sz="2400" b="1">
                  <a:latin typeface="Angsana New" pitchFamily="18" charset="-34"/>
                </a:rPr>
                <a:t>ดินเปรี้ยว </a:t>
              </a:r>
              <a:r>
                <a:rPr lang="en-US" sz="2400" b="1">
                  <a:latin typeface="Angsana New" pitchFamily="18" charset="-34"/>
                </a:rPr>
                <a:t>+ </a:t>
              </a:r>
              <a:r>
                <a:rPr lang="th-TH" sz="2400" b="1">
                  <a:latin typeface="Angsana New" pitchFamily="18" charset="-34"/>
                </a:rPr>
                <a:t>ดินเค็ม</a:t>
              </a:r>
            </a:p>
          </p:txBody>
        </p:sp>
        <p:sp>
          <p:nvSpPr>
            <p:cNvPr id="38943" name="TextBox 15"/>
            <p:cNvSpPr txBox="1">
              <a:spLocks noChangeArrowheads="1"/>
            </p:cNvSpPr>
            <p:nvPr/>
          </p:nvSpPr>
          <p:spPr bwMode="auto">
            <a:xfrm>
              <a:off x="624909" y="3039194"/>
              <a:ext cx="936104" cy="461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latin typeface="Angsana New" pitchFamily="18" charset="-34"/>
                </a:rPr>
                <a:t> </a:t>
              </a:r>
              <a:r>
                <a:rPr lang="th-TH" sz="2400" b="1">
                  <a:latin typeface="Angsana New" pitchFamily="18" charset="-34"/>
                </a:rPr>
                <a:t>ดินเค็ม</a:t>
              </a:r>
            </a:p>
          </p:txBody>
        </p:sp>
        <p:sp>
          <p:nvSpPr>
            <p:cNvPr id="38944" name="TextBox 16"/>
            <p:cNvSpPr txBox="1">
              <a:spLocks noChangeArrowheads="1"/>
            </p:cNvSpPr>
            <p:nvPr/>
          </p:nvSpPr>
          <p:spPr bwMode="auto">
            <a:xfrm>
              <a:off x="536840" y="3428718"/>
              <a:ext cx="1008112" cy="461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2400" b="1">
                  <a:latin typeface="Angsana New" pitchFamily="18" charset="-34"/>
                </a:rPr>
                <a:t>ดินเปรี้ยว 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484438" y="4508500"/>
            <a:ext cx="156368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  <a:latin typeface="+mn-lt"/>
              </a:rPr>
              <a:t>Kocuria</a:t>
            </a:r>
            <a:r>
              <a:rPr lang="en-US" sz="1400" b="1" i="1" dirty="0">
                <a:solidFill>
                  <a:sysClr val="windowText" lastClr="000000"/>
                </a:solidFill>
                <a:latin typeface="+mn-lt"/>
              </a:rPr>
              <a:t>  </a:t>
            </a:r>
            <a:r>
              <a:rPr lang="en-US" sz="1400" b="1" i="1" dirty="0" err="1">
                <a:solidFill>
                  <a:sysClr val="windowText" lastClr="000000"/>
                </a:solidFill>
                <a:latin typeface="+mn-lt"/>
              </a:rPr>
              <a:t>rhizophila</a:t>
            </a:r>
            <a:endParaRPr lang="th-TH" sz="1400" b="1" i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36513" y="4292600"/>
            <a:ext cx="1939926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  <a:latin typeface="+mn-lt"/>
              </a:rPr>
              <a:t>Arthrobacter</a:t>
            </a:r>
            <a:r>
              <a:rPr lang="en-US" sz="1400" b="1" i="1" dirty="0">
                <a:solidFill>
                  <a:sysClr val="windowText" lastClr="000000"/>
                </a:solidFill>
                <a:latin typeface="+mn-lt"/>
              </a:rPr>
              <a:t>  sp.NA116</a:t>
            </a:r>
            <a:endParaRPr lang="th-TH" sz="1400" b="1" i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3141663"/>
            <a:ext cx="1331913" cy="306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  <a:latin typeface="+mn-lt"/>
              </a:rPr>
              <a:t>Dyella</a:t>
            </a:r>
            <a:r>
              <a:rPr lang="en-US" sz="1400" b="1" i="1" dirty="0">
                <a:solidFill>
                  <a:sysClr val="windowText" lastClr="000000"/>
                </a:solidFill>
                <a:latin typeface="+mn-lt"/>
              </a:rPr>
              <a:t> japonica</a:t>
            </a:r>
            <a:endParaRPr lang="th-TH" sz="1400" b="1" i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9975" y="2708275"/>
            <a:ext cx="13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smtClean="0">
                <a:latin typeface="+mn-lt"/>
              </a:rPr>
              <a:t>Bacillus </a:t>
            </a:r>
            <a:r>
              <a:rPr lang="en-US" sz="1400" b="1" i="1" dirty="0" err="1" smtClean="0">
                <a:latin typeface="+mn-lt"/>
              </a:rPr>
              <a:t>safensis</a:t>
            </a:r>
            <a:endParaRPr lang="th-TH" sz="1400" b="1" i="1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8313" y="2420938"/>
            <a:ext cx="19653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  <a:latin typeface="+mn-lt"/>
              </a:rPr>
              <a:t>Burkholderia</a:t>
            </a:r>
            <a:r>
              <a:rPr lang="en-US" sz="1400" b="1" i="1" dirty="0">
                <a:solidFill>
                  <a:sysClr val="windowText" lastClr="000000"/>
                </a:solidFill>
                <a:latin typeface="+mn-lt"/>
              </a:rPr>
              <a:t> sp.mpa1.5</a:t>
            </a:r>
            <a:endParaRPr lang="th-TH" sz="1400" b="1" i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87450" y="4868863"/>
            <a:ext cx="16748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ysClr val="windowText" lastClr="000000"/>
                </a:solidFill>
                <a:latin typeface="+mn-lt"/>
              </a:rPr>
              <a:t>Burkholderia</a:t>
            </a:r>
            <a:r>
              <a:rPr lang="en-US" sz="1400" b="1" i="1" dirty="0">
                <a:solidFill>
                  <a:sysClr val="windowText" lastClr="000000"/>
                </a:solidFill>
                <a:latin typeface="+mn-lt"/>
              </a:rPr>
              <a:t> sp.FA2</a:t>
            </a:r>
            <a:endParaRPr lang="th-TH" sz="1400" b="1" i="1" dirty="0">
              <a:solidFill>
                <a:sysClr val="windowText" lastClr="000000"/>
              </a:solidFill>
              <a:latin typeface="+mn-lt"/>
            </a:endParaRPr>
          </a:p>
        </p:txBody>
      </p:sp>
      <p:graphicFrame>
        <p:nvGraphicFramePr>
          <p:cNvPr id="25" name="Chart 24"/>
          <p:cNvGraphicFramePr/>
          <p:nvPr/>
        </p:nvGraphicFramePr>
        <p:xfrm>
          <a:off x="3851920" y="2132856"/>
          <a:ext cx="511256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928" name="TextBox 25"/>
          <p:cNvSpPr txBox="1">
            <a:spLocks noChangeArrowheads="1"/>
          </p:cNvSpPr>
          <p:nvPr/>
        </p:nvSpPr>
        <p:spPr bwMode="auto">
          <a:xfrm>
            <a:off x="6588125" y="2195513"/>
            <a:ext cx="43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a</a:t>
            </a:r>
            <a:endParaRPr lang="th-TH" sz="1800" b="1">
              <a:solidFill>
                <a:srgbClr val="FF0000"/>
              </a:solidFill>
            </a:endParaRPr>
          </a:p>
        </p:txBody>
      </p:sp>
      <p:sp>
        <p:nvSpPr>
          <p:cNvPr id="38929" name="TextBox 26"/>
          <p:cNvSpPr txBox="1">
            <a:spLocks noChangeArrowheads="1"/>
          </p:cNvSpPr>
          <p:nvPr/>
        </p:nvSpPr>
        <p:spPr bwMode="auto">
          <a:xfrm>
            <a:off x="5940425" y="2781300"/>
            <a:ext cx="431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b</a:t>
            </a:r>
            <a:endParaRPr lang="th-TH" sz="1800"/>
          </a:p>
        </p:txBody>
      </p:sp>
      <p:sp>
        <p:nvSpPr>
          <p:cNvPr id="38930" name="TextBox 27"/>
          <p:cNvSpPr txBox="1">
            <a:spLocks noChangeArrowheads="1"/>
          </p:cNvSpPr>
          <p:nvPr/>
        </p:nvSpPr>
        <p:spPr bwMode="auto">
          <a:xfrm>
            <a:off x="8459788" y="3429000"/>
            <a:ext cx="433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c</a:t>
            </a:r>
            <a:endParaRPr lang="th-TH" sz="1800"/>
          </a:p>
        </p:txBody>
      </p:sp>
      <p:sp>
        <p:nvSpPr>
          <p:cNvPr id="38931" name="TextBox 28"/>
          <p:cNvSpPr txBox="1">
            <a:spLocks noChangeArrowheads="1"/>
          </p:cNvSpPr>
          <p:nvPr/>
        </p:nvSpPr>
        <p:spPr bwMode="auto">
          <a:xfrm>
            <a:off x="5219700" y="2492375"/>
            <a:ext cx="50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ab</a:t>
            </a:r>
            <a:endParaRPr lang="th-TH" sz="1800"/>
          </a:p>
        </p:txBody>
      </p:sp>
      <p:sp>
        <p:nvSpPr>
          <p:cNvPr id="38932" name="TextBox 29"/>
          <p:cNvSpPr txBox="1">
            <a:spLocks noChangeArrowheads="1"/>
          </p:cNvSpPr>
          <p:nvPr/>
        </p:nvSpPr>
        <p:spPr bwMode="auto">
          <a:xfrm>
            <a:off x="4716463" y="2555875"/>
            <a:ext cx="503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ab</a:t>
            </a:r>
            <a:endParaRPr lang="th-TH" sz="1800"/>
          </a:p>
        </p:txBody>
      </p:sp>
      <p:sp>
        <p:nvSpPr>
          <p:cNvPr id="38933" name="TextBox 30"/>
          <p:cNvSpPr txBox="1">
            <a:spLocks noChangeArrowheads="1"/>
          </p:cNvSpPr>
          <p:nvPr/>
        </p:nvSpPr>
        <p:spPr bwMode="auto">
          <a:xfrm>
            <a:off x="7164388" y="2997200"/>
            <a:ext cx="503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bc</a:t>
            </a:r>
            <a:endParaRPr lang="th-TH" sz="1800"/>
          </a:p>
        </p:txBody>
      </p:sp>
      <p:sp>
        <p:nvSpPr>
          <p:cNvPr id="38934" name="TextBox 31"/>
          <p:cNvSpPr txBox="1">
            <a:spLocks noChangeArrowheads="1"/>
          </p:cNvSpPr>
          <p:nvPr/>
        </p:nvSpPr>
        <p:spPr bwMode="auto">
          <a:xfrm>
            <a:off x="7812088" y="2133600"/>
            <a:ext cx="431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a</a:t>
            </a:r>
            <a:endParaRPr lang="th-TH" sz="1800" b="1">
              <a:solidFill>
                <a:srgbClr val="FF0000"/>
              </a:solidFill>
            </a:endParaRPr>
          </a:p>
        </p:txBody>
      </p:sp>
      <p:sp>
        <p:nvSpPr>
          <p:cNvPr id="38935" name="Slide Number Placeholder 5"/>
          <p:cNvSpPr txBox="1">
            <a:spLocks noGrp="1"/>
          </p:cNvSpPr>
          <p:nvPr/>
        </p:nvSpPr>
        <p:spPr bwMode="auto">
          <a:xfrm>
            <a:off x="8531225" y="6456363"/>
            <a:ext cx="504825" cy="357187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B78A2D67-F5C8-4064-BCB2-E66114BAE94C}" type="slidenum">
              <a:rPr lang="en-US" sz="1600" b="1">
                <a:latin typeface="Comic Sans MS" pitchFamily="66" charset="0"/>
                <a:cs typeface="Cordia New" pitchFamily="34" charset="-34"/>
              </a:rPr>
              <a:pPr algn="ctr"/>
              <a:t>54</a:t>
            </a:fld>
            <a:endParaRPr lang="th-TH" sz="1600" b="1">
              <a:latin typeface="Comic Sans MS" pitchFamily="66" charset="0"/>
              <a:cs typeface="Cordia New" pitchFamily="34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56100" y="2492375"/>
            <a:ext cx="1368425" cy="3889375"/>
          </a:xfrm>
          <a:prstGeom prst="rect">
            <a:avLst/>
          </a:prstGeom>
          <a:noFill/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4" name="Rectangle 33"/>
          <p:cNvSpPr/>
          <p:nvPr/>
        </p:nvSpPr>
        <p:spPr>
          <a:xfrm>
            <a:off x="5795963" y="2492375"/>
            <a:ext cx="1152525" cy="3889375"/>
          </a:xfrm>
          <a:prstGeom prst="rect">
            <a:avLst/>
          </a:prstGeom>
          <a:noFill/>
          <a:ln w="57150">
            <a:solidFill>
              <a:srgbClr val="00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5" name="Rectangle 34"/>
          <p:cNvSpPr/>
          <p:nvPr/>
        </p:nvSpPr>
        <p:spPr>
          <a:xfrm>
            <a:off x="7019925" y="2492375"/>
            <a:ext cx="1728788" cy="3889375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2555875" y="3500438"/>
            <a:ext cx="15224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ysClr val="windowText" lastClr="000000"/>
                </a:solidFill>
                <a:latin typeface="+mn-lt"/>
              </a:rPr>
              <a:t>Bacillus  sp.IMT02</a:t>
            </a:r>
            <a:endParaRPr lang="th-TH" sz="1400" b="1" i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1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/>
          <p:cNvGraphicFramePr/>
          <p:nvPr/>
        </p:nvGraphicFramePr>
        <p:xfrm>
          <a:off x="3491880" y="1772816"/>
          <a:ext cx="5652120" cy="47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251520" y="1412776"/>
          <a:ext cx="439248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9939" name="Picture 2" descr="http://www.sec.psu.ac.th/services/gc6890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97425"/>
            <a:ext cx="28416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http://www.theochem.uni-stuttgart.de/~kaestner/images/nitrogenase_acetyle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4437063"/>
            <a:ext cx="865188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34178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th-TH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ปริมาณการตรึงไนโตรเจนของแบคทีเรียบริเวณรากหญ้าแฝก</a:t>
            </a:r>
            <a:endParaRPr lang="th-TH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1908175" y="2349500"/>
            <a:ext cx="1584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/>
              <a:t>Enterobacter sp.</a:t>
            </a:r>
            <a:endParaRPr lang="th-TH" sz="1200" b="1" i="1"/>
          </a:p>
        </p:txBody>
      </p:sp>
      <p:sp>
        <p:nvSpPr>
          <p:cNvPr id="39943" name="TextBox 8"/>
          <p:cNvSpPr txBox="1">
            <a:spLocks noChangeArrowheads="1"/>
          </p:cNvSpPr>
          <p:nvPr/>
        </p:nvSpPr>
        <p:spPr bwMode="auto">
          <a:xfrm>
            <a:off x="2195513" y="3584575"/>
            <a:ext cx="1901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/>
              <a:t>Burkholderiaceae sp.</a:t>
            </a:r>
            <a:endParaRPr lang="th-TH" sz="1200" b="1" i="1"/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611188" y="4149725"/>
            <a:ext cx="1901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/>
              <a:t>Sinorhizobium fredii</a:t>
            </a:r>
            <a:endParaRPr lang="th-TH" sz="1200" b="1" i="1"/>
          </a:p>
        </p:txBody>
      </p:sp>
      <p:sp>
        <p:nvSpPr>
          <p:cNvPr id="39945" name="TextBox 10"/>
          <p:cNvSpPr txBox="1">
            <a:spLocks noChangeArrowheads="1"/>
          </p:cNvSpPr>
          <p:nvPr/>
        </p:nvSpPr>
        <p:spPr bwMode="auto">
          <a:xfrm>
            <a:off x="0" y="3284538"/>
            <a:ext cx="13684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/>
              <a:t>Rhizobium sp.</a:t>
            </a:r>
            <a:endParaRPr lang="th-TH" sz="1200" b="1" i="1"/>
          </a:p>
        </p:txBody>
      </p:sp>
      <p:sp>
        <p:nvSpPr>
          <p:cNvPr id="39946" name="TextBox 11"/>
          <p:cNvSpPr txBox="1">
            <a:spLocks noChangeArrowheads="1"/>
          </p:cNvSpPr>
          <p:nvPr/>
        </p:nvSpPr>
        <p:spPr bwMode="auto">
          <a:xfrm>
            <a:off x="0" y="2420938"/>
            <a:ext cx="1871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/>
              <a:t>Mycobacterium goodii</a:t>
            </a:r>
            <a:endParaRPr lang="th-TH" sz="1200" b="1" i="1"/>
          </a:p>
        </p:txBody>
      </p:sp>
      <p:grpSp>
        <p:nvGrpSpPr>
          <p:cNvPr id="39947" name="Group 16"/>
          <p:cNvGrpSpPr>
            <a:grpSpLocks/>
          </p:cNvGrpSpPr>
          <p:nvPr/>
        </p:nvGrpSpPr>
        <p:grpSpPr bwMode="auto">
          <a:xfrm>
            <a:off x="2195513" y="4652963"/>
            <a:ext cx="1301750" cy="831850"/>
            <a:chOff x="475928" y="3039304"/>
            <a:chExt cx="1052592" cy="832614"/>
          </a:xfrm>
        </p:grpSpPr>
        <p:sp>
          <p:nvSpPr>
            <p:cNvPr id="15" name="Rectangle 14"/>
            <p:cNvSpPr/>
            <p:nvPr/>
          </p:nvSpPr>
          <p:spPr>
            <a:xfrm>
              <a:off x="475928" y="3183899"/>
              <a:ext cx="116812" cy="1430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5928" y="3616095"/>
              <a:ext cx="116812" cy="14300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/>
            </a:p>
          </p:txBody>
        </p:sp>
        <p:sp>
          <p:nvSpPr>
            <p:cNvPr id="39960" name="TextBox 14"/>
            <p:cNvSpPr txBox="1">
              <a:spLocks noChangeArrowheads="1"/>
            </p:cNvSpPr>
            <p:nvPr/>
          </p:nvSpPr>
          <p:spPr bwMode="auto">
            <a:xfrm>
              <a:off x="592417" y="3039304"/>
              <a:ext cx="936103" cy="4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Angsana New" pitchFamily="18" charset="-34"/>
                </a:rPr>
                <a:t> </a:t>
              </a:r>
              <a:r>
                <a:rPr lang="th-TH" sz="2000">
                  <a:latin typeface="Angsana New" pitchFamily="18" charset="-34"/>
                </a:rPr>
                <a:t>ดินเค็ม</a:t>
              </a:r>
            </a:p>
          </p:txBody>
        </p:sp>
        <p:sp>
          <p:nvSpPr>
            <p:cNvPr id="39961" name="TextBox 15"/>
            <p:cNvSpPr txBox="1">
              <a:spLocks noChangeArrowheads="1"/>
            </p:cNvSpPr>
            <p:nvPr/>
          </p:nvSpPr>
          <p:spPr bwMode="auto">
            <a:xfrm>
              <a:off x="475928" y="3471588"/>
              <a:ext cx="1008111" cy="4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2000">
                  <a:latin typeface="Angsana New" pitchFamily="18" charset="-34"/>
                </a:rPr>
                <a:t>ดินเปรี้ยว </a:t>
              </a:r>
            </a:p>
          </p:txBody>
        </p:sp>
      </p:grpSp>
      <p:sp>
        <p:nvSpPr>
          <p:cNvPr id="25" name="Slide Number Placeholder 16"/>
          <p:cNvSpPr txBox="1">
            <a:spLocks/>
          </p:cNvSpPr>
          <p:nvPr/>
        </p:nvSpPr>
        <p:spPr>
          <a:xfrm>
            <a:off x="8604448" y="6448251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A0F57FA-2F36-4D4A-940D-7B3FA6132868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9955" name="TextBox 15"/>
          <p:cNvSpPr txBox="1">
            <a:spLocks noChangeArrowheads="1"/>
          </p:cNvSpPr>
          <p:nvPr/>
        </p:nvSpPr>
        <p:spPr bwMode="auto">
          <a:xfrm>
            <a:off x="5724525" y="1250950"/>
            <a:ext cx="30241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Angsana New" pitchFamily="18" charset="-34"/>
              </a:rPr>
              <a:t>0.073 – 0.189 </a:t>
            </a:r>
            <a:r>
              <a:rPr lang="en-US" sz="2400" b="1" dirty="0" err="1" smtClean="0">
                <a:latin typeface="Angsana New" pitchFamily="18" charset="-34"/>
                <a:cs typeface="Arial" pitchFamily="34" charset="0"/>
              </a:rPr>
              <a:t>μ</a:t>
            </a:r>
            <a:r>
              <a:rPr lang="en-US" b="1" dirty="0" err="1" smtClean="0">
                <a:latin typeface="Angsana New" pitchFamily="18" charset="-34"/>
              </a:rPr>
              <a:t>mol</a:t>
            </a:r>
            <a:r>
              <a:rPr lang="en-US" b="1" dirty="0" smtClean="0">
                <a:latin typeface="Angsana New" pitchFamily="18" charset="-34"/>
              </a:rPr>
              <a:t> hr</a:t>
            </a:r>
            <a:r>
              <a:rPr lang="en-US" b="1" baseline="30000" dirty="0" smtClean="0">
                <a:latin typeface="Angsana New" pitchFamily="18" charset="-34"/>
              </a:rPr>
              <a:t>-1</a:t>
            </a:r>
            <a:r>
              <a:rPr lang="en-US" b="1" dirty="0" smtClean="0">
                <a:latin typeface="Angsana New" pitchFamily="18" charset="-34"/>
              </a:rPr>
              <a:t> </a:t>
            </a:r>
            <a:endParaRPr lang="th-TH" b="1" dirty="0">
              <a:latin typeface="Angsana New" pitchFamily="18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88024" y="1916833"/>
            <a:ext cx="2520280" cy="4464918"/>
          </a:xfrm>
          <a:prstGeom prst="rect">
            <a:avLst/>
          </a:prstGeom>
          <a:noFill/>
          <a:ln w="57150">
            <a:solidFill>
              <a:srgbClr val="00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8" name="Rectangle 27"/>
          <p:cNvSpPr/>
          <p:nvPr/>
        </p:nvSpPr>
        <p:spPr>
          <a:xfrm>
            <a:off x="7380163" y="1916833"/>
            <a:ext cx="1584325" cy="4464918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9847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/>
          <p:cNvGraphicFramePr/>
          <p:nvPr/>
        </p:nvGraphicFramePr>
        <p:xfrm>
          <a:off x="3707904" y="1772816"/>
          <a:ext cx="5156076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179512" y="1412776"/>
          <a:ext cx="338437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1143000"/>
          </a:xfr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ปริมาณการย่อยสลายเซลลูโลส ของแบคทีเรียบริเวณรากหญ้าแฝกที่ปลูกในดินเค็ม และดินเปรี้ยว</a:t>
            </a:r>
            <a:endParaRPr lang="th-TH" sz="28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5288" y="5473700"/>
            <a:ext cx="180975" cy="144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400"/>
          </a:p>
        </p:txBody>
      </p:sp>
      <p:sp>
        <p:nvSpPr>
          <p:cNvPr id="12" name="Rectangle 11"/>
          <p:cNvSpPr/>
          <p:nvPr/>
        </p:nvSpPr>
        <p:spPr bwMode="auto">
          <a:xfrm>
            <a:off x="395288" y="5876925"/>
            <a:ext cx="180975" cy="173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400"/>
          </a:p>
        </p:txBody>
      </p:sp>
      <p:sp>
        <p:nvSpPr>
          <p:cNvPr id="13" name="Rectangle 12"/>
          <p:cNvSpPr/>
          <p:nvPr/>
        </p:nvSpPr>
        <p:spPr bwMode="auto">
          <a:xfrm>
            <a:off x="395288" y="6308725"/>
            <a:ext cx="180975" cy="173038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400"/>
          </a:p>
        </p:txBody>
      </p:sp>
      <p:sp>
        <p:nvSpPr>
          <p:cNvPr id="40970" name="TextBox 13"/>
          <p:cNvSpPr txBox="1">
            <a:spLocks noChangeArrowheads="1"/>
          </p:cNvSpPr>
          <p:nvPr/>
        </p:nvSpPr>
        <p:spPr bwMode="auto">
          <a:xfrm>
            <a:off x="608013" y="5405438"/>
            <a:ext cx="1516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000" b="1">
                <a:latin typeface="Angsana New" pitchFamily="18" charset="-34"/>
              </a:rPr>
              <a:t>ดินเปรี้ยว </a:t>
            </a:r>
            <a:r>
              <a:rPr lang="en-US" sz="2000" b="1">
                <a:latin typeface="Angsana New" pitchFamily="18" charset="-34"/>
              </a:rPr>
              <a:t>+ </a:t>
            </a:r>
            <a:r>
              <a:rPr lang="th-TH" sz="2000" b="1">
                <a:latin typeface="Angsana New" pitchFamily="18" charset="-34"/>
              </a:rPr>
              <a:t>ดินเค็ม</a:t>
            </a:r>
          </a:p>
        </p:txBody>
      </p:sp>
      <p:sp>
        <p:nvSpPr>
          <p:cNvPr id="40971" name="TextBox 14"/>
          <p:cNvSpPr txBox="1">
            <a:spLocks noChangeArrowheads="1"/>
          </p:cNvSpPr>
          <p:nvPr/>
        </p:nvSpPr>
        <p:spPr bwMode="auto">
          <a:xfrm>
            <a:off x="611188" y="5805488"/>
            <a:ext cx="788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Angsana New" pitchFamily="18" charset="-34"/>
              </a:rPr>
              <a:t> </a:t>
            </a:r>
            <a:r>
              <a:rPr lang="th-TH" sz="2000" b="1">
                <a:latin typeface="Angsana New" pitchFamily="18" charset="-34"/>
              </a:rPr>
              <a:t>ดินเค็ม</a:t>
            </a:r>
          </a:p>
        </p:txBody>
      </p:sp>
      <p:sp>
        <p:nvSpPr>
          <p:cNvPr id="40972" name="TextBox 15"/>
          <p:cNvSpPr txBox="1">
            <a:spLocks noChangeArrowheads="1"/>
          </p:cNvSpPr>
          <p:nvPr/>
        </p:nvSpPr>
        <p:spPr bwMode="auto">
          <a:xfrm>
            <a:off x="627063" y="6237288"/>
            <a:ext cx="849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000" b="1">
                <a:latin typeface="Angsana New" pitchFamily="18" charset="-34"/>
              </a:rPr>
              <a:t>ดินเปรี้ยว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11413" y="3068638"/>
            <a:ext cx="1800225" cy="2778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§"/>
              <a:defRPr/>
            </a:pPr>
            <a:r>
              <a:rPr lang="en-US" sz="1200" b="1" i="1" dirty="0"/>
              <a:t>Bacillus sp. DB145</a:t>
            </a:r>
            <a:endParaRPr lang="th-TH" sz="12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24075" y="4437063"/>
            <a:ext cx="1584325" cy="2778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§"/>
              <a:defRPr/>
            </a:pPr>
            <a:r>
              <a:rPr lang="en-US" sz="1200" b="1" i="1" dirty="0"/>
              <a:t>Bacillus sp. IMT02</a:t>
            </a:r>
            <a:endParaRPr lang="th-TH" sz="12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476375" y="2133600"/>
            <a:ext cx="2519363" cy="276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§"/>
              <a:defRPr/>
            </a:pPr>
            <a:r>
              <a:rPr lang="en-US" sz="1200" b="1" i="1" dirty="0" err="1"/>
              <a:t>Arthrobacter</a:t>
            </a:r>
            <a:r>
              <a:rPr lang="en-US" sz="1200" b="1" i="1" dirty="0"/>
              <a:t> </a:t>
            </a:r>
            <a:r>
              <a:rPr lang="en-US" sz="1200" b="1" i="1" dirty="0" err="1"/>
              <a:t>qlobiformis</a:t>
            </a:r>
            <a:r>
              <a:rPr lang="en-US" sz="1200" b="1" i="1" dirty="0"/>
              <a:t> </a:t>
            </a:r>
            <a:endParaRPr lang="th-TH" sz="12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493838" y="4724400"/>
            <a:ext cx="1565275" cy="2778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1200" b="1" i="1" dirty="0"/>
              <a:t>Pseudomonas sp.</a:t>
            </a:r>
            <a:endParaRPr lang="th-TH" sz="12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79388" y="3860800"/>
            <a:ext cx="1512887" cy="2778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1200" b="1" i="1" dirty="0"/>
              <a:t>Bacillus </a:t>
            </a:r>
            <a:r>
              <a:rPr lang="en-US" sz="1200" b="1" i="1" dirty="0" err="1"/>
              <a:t>funiculus</a:t>
            </a:r>
            <a:endParaRPr lang="th-TH" sz="12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79388" y="2492375"/>
            <a:ext cx="1512887" cy="2778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1200" b="1" i="1" dirty="0" err="1"/>
              <a:t>Paenibacillus</a:t>
            </a:r>
            <a:r>
              <a:rPr lang="en-US" sz="1200" b="1" i="1" dirty="0"/>
              <a:t> sp.</a:t>
            </a:r>
            <a:endParaRPr lang="th-TH" sz="12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2124075" y="3871913"/>
            <a:ext cx="2160588" cy="2778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§"/>
              <a:defRPr/>
            </a:pPr>
            <a:r>
              <a:rPr lang="en-US" sz="1200" b="1" i="1" dirty="0" err="1"/>
              <a:t>Arthrobacter</a:t>
            </a:r>
            <a:r>
              <a:rPr lang="en-US" sz="1200" b="1" i="1" dirty="0"/>
              <a:t> </a:t>
            </a:r>
            <a:r>
              <a:rPr lang="en-US" sz="1200" b="1" i="1" dirty="0" err="1"/>
              <a:t>oxydans</a:t>
            </a:r>
            <a:r>
              <a:rPr lang="en-US" sz="1200" b="1" i="1" dirty="0"/>
              <a:t> </a:t>
            </a:r>
            <a:endParaRPr lang="th-TH" sz="12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68538" y="2565400"/>
            <a:ext cx="1871662" cy="276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§"/>
              <a:defRPr/>
            </a:pPr>
            <a:r>
              <a:rPr lang="en-US" sz="1200" b="1" i="1" dirty="0"/>
              <a:t>Bacillus </a:t>
            </a:r>
            <a:r>
              <a:rPr lang="en-US" sz="1200" b="1" i="1" dirty="0" err="1"/>
              <a:t>megaterium</a:t>
            </a:r>
            <a:endParaRPr lang="th-TH" sz="1200" b="1" i="1" dirty="0"/>
          </a:p>
        </p:txBody>
      </p:sp>
      <p:sp>
        <p:nvSpPr>
          <p:cNvPr id="40991" name="Text Box 9"/>
          <p:cNvSpPr txBox="1">
            <a:spLocks noChangeArrowheads="1"/>
          </p:cNvSpPr>
          <p:nvPr/>
        </p:nvSpPr>
        <p:spPr bwMode="auto">
          <a:xfrm>
            <a:off x="5726113" y="1268760"/>
            <a:ext cx="2806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 b="1" dirty="0">
                <a:latin typeface="Angsana New" pitchFamily="18" charset="-34"/>
              </a:rPr>
              <a:t>0.035-0.158 </a:t>
            </a:r>
            <a:r>
              <a:rPr lang="en-US" sz="3200" b="1" dirty="0">
                <a:latin typeface="Angsana New" pitchFamily="18" charset="-34"/>
              </a:rPr>
              <a:t>FPU ml</a:t>
            </a:r>
            <a:r>
              <a:rPr lang="en-US" sz="3200" b="1" baseline="30000" dirty="0">
                <a:latin typeface="Angsana New" pitchFamily="18" charset="-34"/>
              </a:rPr>
              <a:t>-1</a:t>
            </a:r>
            <a:endParaRPr lang="th-TH" sz="3200" b="1" baseline="30000" dirty="0">
              <a:latin typeface="Angsana New" pitchFamily="18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07904" y="4869160"/>
            <a:ext cx="5184576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Slide Number Placeholder 16"/>
          <p:cNvSpPr txBox="1">
            <a:spLocks/>
          </p:cNvSpPr>
          <p:nvPr/>
        </p:nvSpPr>
        <p:spPr>
          <a:xfrm>
            <a:off x="8639944" y="6492875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46A119A-7A26-4341-99A7-1D0DAAA1C25F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697161" y="5383960"/>
            <a:ext cx="2376264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i="1" dirty="0"/>
              <a:t>Bacillus </a:t>
            </a:r>
            <a:r>
              <a:rPr lang="en-US" sz="1600" b="1" i="1" dirty="0" err="1"/>
              <a:t>megaterium</a:t>
            </a:r>
            <a:endParaRPr lang="th-TH" sz="1600" b="1" i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4165213" y="5419964"/>
            <a:ext cx="2304256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i="1" dirty="0"/>
              <a:t>Bacillus </a:t>
            </a:r>
            <a:r>
              <a:rPr lang="en-US" sz="1600" b="1" i="1" dirty="0" err="1" smtClean="0"/>
              <a:t>hwajinponsis</a:t>
            </a:r>
            <a:endParaRPr lang="th-TH" sz="1600" b="1" i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870762" y="5383972"/>
            <a:ext cx="1800225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i="1" dirty="0"/>
              <a:t>Bacillus sp. DB145</a:t>
            </a:r>
            <a:endParaRPr lang="th-TH" sz="1600" b="1" i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922625" y="5491514"/>
            <a:ext cx="2447357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 err="1"/>
              <a:t>Arthrobacter</a:t>
            </a:r>
            <a:r>
              <a:rPr lang="en-US" sz="1600" b="1" i="1" dirty="0"/>
              <a:t> </a:t>
            </a:r>
            <a:r>
              <a:rPr lang="en-US" sz="1600" b="1" i="1" dirty="0" err="1"/>
              <a:t>qlobiformis</a:t>
            </a:r>
            <a:r>
              <a:rPr lang="en-US" sz="1600" b="1" i="1" dirty="0"/>
              <a:t> </a:t>
            </a:r>
            <a:endParaRPr lang="th-TH" sz="1600" b="1" i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5461184" y="5492146"/>
            <a:ext cx="2160588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i="1" dirty="0" err="1"/>
              <a:t>Arthrobacter</a:t>
            </a:r>
            <a:r>
              <a:rPr lang="en-US" sz="1600" b="1" i="1" dirty="0"/>
              <a:t> </a:t>
            </a:r>
            <a:r>
              <a:rPr lang="en-US" sz="1600" b="1" i="1" dirty="0" err="1"/>
              <a:t>oxydans</a:t>
            </a:r>
            <a:r>
              <a:rPr lang="en-US" sz="1600" b="1" i="1" dirty="0"/>
              <a:t> </a:t>
            </a:r>
            <a:endParaRPr lang="th-TH" sz="1600" b="1" i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5929410" y="5311951"/>
            <a:ext cx="2088231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i="1" dirty="0"/>
              <a:t>Bacillus sp. IMT02</a:t>
            </a:r>
            <a:endParaRPr lang="th-TH" sz="1600" b="1" i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6500405" y="5122479"/>
            <a:ext cx="1853307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/>
              <a:t>Pseudomonas sp.</a:t>
            </a:r>
            <a:endParaRPr lang="th-TH" sz="1600" b="1" i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6829150" y="5132289"/>
            <a:ext cx="2016943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/>
              <a:t>Bacillus </a:t>
            </a:r>
            <a:r>
              <a:rPr lang="en-US" sz="1600" b="1" i="1" dirty="0" err="1"/>
              <a:t>funiculus</a:t>
            </a:r>
            <a:endParaRPr lang="th-TH" sz="1600" b="1" i="1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7266831" y="5024279"/>
            <a:ext cx="1944935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 err="1"/>
              <a:t>Paenibacillus</a:t>
            </a:r>
            <a:r>
              <a:rPr lang="en-US" sz="1600" b="1" i="1" dirty="0"/>
              <a:t> sp.</a:t>
            </a:r>
            <a:endParaRPr lang="th-TH" sz="1600" b="1" i="1" dirty="0"/>
          </a:p>
        </p:txBody>
      </p:sp>
      <p:sp>
        <p:nvSpPr>
          <p:cNvPr id="38" name="Rectangle 37"/>
          <p:cNvSpPr/>
          <p:nvPr/>
        </p:nvSpPr>
        <p:spPr>
          <a:xfrm>
            <a:off x="8532440" y="1916832"/>
            <a:ext cx="432048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Rectangle 38"/>
          <p:cNvSpPr/>
          <p:nvPr/>
        </p:nvSpPr>
        <p:spPr>
          <a:xfrm>
            <a:off x="4716016" y="2204864"/>
            <a:ext cx="2376264" cy="4248472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0" name="Rectangle 39"/>
          <p:cNvSpPr/>
          <p:nvPr/>
        </p:nvSpPr>
        <p:spPr>
          <a:xfrm>
            <a:off x="7092280" y="2204864"/>
            <a:ext cx="935038" cy="4248472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1" name="Rectangle 40"/>
          <p:cNvSpPr/>
          <p:nvPr/>
        </p:nvSpPr>
        <p:spPr>
          <a:xfrm>
            <a:off x="8100392" y="2204864"/>
            <a:ext cx="360040" cy="4248472"/>
          </a:xfrm>
          <a:prstGeom prst="rect">
            <a:avLst/>
          </a:prstGeom>
          <a:noFill/>
          <a:ln w="38100">
            <a:solidFill>
              <a:srgbClr val="FF99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604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hart 39"/>
          <p:cNvGraphicFramePr/>
          <p:nvPr/>
        </p:nvGraphicFramePr>
        <p:xfrm>
          <a:off x="3779912" y="1772816"/>
          <a:ext cx="536408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/>
        </p:nvGraphicFramePr>
        <p:xfrm>
          <a:off x="0" y="1340768"/>
          <a:ext cx="4211960" cy="4168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itle 1"/>
          <p:cNvSpPr txBox="1">
            <a:spLocks/>
          </p:cNvSpPr>
          <p:nvPr/>
        </p:nvSpPr>
        <p:spPr bwMode="auto">
          <a:xfrm>
            <a:off x="899592" y="332656"/>
            <a:ext cx="7488832" cy="936104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b="1" dirty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 ประสิทธิภาพการผลิต </a:t>
            </a:r>
            <a:r>
              <a:rPr lang="en-US" b="1" dirty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IAA </a:t>
            </a:r>
            <a:r>
              <a:rPr lang="th-TH" b="1" dirty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ของเชื้อแบคทีเรียบริเวณรากหญ้าแฝกที่ปลูกในดินเค็มและดินเปรี้ยว</a:t>
            </a:r>
          </a:p>
        </p:txBody>
      </p:sp>
      <p:sp>
        <p:nvSpPr>
          <p:cNvPr id="24" name="Rectangle 10"/>
          <p:cNvSpPr/>
          <p:nvPr/>
        </p:nvSpPr>
        <p:spPr bwMode="auto">
          <a:xfrm>
            <a:off x="323850" y="5445125"/>
            <a:ext cx="125413" cy="1539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400"/>
          </a:p>
        </p:txBody>
      </p:sp>
      <p:sp>
        <p:nvSpPr>
          <p:cNvPr id="25" name="Rectangle 11"/>
          <p:cNvSpPr/>
          <p:nvPr/>
        </p:nvSpPr>
        <p:spPr bwMode="auto">
          <a:xfrm>
            <a:off x="323850" y="5805488"/>
            <a:ext cx="125413" cy="1539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400"/>
          </a:p>
        </p:txBody>
      </p:sp>
      <p:sp>
        <p:nvSpPr>
          <p:cNvPr id="26" name="Rectangle 12"/>
          <p:cNvSpPr/>
          <p:nvPr/>
        </p:nvSpPr>
        <p:spPr bwMode="auto">
          <a:xfrm>
            <a:off x="323850" y="6227763"/>
            <a:ext cx="125413" cy="153987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400"/>
          </a:p>
        </p:txBody>
      </p:sp>
      <p:sp>
        <p:nvSpPr>
          <p:cNvPr id="41994" name="TextBox 26"/>
          <p:cNvSpPr txBox="1">
            <a:spLocks noChangeArrowheads="1"/>
          </p:cNvSpPr>
          <p:nvPr/>
        </p:nvSpPr>
        <p:spPr bwMode="auto">
          <a:xfrm>
            <a:off x="511175" y="5373688"/>
            <a:ext cx="1684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 b="1">
                <a:latin typeface="Angsana New" pitchFamily="18" charset="-34"/>
              </a:rPr>
              <a:t>ดินเปรี้ยว </a:t>
            </a:r>
            <a:r>
              <a:rPr lang="en-US" sz="1800" b="1">
                <a:latin typeface="Angsana New" pitchFamily="18" charset="-34"/>
              </a:rPr>
              <a:t>+ </a:t>
            </a:r>
            <a:r>
              <a:rPr lang="th-TH" sz="1800" b="1">
                <a:latin typeface="Angsana New" pitchFamily="18" charset="-34"/>
              </a:rPr>
              <a:t>ดินเค็ม</a:t>
            </a:r>
          </a:p>
        </p:txBody>
      </p:sp>
      <p:sp>
        <p:nvSpPr>
          <p:cNvPr id="41995" name="TextBox 27"/>
          <p:cNvSpPr txBox="1">
            <a:spLocks noChangeArrowheads="1"/>
          </p:cNvSpPr>
          <p:nvPr/>
        </p:nvSpPr>
        <p:spPr bwMode="auto">
          <a:xfrm>
            <a:off x="449263" y="5724525"/>
            <a:ext cx="876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Angsana New" pitchFamily="18" charset="-34"/>
              </a:rPr>
              <a:t> </a:t>
            </a:r>
            <a:r>
              <a:rPr lang="th-TH" sz="1800" b="1">
                <a:latin typeface="Angsana New" pitchFamily="18" charset="-34"/>
              </a:rPr>
              <a:t>ดินเค็ม</a:t>
            </a:r>
          </a:p>
        </p:txBody>
      </p:sp>
      <p:sp>
        <p:nvSpPr>
          <p:cNvPr id="41996" name="TextBox 28"/>
          <p:cNvSpPr txBox="1">
            <a:spLocks noChangeArrowheads="1"/>
          </p:cNvSpPr>
          <p:nvPr/>
        </p:nvSpPr>
        <p:spPr bwMode="auto">
          <a:xfrm>
            <a:off x="387350" y="6092825"/>
            <a:ext cx="942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800" b="1">
                <a:latin typeface="Angsana New" pitchFamily="18" charset="-34"/>
              </a:rPr>
              <a:t>ดินเปรี้ยว </a:t>
            </a: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5363343" y="1382713"/>
            <a:ext cx="3313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3.53 – 52.18 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μg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ml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</a:rPr>
              <a:t>-1</a:t>
            </a:r>
            <a:endParaRPr lang="th-TH" sz="24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36513" y="3644900"/>
            <a:ext cx="1244601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latin typeface="+mn-lt"/>
              </a:rPr>
              <a:t>Bacillus sp.GH11</a:t>
            </a:r>
            <a:endParaRPr lang="th-TH" sz="1200" b="1" i="1" dirty="0"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997200"/>
            <a:ext cx="1266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 err="1">
                <a:latin typeface="+mn-lt"/>
              </a:rPr>
              <a:t>Arthrobacter</a:t>
            </a:r>
            <a:r>
              <a:rPr lang="en-US" sz="1200" b="1" i="1" dirty="0">
                <a:latin typeface="+mn-lt"/>
              </a:rPr>
              <a:t>  sp.</a:t>
            </a:r>
          </a:p>
          <a:p>
            <a:pPr algn="ctr">
              <a:defRPr/>
            </a:pPr>
            <a:r>
              <a:rPr lang="en-US" sz="1200" b="1" i="1" dirty="0">
                <a:latin typeface="+mn-lt"/>
              </a:rPr>
              <a:t>NA116</a:t>
            </a:r>
            <a:endParaRPr lang="th-TH" sz="1200" b="1" i="1" dirty="0"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9750" y="2276475"/>
            <a:ext cx="11128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 err="1">
                <a:latin typeface="+mn-lt"/>
              </a:rPr>
              <a:t>Rhizobium</a:t>
            </a:r>
            <a:r>
              <a:rPr lang="en-US" sz="1200" b="1" i="1" dirty="0">
                <a:latin typeface="+mn-lt"/>
              </a:rPr>
              <a:t>  sp.</a:t>
            </a:r>
            <a:endParaRPr lang="th-TH" sz="1200" b="1" i="1" dirty="0"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19250" y="2060575"/>
            <a:ext cx="14986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latin typeface="+mn-lt"/>
              </a:rPr>
              <a:t>Bacillus </a:t>
            </a:r>
            <a:r>
              <a:rPr lang="en-US" sz="1200" b="1" i="1" dirty="0" err="1">
                <a:latin typeface="+mn-lt"/>
              </a:rPr>
              <a:t>megaterium</a:t>
            </a:r>
            <a:endParaRPr lang="th-TH" sz="1200" b="1" i="1" dirty="0"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8625" y="4365625"/>
            <a:ext cx="14795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 err="1">
                <a:latin typeface="+mn-lt"/>
              </a:rPr>
              <a:t>Enterobacter</a:t>
            </a:r>
            <a:r>
              <a:rPr lang="en-US" sz="1200" b="1" i="1" dirty="0">
                <a:latin typeface="+mn-lt"/>
              </a:rPr>
              <a:t> sp.KK1</a:t>
            </a:r>
            <a:endParaRPr lang="th-TH" sz="1200" b="1" i="1" dirty="0"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2138" y="4087813"/>
            <a:ext cx="1341437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 err="1">
                <a:latin typeface="+mn-lt"/>
              </a:rPr>
              <a:t>Kocuria</a:t>
            </a:r>
            <a:r>
              <a:rPr lang="en-US" sz="1200" b="1" i="1" dirty="0">
                <a:latin typeface="+mn-lt"/>
              </a:rPr>
              <a:t> </a:t>
            </a:r>
            <a:r>
              <a:rPr lang="en-US" sz="1200" b="1" i="1" dirty="0" err="1">
                <a:latin typeface="+mn-lt"/>
              </a:rPr>
              <a:t>rhizophila</a:t>
            </a:r>
            <a:endParaRPr lang="th-TH" sz="1200" b="1" i="1" dirty="0"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914650" y="3111500"/>
            <a:ext cx="1296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latin typeface="+mn-lt"/>
              </a:rPr>
              <a:t>Pseudomonas sp.</a:t>
            </a:r>
          </a:p>
          <a:p>
            <a:pPr>
              <a:defRPr/>
            </a:pPr>
            <a:r>
              <a:rPr lang="en-US" sz="1200" b="1" i="1" dirty="0">
                <a:latin typeface="+mn-lt"/>
              </a:rPr>
              <a:t>PCSA2-20</a:t>
            </a:r>
            <a:endParaRPr lang="th-TH" sz="1200" b="1" i="1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95513" y="2276475"/>
            <a:ext cx="1776412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 err="1">
                <a:latin typeface="+mn-lt"/>
              </a:rPr>
              <a:t>Arthrobacter</a:t>
            </a:r>
            <a:r>
              <a:rPr lang="en-US" sz="1200" b="1" i="1" dirty="0">
                <a:latin typeface="+mn-lt"/>
              </a:rPr>
              <a:t> </a:t>
            </a:r>
            <a:r>
              <a:rPr lang="en-US" sz="1200" b="1" i="1" dirty="0" err="1">
                <a:latin typeface="+mn-lt"/>
              </a:rPr>
              <a:t>globiformis</a:t>
            </a:r>
            <a:endParaRPr lang="th-TH" sz="1200" b="1" i="1" dirty="0"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84438" y="2565400"/>
            <a:ext cx="13493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latin typeface="+mn-lt"/>
              </a:rPr>
              <a:t>Bacillus sp.DB145 </a:t>
            </a:r>
            <a:endParaRPr lang="th-TH" sz="1200" b="1" i="1" dirty="0">
              <a:latin typeface="+mn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71775" y="2852738"/>
            <a:ext cx="1339850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latin typeface="+mn-lt"/>
              </a:rPr>
              <a:t>Bacillus sp.IMT02 </a:t>
            </a:r>
            <a:endParaRPr lang="th-TH" sz="1200" b="1" i="1" dirty="0">
              <a:latin typeface="+mn-lt"/>
            </a:endParaRPr>
          </a:p>
        </p:txBody>
      </p:sp>
      <p:sp>
        <p:nvSpPr>
          <p:cNvPr id="36" name="Slide Number Placeholder 16"/>
          <p:cNvSpPr txBox="1">
            <a:spLocks/>
          </p:cNvSpPr>
          <p:nvPr/>
        </p:nvSpPr>
        <p:spPr>
          <a:xfrm>
            <a:off x="8604448" y="6520259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AD0D4DF-9185-4673-92CF-9A26AB3B6D4B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32041" y="1844675"/>
            <a:ext cx="1440160" cy="5013325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2" name="Rectangle 51"/>
          <p:cNvSpPr/>
          <p:nvPr/>
        </p:nvSpPr>
        <p:spPr>
          <a:xfrm>
            <a:off x="6372200" y="1844675"/>
            <a:ext cx="1224136" cy="5013325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3" name="Rectangle 52"/>
          <p:cNvSpPr/>
          <p:nvPr/>
        </p:nvSpPr>
        <p:spPr>
          <a:xfrm>
            <a:off x="7596336" y="1844675"/>
            <a:ext cx="1547664" cy="5013325"/>
          </a:xfrm>
          <a:prstGeom prst="rect">
            <a:avLst/>
          </a:prstGeom>
          <a:noFill/>
          <a:ln w="38100">
            <a:solidFill>
              <a:srgbClr val="FF99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182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2" grpId="0" animBg="1"/>
      <p:bldP spid="5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toto22.jpg"/>
          <p:cNvPicPr>
            <a:picLocks noChangeAspect="1"/>
          </p:cNvPicPr>
          <p:nvPr/>
        </p:nvPicPr>
        <p:blipFill>
          <a:blip r:embed="rId3" cstate="print"/>
          <a:srcRect t="7834" b="8029"/>
          <a:stretch>
            <a:fillRect/>
          </a:stretch>
        </p:blipFill>
        <p:spPr>
          <a:xfrm>
            <a:off x="2483768" y="1196752"/>
            <a:ext cx="6839787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5842992" cy="1143000"/>
          </a:xfrm>
        </p:spPr>
        <p:txBody>
          <a:bodyPr/>
          <a:lstStyle/>
          <a:p>
            <a:pPr>
              <a:defRPr/>
            </a:pPr>
            <a:r>
              <a:rPr lang="th-TH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แบคทีเรียบริเวณรากหญ้าแฝก</a:t>
            </a:r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86E92-575A-494A-ADEC-EF00EE8128A2}" type="slidenum">
              <a:rPr lang="th-TH" smtClean="0"/>
              <a:pPr>
                <a:defRPr/>
              </a:pPr>
              <a:t>58</a:t>
            </a:fld>
            <a:endParaRPr lang="th-TH"/>
          </a:p>
        </p:txBody>
      </p:sp>
      <p:grpSp>
        <p:nvGrpSpPr>
          <p:cNvPr id="43013" name="กลุ่ม 25"/>
          <p:cNvGrpSpPr>
            <a:grpSpLocks/>
          </p:cNvGrpSpPr>
          <p:nvPr/>
        </p:nvGrpSpPr>
        <p:grpSpPr bwMode="auto">
          <a:xfrm>
            <a:off x="-396875" y="1196975"/>
            <a:ext cx="7129463" cy="5400675"/>
            <a:chOff x="-396552" y="1196752"/>
            <a:chExt cx="7128792" cy="5400600"/>
          </a:xfrm>
        </p:grpSpPr>
        <p:graphicFrame>
          <p:nvGraphicFramePr>
            <p:cNvPr id="4" name="Chart 7"/>
            <p:cNvGraphicFramePr>
              <a:graphicFrameLocks/>
            </p:cNvGraphicFramePr>
            <p:nvPr/>
          </p:nvGraphicFramePr>
          <p:xfrm>
            <a:off x="-396552" y="1196752"/>
            <a:ext cx="7128792" cy="5400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2987679" y="5117823"/>
              <a:ext cx="1152417" cy="4000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+mn-lt"/>
                </a:rPr>
                <a:t>6 isolate</a:t>
              </a:r>
              <a:endParaRPr lang="th-TH" sz="2000" b="1" dirty="0"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51198" y="3501770"/>
              <a:ext cx="1152417" cy="4000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+mn-lt"/>
                </a:rPr>
                <a:t>6 isolate</a:t>
              </a:r>
              <a:endParaRPr lang="th-TH" sz="2000" b="1" dirty="0"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3175" y="3860540"/>
              <a:ext cx="1152417" cy="4000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+mn-lt"/>
                </a:rPr>
                <a:t>8 isolate</a:t>
              </a:r>
              <a:endParaRPr lang="th-TH" sz="2000" b="1" dirty="0">
                <a:latin typeface="+mn-lt"/>
              </a:endParaRPr>
            </a:p>
          </p:txBody>
        </p:sp>
      </p:grpSp>
      <p:sp>
        <p:nvSpPr>
          <p:cNvPr id="16" name="Oval 34"/>
          <p:cNvSpPr/>
          <p:nvPr/>
        </p:nvSpPr>
        <p:spPr>
          <a:xfrm>
            <a:off x="171450" y="115888"/>
            <a:ext cx="2087563" cy="1584325"/>
          </a:xfrm>
          <a:prstGeom prst="ellipse">
            <a:avLst/>
          </a:prstGeom>
          <a:solidFill>
            <a:schemeClr val="tx1">
              <a:lumMod val="75000"/>
              <a:lumOff val="25000"/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" name="Oval 37"/>
          <p:cNvSpPr/>
          <p:nvPr/>
        </p:nvSpPr>
        <p:spPr>
          <a:xfrm>
            <a:off x="323850" y="268288"/>
            <a:ext cx="2087563" cy="1584325"/>
          </a:xfrm>
          <a:prstGeom prst="ellipse">
            <a:avLst/>
          </a:prstGeom>
          <a:solidFill>
            <a:schemeClr val="tx1">
              <a:lumMod val="75000"/>
              <a:lumOff val="25000"/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3016" name="Text Box 45"/>
          <p:cNvSpPr txBox="1">
            <a:spLocks noChangeArrowheads="1"/>
          </p:cNvSpPr>
          <p:nvPr/>
        </p:nvSpPr>
        <p:spPr bwMode="auto">
          <a:xfrm>
            <a:off x="395288" y="620713"/>
            <a:ext cx="19446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>
                <a:solidFill>
                  <a:schemeClr val="bg1"/>
                </a:solidFill>
                <a:latin typeface="Angsana New" pitchFamily="18" charset="-34"/>
              </a:rPr>
              <a:t>2</a:t>
            </a:r>
            <a:r>
              <a:rPr lang="en-US" sz="4000" b="1">
                <a:solidFill>
                  <a:schemeClr val="bg1"/>
                </a:solidFill>
                <a:latin typeface="Angsana New" pitchFamily="18" charset="-34"/>
              </a:rPr>
              <a:t>0</a:t>
            </a:r>
            <a:r>
              <a:rPr lang="th-TH" sz="4000" b="1">
                <a:solidFill>
                  <a:schemeClr val="bg1"/>
                </a:solidFill>
                <a:latin typeface="Angsana New" pitchFamily="18" charset="-34"/>
              </a:rPr>
              <a:t> </a:t>
            </a:r>
            <a:r>
              <a:rPr lang="en-US" sz="4000" b="1">
                <a:solidFill>
                  <a:schemeClr val="bg1"/>
                </a:solidFill>
                <a:latin typeface="Angsana New" pitchFamily="18" charset="-34"/>
              </a:rPr>
              <a:t>isolate</a:t>
            </a:r>
            <a:endParaRPr lang="th-TH" sz="4000" b="1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21" name="เครื่องหมายบั้ง 20"/>
          <p:cNvSpPr/>
          <p:nvPr/>
        </p:nvSpPr>
        <p:spPr>
          <a:xfrm rot="3273505">
            <a:off x="1504156" y="1253332"/>
            <a:ext cx="360363" cy="431800"/>
          </a:xfrm>
          <a:prstGeom prst="chevron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2" name="เครื่องหมายบั้ง 21"/>
          <p:cNvSpPr/>
          <p:nvPr/>
        </p:nvSpPr>
        <p:spPr>
          <a:xfrm rot="3273505">
            <a:off x="1656556" y="1500982"/>
            <a:ext cx="360363" cy="431800"/>
          </a:xfrm>
          <a:prstGeom prst="chevron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3" name="เครื่องหมายบั้ง 22"/>
          <p:cNvSpPr/>
          <p:nvPr/>
        </p:nvSpPr>
        <p:spPr>
          <a:xfrm rot="3273505">
            <a:off x="1808956" y="1716882"/>
            <a:ext cx="360363" cy="431800"/>
          </a:xfrm>
          <a:prstGeom prst="chevron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4" name="เครื่องหมายบั้ง 23"/>
          <p:cNvSpPr/>
          <p:nvPr/>
        </p:nvSpPr>
        <p:spPr>
          <a:xfrm rot="3273505">
            <a:off x="1961356" y="1932782"/>
            <a:ext cx="360363" cy="431800"/>
          </a:xfrm>
          <a:prstGeom prst="chevron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5" name="Slide Number Placeholder 16"/>
          <p:cNvSpPr txBox="1">
            <a:spLocks/>
          </p:cNvSpPr>
          <p:nvPr/>
        </p:nvSpPr>
        <p:spPr>
          <a:xfrm>
            <a:off x="8244408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EE4187D-475D-4315-8580-B749FBBE0EBE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2_8429134-microbiology-colourful-bacterial-cultur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404664"/>
            <a:ext cx="1204429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5536" y="1128931"/>
          <a:ext cx="7045025" cy="5036373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809765"/>
                <a:gridCol w="1367660"/>
                <a:gridCol w="1084699"/>
                <a:gridCol w="1135063"/>
                <a:gridCol w="647838"/>
              </a:tblGrid>
              <a:tr h="764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Isolate</a:t>
                      </a:r>
                      <a:endParaRPr lang="th-TH" sz="2000" b="1" i="0" u="none" strike="noStrike" dirty="0">
                        <a:latin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P-</a:t>
                      </a:r>
                      <a:r>
                        <a:rPr lang="en-US" sz="2000" b="1" dirty="0" err="1" smtClean="0"/>
                        <a:t>solubilizing</a:t>
                      </a:r>
                      <a:endParaRPr lang="th-TH" sz="2000" b="1" dirty="0">
                        <a:latin typeface="Arial" pitchFamily="34" charset="0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Cellulose</a:t>
                      </a:r>
                      <a:endParaRPr lang="en-U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N-fixation</a:t>
                      </a:r>
                      <a:endParaRPr lang="en-U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/>
                        <a:t>IAA</a:t>
                      </a:r>
                      <a:endParaRPr lang="en-U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51412">
                <a:tc>
                  <a:txBody>
                    <a:bodyPr/>
                    <a:lstStyle/>
                    <a:p>
                      <a:pPr marL="457200" indent="-457200" algn="l" fontAlgn="b">
                        <a:buNone/>
                      </a:pPr>
                      <a:r>
                        <a:rPr lang="en-US" sz="1800" b="1" u="none" strike="noStrike" dirty="0" smtClean="0"/>
                        <a:t>1</a:t>
                      </a:r>
                      <a:r>
                        <a:rPr lang="en-US" sz="1800" b="1" i="1" u="none" strike="noStrike" dirty="0" smtClean="0"/>
                        <a:t>. Pseudomonas </a:t>
                      </a:r>
                      <a:r>
                        <a:rPr lang="en-US" sz="1800" b="1" i="1" u="none" strike="noStrike" dirty="0"/>
                        <a:t>sp</a:t>
                      </a:r>
                      <a:r>
                        <a:rPr lang="en-US" sz="1800" b="1" i="1" u="none" strike="noStrike" dirty="0" smtClean="0"/>
                        <a:t>.</a:t>
                      </a:r>
                    </a:p>
                    <a:p>
                      <a:pPr marL="457200" indent="-457200" algn="l" fontAlgn="b">
                        <a:buNone/>
                      </a:pPr>
                      <a:r>
                        <a:rPr lang="en-US" sz="1800" b="1" u="none" strike="noStrike" dirty="0" smtClean="0"/>
                        <a:t>    PCSAS2-20 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+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+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534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/>
                        <a:t>2</a:t>
                      </a:r>
                      <a:r>
                        <a:rPr lang="en-US" sz="1800" b="1" i="1" u="none" strike="noStrike" dirty="0" smtClean="0"/>
                        <a:t>. Bacillus </a:t>
                      </a:r>
                      <a:r>
                        <a:rPr lang="en-US" sz="1800" b="1" i="1" u="none" strike="noStrike" dirty="0" err="1" smtClean="0"/>
                        <a:t>fulniculus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+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34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/>
                        <a:t>3. </a:t>
                      </a:r>
                      <a:r>
                        <a:rPr lang="en-US" sz="1800" b="1" i="1" u="none" strike="noStrike" dirty="0" err="1" smtClean="0"/>
                        <a:t>Kocuria</a:t>
                      </a:r>
                      <a:r>
                        <a:rPr lang="en-US" sz="1800" b="1" i="1" u="none" strike="noStrike" dirty="0" smtClean="0"/>
                        <a:t> </a:t>
                      </a:r>
                      <a:r>
                        <a:rPr lang="en-US" sz="1800" b="1" i="1" u="none" strike="noStrike" dirty="0" err="1"/>
                        <a:t>rhizophila</a:t>
                      </a:r>
                      <a:endParaRPr lang="en-US" sz="1800" b="1" i="1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+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+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534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/>
                        <a:t>4</a:t>
                      </a:r>
                      <a:r>
                        <a:rPr lang="en-US" sz="1800" b="1" i="1" u="none" strike="noStrike" dirty="0" smtClean="0"/>
                        <a:t>. </a:t>
                      </a:r>
                      <a:r>
                        <a:rPr lang="en-US" sz="1800" b="1" i="1" u="none" strike="noStrike" dirty="0" err="1" smtClean="0"/>
                        <a:t>Burkhoderia</a:t>
                      </a:r>
                      <a:r>
                        <a:rPr lang="en-US" sz="1800" b="1" i="1" u="none" strike="noStrike" dirty="0" smtClean="0"/>
                        <a:t> </a:t>
                      </a:r>
                      <a:r>
                        <a:rPr lang="en-US" sz="1800" b="1" u="none" strike="noStrike" dirty="0"/>
                        <a:t>sp</a:t>
                      </a:r>
                      <a:r>
                        <a:rPr lang="en-US" sz="1800" b="1" u="none" strike="noStrike" dirty="0" smtClean="0"/>
                        <a:t>. FA2</a:t>
                      </a:r>
                      <a:endParaRPr lang="en-US" sz="1800" b="1" i="1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+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34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/>
                        <a:t>5. </a:t>
                      </a:r>
                      <a:r>
                        <a:rPr lang="en-US" sz="1800" b="1" i="1" u="none" strike="noStrike" dirty="0" err="1" smtClean="0"/>
                        <a:t>Enterobacte</a:t>
                      </a:r>
                      <a:r>
                        <a:rPr lang="en-US" sz="1800" b="1" u="none" strike="noStrike" dirty="0" err="1" smtClean="0"/>
                        <a:t>r</a:t>
                      </a:r>
                      <a:r>
                        <a:rPr lang="en-US" sz="1800" b="1" u="none" strike="noStrike" dirty="0" smtClean="0"/>
                        <a:t> </a:t>
                      </a:r>
                      <a:r>
                        <a:rPr lang="en-US" sz="1800" b="1" u="none" strike="noStrike" dirty="0"/>
                        <a:t>sp. KK1 </a:t>
                      </a:r>
                      <a:endParaRPr lang="en-US" sz="1800" b="1" i="1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+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+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534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/>
                        <a:t>6. </a:t>
                      </a:r>
                      <a:r>
                        <a:rPr lang="en-US" sz="1800" b="1" i="1" u="none" strike="noStrike" dirty="0" err="1" smtClean="0"/>
                        <a:t>Burkholderiaceae</a:t>
                      </a:r>
                      <a:r>
                        <a:rPr lang="en-US" sz="1800" b="1" u="none" strike="noStrike" dirty="0" smtClean="0"/>
                        <a:t> </a:t>
                      </a:r>
                      <a:r>
                        <a:rPr lang="en-US" sz="1800" b="1" u="none" strike="noStrike" dirty="0"/>
                        <a:t>sp.I5</a:t>
                      </a:r>
                      <a:endParaRPr lang="en-US" sz="1800" b="1" i="1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+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205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/>
                        <a:t>7.</a:t>
                      </a:r>
                      <a:r>
                        <a:rPr lang="en-US" sz="1800" b="1" u="none" strike="noStrike" baseline="0" dirty="0" smtClean="0"/>
                        <a:t> </a:t>
                      </a:r>
                      <a:r>
                        <a:rPr lang="en-US" sz="1800" b="1" i="1" u="none" strike="noStrike" baseline="0" dirty="0" smtClean="0"/>
                        <a:t>Bacillus </a:t>
                      </a:r>
                      <a:r>
                        <a:rPr lang="en-US" sz="1800" b="1" i="1" u="none" strike="noStrike" baseline="0" dirty="0" err="1" smtClean="0"/>
                        <a:t>hwajinponsis</a:t>
                      </a:r>
                      <a:endParaRPr lang="en-US" sz="1800" b="1" i="1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</a:rPr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</a:rPr>
                        <a:t>+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</a:rPr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</a:rPr>
                        <a:t>+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427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/>
                        <a:t>8. </a:t>
                      </a:r>
                      <a:r>
                        <a:rPr lang="en-US" sz="1800" b="1" i="1" u="none" strike="noStrike" dirty="0" err="1" smtClean="0"/>
                        <a:t>Sinorhizobium</a:t>
                      </a:r>
                      <a:r>
                        <a:rPr lang="en-US" sz="1800" b="1" i="1" u="none" strike="noStrike" dirty="0" smtClean="0"/>
                        <a:t> </a:t>
                      </a:r>
                      <a:r>
                        <a:rPr lang="en-US" sz="1800" b="1" i="1" u="none" strike="noStrike" dirty="0" err="1" smtClean="0"/>
                        <a:t>fredii</a:t>
                      </a:r>
                      <a:endParaRPr lang="en-US" sz="1800" b="1" i="1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</a:rPr>
                        <a:t>+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</a:rPr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</a:rPr>
                        <a:t>-</a:t>
                      </a:r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Picture 4" descr="Chytridiomycot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1772816"/>
            <a:ext cx="129614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microbiology_la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328" y="3356992"/>
            <a:ext cx="1368152" cy="178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lide Number Placeholder 16"/>
          <p:cNvSpPr txBox="1">
            <a:spLocks/>
          </p:cNvSpPr>
          <p:nvPr/>
        </p:nvSpPr>
        <p:spPr>
          <a:xfrm>
            <a:off x="8639944" y="6492875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3D68E09-D538-4CAA-A189-413DCA93C32D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1844824"/>
            <a:ext cx="7128792" cy="7200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323528" y="2564904"/>
            <a:ext cx="7128792" cy="50378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323626" y="3068960"/>
            <a:ext cx="7128694" cy="50405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323626" y="3645024"/>
            <a:ext cx="7128694" cy="43204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323528" y="4149080"/>
            <a:ext cx="7128792" cy="50405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395634" y="4653136"/>
            <a:ext cx="7056686" cy="5760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8" name="TextBox 27"/>
          <p:cNvSpPr txBox="1"/>
          <p:nvPr/>
        </p:nvSpPr>
        <p:spPr>
          <a:xfrm>
            <a:off x="611560" y="334397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</a:rPr>
              <a:t>แบคทีเรียที่คัดแยกจากพื้นที่ดินเค็ม</a:t>
            </a:r>
            <a:endParaRPr lang="th-TH" sz="36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5536" y="5157192"/>
            <a:ext cx="7056686" cy="5760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395536" y="5589240"/>
            <a:ext cx="7056686" cy="5760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0669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http://www.irwantoshut.net/soil_is_formed.jpg"/>
          <p:cNvPicPr>
            <a:picLocks noChangeAspect="1" noChangeArrowheads="1"/>
          </p:cNvPicPr>
          <p:nvPr/>
        </p:nvPicPr>
        <p:blipFill>
          <a:blip r:embed="rId4" cstate="print">
            <a:lum bright="-34000" contrast="74000"/>
          </a:blip>
          <a:srcRect/>
          <a:stretch>
            <a:fillRect/>
          </a:stretch>
        </p:blipFill>
        <p:spPr bwMode="auto">
          <a:xfrm>
            <a:off x="2360613" y="5661025"/>
            <a:ext cx="2268537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16" descr="http://www.nj.nrcs.usda.gov/partnerships/envirothon/soils/images/rockcycle.gif"/>
          <p:cNvPicPr>
            <a:picLocks noChangeAspect="1" noChangeArrowheads="1"/>
          </p:cNvPicPr>
          <p:nvPr/>
        </p:nvPicPr>
        <p:blipFill>
          <a:blip r:embed="rId5" cstate="print">
            <a:lum bright="2000" contrast="4000"/>
          </a:blip>
          <a:srcRect/>
          <a:stretch>
            <a:fillRect/>
          </a:stretch>
        </p:blipFill>
        <p:spPr bwMode="auto">
          <a:xfrm>
            <a:off x="611188" y="3141663"/>
            <a:ext cx="1800225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14" descr="Fungi: Histoplasma&#10;capsulatum, Penicillium notatum - AMN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1052513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 descr="http://www.sdnhm.org/exhibits/epidemic/teachers/images/bacter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11450">
            <a:off x="6821488" y="3548063"/>
            <a:ext cx="19685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4" descr="http://igrowblog.org/files/2010/02/planting_fig1a.gif"/>
          <p:cNvPicPr>
            <a:picLocks noChangeAspect="1" noChangeArrowheads="1"/>
          </p:cNvPicPr>
          <p:nvPr/>
        </p:nvPicPr>
        <p:blipFill>
          <a:blip r:embed="rId8" cstate="print">
            <a:lum bright="-38000" contrast="62000"/>
          </a:blip>
          <a:srcRect/>
          <a:stretch>
            <a:fillRect/>
          </a:stretch>
        </p:blipFill>
        <p:spPr bwMode="auto">
          <a:xfrm>
            <a:off x="3203575" y="0"/>
            <a:ext cx="279082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 descr="Sun And Rain Weather Symbols Clip A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350" y="404813"/>
            <a:ext cx="18732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สี่เหลี่ยมมุมมน 3"/>
          <p:cNvSpPr/>
          <p:nvPr/>
        </p:nvSpPr>
        <p:spPr>
          <a:xfrm>
            <a:off x="179388" y="1773238"/>
            <a:ext cx="4248150" cy="5084762"/>
          </a:xfrm>
          <a:prstGeom prst="round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4716463" y="1773238"/>
            <a:ext cx="4427537" cy="5084762"/>
          </a:xfrm>
          <a:prstGeom prst="roundRect">
            <a:avLst/>
          </a:prstGeom>
          <a:solidFill>
            <a:srgbClr val="92D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cxnSp>
        <p:nvCxnSpPr>
          <p:cNvPr id="7" name="ตัวเชื่อมต่อตรง 6"/>
          <p:cNvCxnSpPr/>
          <p:nvPr/>
        </p:nvCxnSpPr>
        <p:spPr>
          <a:xfrm rot="5400000">
            <a:off x="1143000" y="3429000"/>
            <a:ext cx="6858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>
            <a:off x="179388" y="1773238"/>
            <a:ext cx="896461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วงรี 17"/>
          <p:cNvSpPr/>
          <p:nvPr/>
        </p:nvSpPr>
        <p:spPr>
          <a:xfrm>
            <a:off x="2700338" y="3068638"/>
            <a:ext cx="3600450" cy="129698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Microbial rhizosphere communities</a:t>
            </a:r>
            <a:endParaRPr lang="th-TH" sz="2000" b="1" dirty="0">
              <a:solidFill>
                <a:schemeClr val="tx1"/>
              </a:solidFill>
            </a:endParaRPr>
          </a:p>
        </p:txBody>
      </p:sp>
      <p:sp>
        <p:nvSpPr>
          <p:cNvPr id="19" name="วงรี 18"/>
          <p:cNvSpPr/>
          <p:nvPr/>
        </p:nvSpPr>
        <p:spPr>
          <a:xfrm>
            <a:off x="6084888" y="1916113"/>
            <a:ext cx="3059112" cy="1225550"/>
          </a:xfrm>
          <a:prstGeom prst="ellipse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Microbial soil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communities</a:t>
            </a:r>
            <a:endParaRPr lang="th-TH" sz="2000" b="1" dirty="0">
              <a:solidFill>
                <a:schemeClr val="tx1"/>
              </a:solidFill>
            </a:endParaRPr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4859338" y="6092825"/>
            <a:ext cx="2700337" cy="288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u="sng" dirty="0">
                <a:solidFill>
                  <a:schemeClr val="tx1"/>
                </a:solidFill>
              </a:rPr>
              <a:t>Negative interaction</a:t>
            </a:r>
            <a:endParaRPr lang="th-TH" sz="1800" b="1" u="sng" dirty="0">
              <a:solidFill>
                <a:schemeClr val="tx1"/>
              </a:solidFill>
            </a:endParaRPr>
          </a:p>
        </p:txBody>
      </p:sp>
      <p:sp>
        <p:nvSpPr>
          <p:cNvPr id="38" name="สี่เหลี่ยมผืนผ้า 37"/>
          <p:cNvSpPr/>
          <p:nvPr/>
        </p:nvSpPr>
        <p:spPr>
          <a:xfrm>
            <a:off x="5148263" y="6381750"/>
            <a:ext cx="3455987" cy="287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</a:rPr>
              <a:t>Pathogenesis</a:t>
            </a:r>
            <a:endParaRPr lang="th-TH" sz="1800" dirty="0">
              <a:solidFill>
                <a:schemeClr val="tx1"/>
              </a:solidFill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539750" y="2565400"/>
            <a:ext cx="2700338" cy="287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</a:rPr>
              <a:t>Plant health</a:t>
            </a:r>
            <a:endParaRPr lang="th-TH" sz="1800" dirty="0">
              <a:solidFill>
                <a:schemeClr val="tx1"/>
              </a:solidFill>
            </a:endParaRPr>
          </a:p>
        </p:txBody>
      </p:sp>
      <p:sp>
        <p:nvSpPr>
          <p:cNvPr id="46" name="ลูกศรลง 45"/>
          <p:cNvSpPr/>
          <p:nvPr/>
        </p:nvSpPr>
        <p:spPr>
          <a:xfrm rot="2197196">
            <a:off x="5310188" y="2500313"/>
            <a:ext cx="504825" cy="712787"/>
          </a:xfrm>
          <a:prstGeom prst="downArrow">
            <a:avLst>
              <a:gd name="adj1" fmla="val 45323"/>
              <a:gd name="adj2" fmla="val 59199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2" name="กลุ่ม 71"/>
          <p:cNvGrpSpPr>
            <a:grpSpLocks/>
          </p:cNvGrpSpPr>
          <p:nvPr/>
        </p:nvGrpSpPr>
        <p:grpSpPr bwMode="auto">
          <a:xfrm>
            <a:off x="4572000" y="1844675"/>
            <a:ext cx="2016125" cy="784225"/>
            <a:chOff x="4572000" y="1844824"/>
            <a:chExt cx="2016224" cy="783739"/>
          </a:xfrm>
        </p:grpSpPr>
        <p:sp>
          <p:nvSpPr>
            <p:cNvPr id="24" name="สี่เหลี่ยมผืนผ้า 23"/>
            <p:cNvSpPr/>
            <p:nvPr/>
          </p:nvSpPr>
          <p:spPr>
            <a:xfrm>
              <a:off x="4572000" y="1844824"/>
              <a:ext cx="2016224" cy="215766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Root </a:t>
              </a:r>
              <a:r>
                <a:rPr lang="en-US" sz="2400" dirty="0" err="1">
                  <a:solidFill>
                    <a:schemeClr val="tx1"/>
                  </a:solidFill>
                </a:rPr>
                <a:t>exudate</a:t>
              </a:r>
              <a:endParaRPr lang="th-TH" sz="2400" dirty="0">
                <a:solidFill>
                  <a:schemeClr val="tx1"/>
                </a:solidFill>
              </a:endParaRPr>
            </a:p>
          </p:txBody>
        </p:sp>
        <p:sp>
          <p:nvSpPr>
            <p:cNvPr id="47" name="ลูกศรลง 46"/>
            <p:cNvSpPr/>
            <p:nvPr/>
          </p:nvSpPr>
          <p:spPr>
            <a:xfrm rot="18516979">
              <a:off x="5029338" y="2147641"/>
              <a:ext cx="341100" cy="620743"/>
            </a:xfrm>
            <a:prstGeom prst="downArrow">
              <a:avLst>
                <a:gd name="adj1" fmla="val 45323"/>
                <a:gd name="adj2" fmla="val 59199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</p:grpSp>
      <p:grpSp>
        <p:nvGrpSpPr>
          <p:cNvPr id="3" name="กลุ่ม 68"/>
          <p:cNvGrpSpPr>
            <a:grpSpLocks/>
          </p:cNvGrpSpPr>
          <p:nvPr/>
        </p:nvGrpSpPr>
        <p:grpSpPr bwMode="auto">
          <a:xfrm>
            <a:off x="4859338" y="4251325"/>
            <a:ext cx="3744912" cy="1770063"/>
            <a:chOff x="4860032" y="4251969"/>
            <a:chExt cx="3744416" cy="1769319"/>
          </a:xfrm>
        </p:grpSpPr>
        <p:sp>
          <p:nvSpPr>
            <p:cNvPr id="32" name="สี่เหลี่ยมผืนผ้า 31"/>
            <p:cNvSpPr/>
            <p:nvPr/>
          </p:nvSpPr>
          <p:spPr>
            <a:xfrm>
              <a:off x="4860032" y="4797839"/>
              <a:ext cx="2699979" cy="2872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u="sng" dirty="0" err="1">
                  <a:solidFill>
                    <a:schemeClr val="tx1"/>
                  </a:solidFill>
                </a:rPr>
                <a:t>Possitive</a:t>
              </a:r>
              <a:r>
                <a:rPr lang="en-US" sz="1800" b="1" u="sng" dirty="0">
                  <a:solidFill>
                    <a:schemeClr val="tx1"/>
                  </a:solidFill>
                </a:rPr>
                <a:t> interaction</a:t>
              </a:r>
              <a:endParaRPr lang="th-TH" sz="1800" b="1" u="sng" dirty="0">
                <a:solidFill>
                  <a:schemeClr val="tx1"/>
                </a:solidFill>
              </a:endParaRPr>
            </a:p>
          </p:txBody>
        </p:sp>
        <p:sp>
          <p:nvSpPr>
            <p:cNvPr id="33" name="สี่เหลี่ยมผืนผ้า 32"/>
            <p:cNvSpPr/>
            <p:nvPr/>
          </p:nvSpPr>
          <p:spPr>
            <a:xfrm>
              <a:off x="5147331" y="5085057"/>
              <a:ext cx="2880931" cy="28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Biocontrol of pathogens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34" name="สี่เหลี่ยมผืนผ้า 33"/>
            <p:cNvSpPr/>
            <p:nvPr/>
          </p:nvSpPr>
          <p:spPr>
            <a:xfrm>
              <a:off x="5147331" y="5300866"/>
              <a:ext cx="2880931" cy="28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Phytohormones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35" name="สี่เหลี่ยมผืนผ้า 34"/>
            <p:cNvSpPr/>
            <p:nvPr/>
          </p:nvSpPr>
          <p:spPr>
            <a:xfrm>
              <a:off x="5147331" y="5516675"/>
              <a:ext cx="3096803" cy="28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Availability of micronutrients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36" name="สี่เหลี่ยมผืนผ้า 35"/>
            <p:cNvSpPr/>
            <p:nvPr/>
          </p:nvSpPr>
          <p:spPr>
            <a:xfrm>
              <a:off x="5147331" y="5732484"/>
              <a:ext cx="3457117" cy="288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Enhancement of stress tolerance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49" name="ลูกศรลง 48"/>
            <p:cNvSpPr/>
            <p:nvPr/>
          </p:nvSpPr>
          <p:spPr>
            <a:xfrm rot="7997447">
              <a:off x="5833113" y="4147135"/>
              <a:ext cx="503026" cy="712694"/>
            </a:xfrm>
            <a:prstGeom prst="downArrow">
              <a:avLst>
                <a:gd name="adj1" fmla="val 45323"/>
                <a:gd name="adj2" fmla="val 59199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</p:grpSp>
      <p:grpSp>
        <p:nvGrpSpPr>
          <p:cNvPr id="6" name="กลุ่ม 70"/>
          <p:cNvGrpSpPr>
            <a:grpSpLocks/>
          </p:cNvGrpSpPr>
          <p:nvPr/>
        </p:nvGrpSpPr>
        <p:grpSpPr bwMode="auto">
          <a:xfrm>
            <a:off x="539750" y="1844675"/>
            <a:ext cx="3021013" cy="1439863"/>
            <a:chOff x="539552" y="1844824"/>
            <a:chExt cx="3021183" cy="1440160"/>
          </a:xfrm>
        </p:grpSpPr>
        <p:sp>
          <p:nvSpPr>
            <p:cNvPr id="39" name="สี่เหลี่ยมผืนผ้า 38"/>
            <p:cNvSpPr/>
            <p:nvPr/>
          </p:nvSpPr>
          <p:spPr>
            <a:xfrm>
              <a:off x="539552" y="1844824"/>
              <a:ext cx="2700490" cy="2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b="1" u="sng" dirty="0">
                  <a:solidFill>
                    <a:schemeClr val="tx1"/>
                  </a:solidFill>
                </a:rPr>
                <a:t>Biotic factors</a:t>
              </a:r>
              <a:endParaRPr lang="th-TH" sz="1800" b="1" u="sng" dirty="0">
                <a:solidFill>
                  <a:schemeClr val="tx1"/>
                </a:solidFill>
              </a:endParaRPr>
            </a:p>
          </p:txBody>
        </p:sp>
        <p:sp>
          <p:nvSpPr>
            <p:cNvPr id="40" name="สี่เหลี่ยมผืนผ้า 39"/>
            <p:cNvSpPr/>
            <p:nvPr/>
          </p:nvSpPr>
          <p:spPr>
            <a:xfrm>
              <a:off x="539552" y="2132221"/>
              <a:ext cx="2700490" cy="2889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Plant species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41" name="สี่เหลี่ยมผืนผ้า 40"/>
            <p:cNvSpPr/>
            <p:nvPr/>
          </p:nvSpPr>
          <p:spPr>
            <a:xfrm>
              <a:off x="539552" y="2348166"/>
              <a:ext cx="2700490" cy="2889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Plant development stage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44" name="สี่เหลี่ยมผืนผ้า 43"/>
            <p:cNvSpPr/>
            <p:nvPr/>
          </p:nvSpPr>
          <p:spPr>
            <a:xfrm>
              <a:off x="539552" y="2781642"/>
              <a:ext cx="2700490" cy="2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Animals and grazers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50" name="ลูกศรลง 49"/>
            <p:cNvSpPr/>
            <p:nvPr/>
          </p:nvSpPr>
          <p:spPr>
            <a:xfrm rot="18763318">
              <a:off x="2951856" y="2563370"/>
              <a:ext cx="504929" cy="712828"/>
            </a:xfrm>
            <a:prstGeom prst="downArrow">
              <a:avLst>
                <a:gd name="adj1" fmla="val 45323"/>
                <a:gd name="adj2" fmla="val 59199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53" name="สี่เหลี่ยมผืนผ้า 52"/>
            <p:cNvSpPr/>
            <p:nvPr/>
          </p:nvSpPr>
          <p:spPr>
            <a:xfrm>
              <a:off x="539552" y="2997587"/>
              <a:ext cx="2700490" cy="2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Human activities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กลุ่ม 69"/>
          <p:cNvGrpSpPr>
            <a:grpSpLocks/>
          </p:cNvGrpSpPr>
          <p:nvPr/>
        </p:nvGrpSpPr>
        <p:grpSpPr bwMode="auto">
          <a:xfrm>
            <a:off x="468313" y="4308475"/>
            <a:ext cx="3240087" cy="1497013"/>
            <a:chOff x="467544" y="4308022"/>
            <a:chExt cx="3240360" cy="1497242"/>
          </a:xfrm>
        </p:grpSpPr>
        <p:sp>
          <p:nvSpPr>
            <p:cNvPr id="52" name="ลูกศรลง 51"/>
            <p:cNvSpPr/>
            <p:nvPr/>
          </p:nvSpPr>
          <p:spPr>
            <a:xfrm rot="14097052">
              <a:off x="2956936" y="4203255"/>
              <a:ext cx="503315" cy="712847"/>
            </a:xfrm>
            <a:prstGeom prst="downArrow">
              <a:avLst>
                <a:gd name="adj1" fmla="val 45323"/>
                <a:gd name="adj2" fmla="val 59199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54" name="สี่เหลี่ยมผืนผ้า 53"/>
            <p:cNvSpPr/>
            <p:nvPr/>
          </p:nvSpPr>
          <p:spPr>
            <a:xfrm>
              <a:off x="467544" y="4581114"/>
              <a:ext cx="2700565" cy="2873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b="1" u="sng" dirty="0">
                  <a:solidFill>
                    <a:schemeClr val="tx1"/>
                  </a:solidFill>
                </a:rPr>
                <a:t>Antibiotic factors</a:t>
              </a:r>
              <a:endParaRPr lang="th-TH" sz="1800" b="1" u="sng" dirty="0">
                <a:solidFill>
                  <a:schemeClr val="tx1"/>
                </a:solidFill>
              </a:endParaRPr>
            </a:p>
          </p:txBody>
        </p:sp>
        <p:sp>
          <p:nvSpPr>
            <p:cNvPr id="55" name="สี่เหลี่ยมผืนผ้า 54"/>
            <p:cNvSpPr/>
            <p:nvPr/>
          </p:nvSpPr>
          <p:spPr>
            <a:xfrm>
              <a:off x="467544" y="4868496"/>
              <a:ext cx="3240360" cy="2889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Soil quality: type and structure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สี่เหลี่ยมผืนผ้า 55"/>
            <p:cNvSpPr/>
            <p:nvPr/>
          </p:nvSpPr>
          <p:spPr>
            <a:xfrm>
              <a:off x="467544" y="5084429"/>
              <a:ext cx="2700565" cy="2889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Geography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57" name="สี่เหลี่ยมผืนผ้า 56"/>
            <p:cNvSpPr/>
            <p:nvPr/>
          </p:nvSpPr>
          <p:spPr>
            <a:xfrm>
              <a:off x="467544" y="5301949"/>
              <a:ext cx="2700565" cy="2873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Climate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  <p:sp>
          <p:nvSpPr>
            <p:cNvPr id="58" name="สี่เหลี่ยมผืนผ้า 57"/>
            <p:cNvSpPr/>
            <p:nvPr/>
          </p:nvSpPr>
          <p:spPr>
            <a:xfrm>
              <a:off x="467544" y="5517882"/>
              <a:ext cx="2700565" cy="2873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Treatments/Pesticide</a:t>
              </a:r>
              <a:endParaRPr lang="th-TH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สี่เหลี่ยมมุมมน 58"/>
          <p:cNvSpPr/>
          <p:nvPr/>
        </p:nvSpPr>
        <p:spPr>
          <a:xfrm>
            <a:off x="179388" y="188913"/>
            <a:ext cx="3708400" cy="387350"/>
          </a:xfrm>
          <a:prstGeom prst="roundRect">
            <a:avLst/>
          </a:prstGeom>
          <a:solidFill>
            <a:srgbClr val="00B0F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Influencing environmental factor</a:t>
            </a:r>
            <a:endParaRPr lang="th-TH" sz="2000" b="1" dirty="0">
              <a:solidFill>
                <a:schemeClr val="tx1"/>
              </a:solidFill>
            </a:endParaRPr>
          </a:p>
        </p:txBody>
      </p:sp>
      <p:sp>
        <p:nvSpPr>
          <p:cNvPr id="60" name="สี่เหลี่ยมมุมมน 59"/>
          <p:cNvSpPr/>
          <p:nvPr/>
        </p:nvSpPr>
        <p:spPr>
          <a:xfrm>
            <a:off x="5219700" y="188913"/>
            <a:ext cx="3744913" cy="387350"/>
          </a:xfrm>
          <a:prstGeom prst="round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Plant-</a:t>
            </a:r>
            <a:r>
              <a:rPr lang="en-US" sz="2000" b="1" dirty="0" err="1">
                <a:solidFill>
                  <a:schemeClr val="tx1"/>
                </a:solidFill>
              </a:rPr>
              <a:t>microoganism</a:t>
            </a:r>
            <a:r>
              <a:rPr lang="en-US" sz="2000" b="1" dirty="0">
                <a:solidFill>
                  <a:schemeClr val="tx1"/>
                </a:solidFill>
              </a:rPr>
              <a:t> interaction</a:t>
            </a:r>
            <a:endParaRPr lang="th-TH" sz="2000" b="1" dirty="0">
              <a:solidFill>
                <a:schemeClr val="tx1"/>
              </a:solidFill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6372225" y="6597650"/>
            <a:ext cx="2555875" cy="26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( Berg </a:t>
            </a:r>
            <a:r>
              <a:rPr lang="en-US" sz="1800" i="1" dirty="0">
                <a:solidFill>
                  <a:schemeClr val="tx1"/>
                </a:solidFill>
              </a:rPr>
              <a:t>et al</a:t>
            </a:r>
            <a:r>
              <a:rPr lang="en-US" sz="1800" dirty="0" smtClean="0">
                <a:solidFill>
                  <a:schemeClr val="tx1"/>
                </a:solidFill>
              </a:rPr>
              <a:t>., 2009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endParaRPr lang="th-TH" sz="1800" dirty="0">
              <a:solidFill>
                <a:schemeClr val="tx1"/>
              </a:solidFill>
            </a:endParaRPr>
          </a:p>
        </p:txBody>
      </p:sp>
      <p:sp>
        <p:nvSpPr>
          <p:cNvPr id="61" name="Slide Number Placeholder 16"/>
          <p:cNvSpPr txBox="1">
            <a:spLocks/>
          </p:cNvSpPr>
          <p:nvPr/>
        </p:nvSpPr>
        <p:spPr>
          <a:xfrm>
            <a:off x="8604448" y="6453336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C61AAA7-43DB-4741-87C6-860FA6A3B3F1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55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  <p:bldP spid="38" grpId="0"/>
      <p:bldP spid="42" grpId="0"/>
      <p:bldP spid="4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A7A6B6-9556-47CC-B30F-2A300009C963}" type="slidenum">
              <a:rPr lang="th-TH" smtClean="0"/>
              <a:pPr>
                <a:defRPr/>
              </a:pPr>
              <a:t>60</a:t>
            </a:fld>
            <a:endParaRPr lang="th-TH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9552" y="1556792"/>
          <a:ext cx="6624736" cy="4032448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{93296810-A885-4BE3-A3E7-6D5BEEA58F35}</a:tableStyleId>
              </a:tblPr>
              <a:tblGrid>
                <a:gridCol w="2520975"/>
                <a:gridCol w="1138396"/>
                <a:gridCol w="883300"/>
                <a:gridCol w="1009484"/>
                <a:gridCol w="1072581"/>
              </a:tblGrid>
              <a:tr h="66248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  <a:cs typeface="Arial" pitchFamily="34" charset="0"/>
                        </a:rPr>
                        <a:t>Isolate</a:t>
                      </a:r>
                      <a:endParaRPr lang="th-TH" sz="1800" b="1" dirty="0">
                        <a:latin typeface="+mn-lt"/>
                        <a:cs typeface="Angsana New" pitchFamily="18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Angsana New" pitchFamily="18" charset="-34"/>
                        </a:rPr>
                        <a:t>P-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+mn-lt"/>
                          <a:cs typeface="Angsana New" pitchFamily="18" charset="-34"/>
                        </a:rPr>
                        <a:t>solubilizing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381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ngsana New" pitchFamily="18" charset="-34"/>
                        </a:rPr>
                        <a:t>Cellulose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ngsana New" pitchFamily="18" charset="-34"/>
                        </a:rPr>
                        <a:t>N-fixation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+mn-lt"/>
                          <a:cs typeface="Angsana New" pitchFamily="18" charset="-34"/>
                        </a:rPr>
                        <a:t>IAA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0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1.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Paenibacillus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sp.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CND3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+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07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2.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Arthrobacter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 sp.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NA114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+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6320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smtClean="0">
                          <a:latin typeface="+mn-lt"/>
                          <a:cs typeface="Angsana New" pitchFamily="18" charset="-34"/>
                        </a:rPr>
                        <a:t>3.</a:t>
                      </a:r>
                      <a:r>
                        <a:rPr lang="en-US" sz="1800" b="1" i="1" u="none" strike="noStrike" baseline="0" dirty="0" smtClean="0">
                          <a:latin typeface="+mn-lt"/>
                          <a:cs typeface="Angsana New" pitchFamily="18" charset="-34"/>
                        </a:rPr>
                        <a:t> </a:t>
                      </a:r>
                      <a:r>
                        <a:rPr lang="en-US" sz="1800" b="1" i="1" u="none" strike="noStrike" dirty="0" err="1" smtClean="0">
                          <a:latin typeface="+mn-lt"/>
                          <a:cs typeface="Angsana New" pitchFamily="18" charset="-34"/>
                        </a:rPr>
                        <a:t>Dyella</a:t>
                      </a:r>
                      <a:r>
                        <a:rPr lang="en-US" sz="1800" b="1" i="1" u="none" strike="noStrike" dirty="0" smtClean="0">
                          <a:latin typeface="+mn-lt"/>
                          <a:cs typeface="Angsana New" pitchFamily="18" charset="-34"/>
                        </a:rPr>
                        <a:t> </a:t>
                      </a:r>
                      <a:r>
                        <a:rPr lang="en-US" sz="1800" b="1" i="1" u="none" strike="noStrike" dirty="0">
                          <a:latin typeface="+mn-lt"/>
                          <a:cs typeface="Angsana New" pitchFamily="18" charset="-34"/>
                        </a:rPr>
                        <a:t>japonica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  <a:cs typeface="Angsana New" pitchFamily="18" charset="-34"/>
                        </a:rPr>
                        <a:t>+</a:t>
                      </a:r>
                      <a:endParaRPr lang="th-TH" sz="18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07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smtClean="0">
                          <a:latin typeface="+mn-lt"/>
                          <a:cs typeface="Angsana New" pitchFamily="18" charset="-34"/>
                        </a:rPr>
                        <a:t>4. </a:t>
                      </a:r>
                      <a:r>
                        <a:rPr lang="en-US" sz="1800" b="1" i="1" u="none" strike="noStrike" dirty="0" err="1" smtClean="0">
                          <a:latin typeface="+mn-lt"/>
                          <a:cs typeface="Angsana New" pitchFamily="18" charset="-34"/>
                        </a:rPr>
                        <a:t>Burkhoderia</a:t>
                      </a:r>
                      <a:r>
                        <a:rPr lang="en-US" sz="1800" b="1" i="1" u="none" strike="noStrike" dirty="0" smtClean="0">
                          <a:latin typeface="+mn-lt"/>
                          <a:cs typeface="Angsana New" pitchFamily="18" charset="-34"/>
                        </a:rPr>
                        <a:t> </a:t>
                      </a:r>
                      <a:r>
                        <a:rPr lang="en-US" sz="1800" b="1" i="1" u="none" strike="noStrike" dirty="0">
                          <a:latin typeface="+mn-lt"/>
                          <a:cs typeface="Angsana New" pitchFamily="18" charset="-34"/>
                        </a:rPr>
                        <a:t>sp.mpa1.5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  <a:cs typeface="Angsana New" pitchFamily="18" charset="-34"/>
                        </a:rPr>
                        <a:t>+</a:t>
                      </a:r>
                      <a:endParaRPr lang="th-TH" sz="18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07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smtClean="0">
                          <a:latin typeface="+mn-lt"/>
                          <a:cs typeface="Angsana New" pitchFamily="18" charset="-34"/>
                        </a:rPr>
                        <a:t>5. </a:t>
                      </a:r>
                      <a:r>
                        <a:rPr lang="en-US" sz="1800" b="1" i="1" u="none" strike="noStrike" dirty="0" err="1" smtClean="0">
                          <a:latin typeface="+mn-lt"/>
                          <a:cs typeface="Angsana New" pitchFamily="18" charset="-34"/>
                        </a:rPr>
                        <a:t>Rhizobium</a:t>
                      </a:r>
                      <a:r>
                        <a:rPr lang="en-US" sz="1800" b="1" i="1" u="none" strike="noStrike" dirty="0" smtClean="0">
                          <a:latin typeface="+mn-lt"/>
                          <a:cs typeface="Angsana New" pitchFamily="18" charset="-34"/>
                        </a:rPr>
                        <a:t> </a:t>
                      </a:r>
                      <a:r>
                        <a:rPr lang="en-US" sz="1800" b="1" i="1" u="none" strike="noStrike" dirty="0">
                          <a:latin typeface="+mn-lt"/>
                          <a:cs typeface="Angsana New" pitchFamily="18" charset="-34"/>
                        </a:rPr>
                        <a:t>sp.120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  <a:cs typeface="Angsana New" pitchFamily="18" charset="-34"/>
                        </a:rPr>
                        <a:t>+</a:t>
                      </a:r>
                      <a:endParaRPr lang="th-TH" sz="18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+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618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smtClean="0">
                          <a:latin typeface="+mn-lt"/>
                          <a:cs typeface="Angsana New" pitchFamily="18" charset="-34"/>
                        </a:rPr>
                        <a:t>6. Mycobacterium </a:t>
                      </a:r>
                      <a:r>
                        <a:rPr lang="en-US" sz="1800" b="1" i="1" u="none" strike="noStrike" dirty="0" err="1">
                          <a:latin typeface="+mn-lt"/>
                          <a:cs typeface="Angsana New" pitchFamily="18" charset="-34"/>
                        </a:rPr>
                        <a:t>goodii</a:t>
                      </a:r>
                      <a:endParaRPr lang="en-US" sz="1800" b="1" i="1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latin typeface="+mn-lt"/>
                          <a:cs typeface="Angsana New" pitchFamily="18" charset="-34"/>
                        </a:rPr>
                        <a:t>+</a:t>
                      </a:r>
                      <a:endParaRPr lang="th-TH" sz="18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ngsana New" pitchFamily="18" charset="-34"/>
                        </a:rPr>
                        <a:t>-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9552" y="2204864"/>
            <a:ext cx="6624638" cy="56053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539650" y="2708920"/>
            <a:ext cx="6624638" cy="61819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39650" y="3356992"/>
            <a:ext cx="6624638" cy="62105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39650" y="3933056"/>
            <a:ext cx="6624638" cy="5760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539650" y="4509120"/>
            <a:ext cx="6624638" cy="54904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539650" y="5013177"/>
            <a:ext cx="6624638" cy="5760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10" name="Picture 9" descr="ist2_8429134-microbiology-colourful-bacterial-cultu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344" y="404664"/>
            <a:ext cx="1204429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Chytridiomyco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772816"/>
            <a:ext cx="129614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microbiology_l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3356992"/>
            <a:ext cx="1368152" cy="178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611560" y="478413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</a:rPr>
              <a:t>แบคทีเรียที่คัดแยกจากพื้นที่ดินเปรี้ยว</a:t>
            </a:r>
            <a:endParaRPr lang="th-TH" sz="36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4" name="Slide Number Placeholder 16"/>
          <p:cNvSpPr txBox="1">
            <a:spLocks/>
          </p:cNvSpPr>
          <p:nvPr/>
        </p:nvSpPr>
        <p:spPr>
          <a:xfrm>
            <a:off x="8460432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FDB5DB5-AFDD-45DB-BFBB-F0EFD7D60148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8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E24C2-CEAC-4511-A464-D423A142560B}" type="slidenum">
              <a:rPr lang="th-TH" smtClean="0"/>
              <a:pPr>
                <a:defRPr/>
              </a:pPr>
              <a:t>61</a:t>
            </a:fld>
            <a:endParaRPr lang="th-TH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4213" y="1556221"/>
          <a:ext cx="7632847" cy="44500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/>
                <a:gridCol w="1728192"/>
                <a:gridCol w="1008112"/>
                <a:gridCol w="1175391"/>
                <a:gridCol w="1056856"/>
              </a:tblGrid>
              <a:tr h="781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j-cs"/>
                        </a:rPr>
                        <a:t>Isolate</a:t>
                      </a:r>
                      <a:endParaRPr lang="th-TH" sz="2000" b="1" i="0" u="none" strike="noStrike" dirty="0">
                        <a:latin typeface="+mn-lt"/>
                        <a:cs typeface="+mj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 smtClean="0">
                          <a:latin typeface="Arial" pitchFamily="34" charset="0"/>
                          <a:cs typeface="Arial" pitchFamily="34" charset="0"/>
                        </a:rPr>
                        <a:t>P-</a:t>
                      </a:r>
                      <a:r>
                        <a:rPr lang="en-US" sz="1800" b="1" i="0" dirty="0" err="1" smtClean="0">
                          <a:latin typeface="Arial" pitchFamily="34" charset="0"/>
                          <a:cs typeface="Arial" pitchFamily="34" charset="0"/>
                        </a:rPr>
                        <a:t>solubilization</a:t>
                      </a:r>
                      <a:endParaRPr lang="th-TH" sz="1800" b="1" i="0" dirty="0">
                        <a:latin typeface="Arial" pitchFamily="34" charset="0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/>
                        <a:t>Cellulose</a:t>
                      </a:r>
                      <a:endParaRPr lang="en-US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/>
                        <a:t>N-fixation</a:t>
                      </a:r>
                      <a:endParaRPr lang="en-US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/>
                        <a:t>IAA</a:t>
                      </a:r>
                      <a:endParaRPr lang="en-US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</a:tr>
              <a:tr h="5526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/>
                        <a:t>Bacillus </a:t>
                      </a:r>
                      <a:r>
                        <a:rPr lang="en-US" sz="2000" b="1" i="1" u="none" strike="noStrike" dirty="0" err="1" smtClean="0"/>
                        <a:t>safensis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latin typeface="+mn-lt"/>
                        <a:cs typeface="+mj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</a:tr>
              <a:tr h="6822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/>
                        <a:t>Bacillus </a:t>
                      </a:r>
                      <a:r>
                        <a:rPr lang="en-US" sz="2000" b="1" i="1" u="none" strike="noStrike" dirty="0" err="1"/>
                        <a:t>megaterium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latin typeface="+mn-lt"/>
                        <a:cs typeface="+mj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7757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 err="1"/>
                        <a:t>Arthrobacter</a:t>
                      </a:r>
                      <a:r>
                        <a:rPr lang="en-US" sz="2000" b="1" i="1" u="none" strike="noStrike" dirty="0"/>
                        <a:t> </a:t>
                      </a:r>
                      <a:r>
                        <a:rPr lang="en-US" sz="2000" b="1" i="1" u="none" strike="noStrike" dirty="0" err="1"/>
                        <a:t>qlobiformis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latin typeface="+mn-lt"/>
                        <a:cs typeface="+mj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5526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/>
                        <a:t>Bacillus sp.</a:t>
                      </a:r>
                      <a:r>
                        <a:rPr lang="en-US" sz="2000" b="1" i="0" u="none" strike="noStrike" dirty="0"/>
                        <a:t>DB145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+mj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5526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 err="1"/>
                        <a:t>Arthrobacter</a:t>
                      </a:r>
                      <a:r>
                        <a:rPr lang="en-US" sz="2000" b="1" i="1" u="none" strike="noStrike" dirty="0"/>
                        <a:t> </a:t>
                      </a:r>
                      <a:r>
                        <a:rPr lang="en-US" sz="2000" b="1" i="1" u="none" strike="noStrike" dirty="0" err="1"/>
                        <a:t>oxydans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latin typeface="+mn-lt"/>
                        <a:cs typeface="+mj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</a:tr>
              <a:tr h="5526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/>
                        <a:t>Bacillus sp</a:t>
                      </a:r>
                      <a:r>
                        <a:rPr lang="en-US" sz="2000" b="1" i="0" u="none" strike="noStrike" dirty="0"/>
                        <a:t>.IMT02</a:t>
                      </a:r>
                      <a:r>
                        <a:rPr lang="en-US" sz="2000" b="1" i="1" u="none" strike="noStrike" dirty="0"/>
                        <a:t> 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latin typeface="+mn-lt"/>
                        <a:cs typeface="+mj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+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  <a:cs typeface="+mn-cs"/>
                        </a:rPr>
                        <a:t>-</a:t>
                      </a:r>
                      <a:endParaRPr lang="th-TH" sz="2000" b="1" i="0" u="none" strike="noStrike" dirty="0"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/>
                        <a:t>+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16"/>
          <p:cNvSpPr txBox="1">
            <a:spLocks/>
          </p:cNvSpPr>
          <p:nvPr/>
        </p:nvSpPr>
        <p:spPr>
          <a:xfrm>
            <a:off x="8460432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FDB5DB5-AFDD-45DB-BFBB-F0EFD7D60148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4213" y="2203921"/>
            <a:ext cx="7632700" cy="7207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684213" y="2924646"/>
            <a:ext cx="7632700" cy="6477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683716" y="3572346"/>
            <a:ext cx="7632700" cy="7921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684213" y="4364509"/>
            <a:ext cx="7632700" cy="6477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611188" y="4869334"/>
            <a:ext cx="7705228" cy="6477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684213" y="5445596"/>
            <a:ext cx="7632700" cy="6477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539552" y="488866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</a:rPr>
              <a:t>แบคทีเรียที่คัดแยกจากพื้นที่ดินเค็มและดินเปรี้ยว</a:t>
            </a:r>
            <a:endParaRPr lang="th-TH" sz="40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2038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99">
              <a:alpha val="90980"/>
            </a:srgbClr>
          </a:solidFill>
          <a:effectLst>
            <a:softEdge rad="127000"/>
          </a:effectLst>
        </p:spPr>
        <p:txBody>
          <a:bodyPr/>
          <a:lstStyle/>
          <a:p>
            <a:pPr>
              <a:defRPr/>
            </a:pPr>
            <a:r>
              <a:rPr lang="th-TH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</a:rPr>
              <a:t>สรุปผลการทดลอง</a:t>
            </a:r>
            <a:endParaRPr lang="th-TH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gsana New" pitchFamily="18" charset="-34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0825"/>
          </a:xfrm>
          <a:solidFill>
            <a:srgbClr val="FFFFFF">
              <a:alpha val="72940"/>
            </a:srgbClr>
          </a:solidFill>
        </p:spPr>
        <p:txBody>
          <a:bodyPr/>
          <a:lstStyle/>
          <a:p>
            <a:r>
              <a:rPr lang="th-TH" b="1" smtClean="0">
                <a:latin typeface="Angsana New" pitchFamily="18" charset="-34"/>
                <a:cs typeface="Angsana New" pitchFamily="18" charset="-34"/>
              </a:rPr>
              <a:t>แบคทีเรียที่พบบริเวณรากหญ้าแฝกที่ปลูกในดินเค็มและดินเปรี้ยว มีความสามารถละลายฟอสเฟต ตรึงไนโตรเจน ย่อยสลายเซลลูโลส และผลิตฮอร์โมน </a:t>
            </a:r>
          </a:p>
          <a:p>
            <a:r>
              <a:rPr lang="th-TH" b="1" smtClean="0">
                <a:latin typeface="Angsana New" pitchFamily="18" charset="-34"/>
                <a:cs typeface="Angsana New" pitchFamily="18" charset="-34"/>
              </a:rPr>
              <a:t>เชื้อราที่พบบริเวณรากหญ้าแฝกที่ปลูกในดินเค็มและดินเปรี้ยว บางชนิดอาจก่อโรคแก่พืช เช่น </a:t>
            </a:r>
            <a:r>
              <a:rPr lang="en-US" b="1" i="1" smtClean="0">
                <a:latin typeface="Angsana New" pitchFamily="18" charset="-34"/>
                <a:cs typeface="Angsana New" pitchFamily="18" charset="-34"/>
              </a:rPr>
              <a:t>Aspergillus terreus</a:t>
            </a:r>
            <a:endParaRPr lang="th-TH" b="1" i="1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b="1" smtClean="0">
                <a:latin typeface="Angsana New" pitchFamily="18" charset="-34"/>
                <a:cs typeface="Angsana New" pitchFamily="18" charset="-34"/>
              </a:rPr>
              <a:t>แบคทีเรีย และเชื้อราบางชนิด สามารถนำไปศึกษาและพัฒนาเป็นปุ๋ยชีวภาพ </a:t>
            </a:r>
          </a:p>
          <a:p>
            <a:endParaRPr lang="th-TH" b="1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DF1A3-8A5D-417C-88F3-61CC155F311E}" type="slidenum">
              <a:rPr lang="th-TH" smtClean="0"/>
              <a:pPr>
                <a:defRPr/>
              </a:pPr>
              <a:t>62</a:t>
            </a:fld>
            <a:endParaRPr lang="th-TH"/>
          </a:p>
        </p:txBody>
      </p:sp>
      <p:pic>
        <p:nvPicPr>
          <p:cNvPr id="41989" name="Picture 4" descr="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1" y="5373216"/>
            <a:ext cx="2029317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Picture 5" descr="microbiology_laboratory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5397389"/>
            <a:ext cx="1944216" cy="1460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16"/>
          <p:cNvSpPr txBox="1">
            <a:spLocks/>
          </p:cNvSpPr>
          <p:nvPr/>
        </p:nvSpPr>
        <p:spPr>
          <a:xfrm>
            <a:off x="8388424" y="6356350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13FE259-EA15-43CD-A4F2-1F975779592B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9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1"/>
          <p:cNvGrpSpPr>
            <a:grpSpLocks/>
          </p:cNvGrpSpPr>
          <p:nvPr/>
        </p:nvGrpSpPr>
        <p:grpSpPr bwMode="auto">
          <a:xfrm>
            <a:off x="4211638" y="2995613"/>
            <a:ext cx="5076825" cy="3862387"/>
            <a:chOff x="2653" y="1887"/>
            <a:chExt cx="3198" cy="2433"/>
          </a:xfrm>
        </p:grpSpPr>
        <p:pic>
          <p:nvPicPr>
            <p:cNvPr id="2973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3288" r="3288" b="50351"/>
            <a:stretch>
              <a:fillRect/>
            </a:stretch>
          </p:blipFill>
          <p:spPr bwMode="auto">
            <a:xfrm>
              <a:off x="2653" y="2148"/>
              <a:ext cx="3198" cy="2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34" name="AutoShape 168"/>
            <p:cNvSpPr>
              <a:spLocks noChangeArrowheads="1"/>
            </p:cNvSpPr>
            <p:nvPr/>
          </p:nvSpPr>
          <p:spPr bwMode="auto">
            <a:xfrm rot="5400000">
              <a:off x="4762" y="2001"/>
              <a:ext cx="499" cy="272"/>
            </a:xfrm>
            <a:prstGeom prst="notchedRightArrow">
              <a:avLst>
                <a:gd name="adj1" fmla="val 50000"/>
                <a:gd name="adj2" fmla="val 45957"/>
              </a:avLst>
            </a:prstGeom>
            <a:solidFill>
              <a:srgbClr val="FF99CC"/>
            </a:solidFill>
            <a:ln w="28575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4519" name="Picture 7" descr="200801-06-183059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1447800"/>
            <a:ext cx="2160587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70"/>
          <p:cNvGrpSpPr>
            <a:grpSpLocks/>
          </p:cNvGrpSpPr>
          <p:nvPr/>
        </p:nvGrpSpPr>
        <p:grpSpPr bwMode="auto">
          <a:xfrm>
            <a:off x="5940425" y="1800225"/>
            <a:ext cx="2989263" cy="830263"/>
            <a:chOff x="3742" y="1192"/>
            <a:chExt cx="1883" cy="523"/>
          </a:xfrm>
        </p:grpSpPr>
        <p:sp>
          <p:nvSpPr>
            <p:cNvPr id="29731" name="AutoShape 9"/>
            <p:cNvSpPr>
              <a:spLocks noChangeArrowheads="1"/>
            </p:cNvSpPr>
            <p:nvPr/>
          </p:nvSpPr>
          <p:spPr bwMode="auto">
            <a:xfrm>
              <a:off x="3742" y="1208"/>
              <a:ext cx="499" cy="272"/>
            </a:xfrm>
            <a:prstGeom prst="notchedRightArrow">
              <a:avLst>
                <a:gd name="adj1" fmla="val 50000"/>
                <a:gd name="adj2" fmla="val 45957"/>
              </a:avLst>
            </a:prstGeom>
            <a:solidFill>
              <a:srgbClr val="FF99CC"/>
            </a:solidFill>
            <a:ln w="28575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2" name="Text Box 10"/>
            <p:cNvSpPr txBox="1">
              <a:spLocks noChangeArrowheads="1"/>
            </p:cNvSpPr>
            <p:nvPr/>
          </p:nvSpPr>
          <p:spPr bwMode="auto">
            <a:xfrm>
              <a:off x="4377" y="1192"/>
              <a:ext cx="1248" cy="523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3399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latin typeface="Comic Sans MS" pitchFamily="66" charset="0"/>
                </a:rPr>
                <a:t>16s rRNA gene</a:t>
              </a:r>
              <a:endParaRPr lang="th-TH" sz="2400">
                <a:latin typeface="Comic Sans MS" pitchFamily="66" charset="0"/>
              </a:endParaRPr>
            </a:p>
          </p:txBody>
        </p:sp>
      </p:grpSp>
      <p:graphicFrame>
        <p:nvGraphicFramePr>
          <p:cNvPr id="64666" name="Group 154"/>
          <p:cNvGraphicFramePr>
            <a:graphicFrameLocks noGrp="1"/>
          </p:cNvGraphicFramePr>
          <p:nvPr>
            <p:ph idx="1"/>
          </p:nvPr>
        </p:nvGraphicFramePr>
        <p:xfrm>
          <a:off x="250825" y="3716338"/>
          <a:ext cx="3673475" cy="2592389"/>
        </p:xfrm>
        <a:graphic>
          <a:graphicData uri="http://schemas.openxmlformats.org/drawingml/2006/table">
            <a:tbl>
              <a:tblPr/>
              <a:tblGrid>
                <a:gridCol w="2676525"/>
                <a:gridCol w="996950"/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Identity</a:t>
                      </a:r>
                      <a:endParaRPr kumimoji="0" lang="th-TH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Identity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%</a:t>
                      </a:r>
                      <a:endParaRPr kumimoji="0" lang="th-TH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Serratia marcescens</a:t>
                      </a:r>
                      <a:endParaRPr kumimoji="0" lang="th-TH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97</a:t>
                      </a:r>
                      <a:endParaRPr kumimoji="0" lang="th-TH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Pseudomonas aeruginosa</a:t>
                      </a:r>
                      <a:endParaRPr kumimoji="0" lang="th-TH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98</a:t>
                      </a:r>
                      <a:endParaRPr kumimoji="0" lang="th-TH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Ochrobactrum anthroi</a:t>
                      </a:r>
                      <a:endParaRPr kumimoji="0" lang="th-TH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91</a:t>
                      </a:r>
                      <a:endParaRPr kumimoji="0" lang="th-TH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Alcaligenes xylosoxidans</a:t>
                      </a:r>
                      <a:endParaRPr kumimoji="0" lang="th-TH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ngsana New" pitchFamily="18" charset="-34"/>
                        </a:rPr>
                        <a:t>98</a:t>
                      </a:r>
                      <a:endParaRPr kumimoji="0" lang="th-TH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9715" name="Text Box 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497887" cy="936625"/>
          </a:xfrm>
          <a:solidFill>
            <a:srgbClr val="FFFF99">
              <a:alpha val="79999"/>
            </a:srgbClr>
          </a:solidFill>
          <a:ln w="38100">
            <a:solidFill>
              <a:srgbClr val="FF6600"/>
            </a:solidFill>
            <a:prstDash val="sysDot"/>
          </a:ln>
        </p:spPr>
        <p:txBody>
          <a:bodyPr/>
          <a:lstStyle/>
          <a:p>
            <a:pPr eaLnBrk="1" hangingPunct="1"/>
            <a:r>
              <a:rPr lang="en-US" smtClean="0">
                <a:cs typeface="Angsana New" pitchFamily="18" charset="-34"/>
              </a:rPr>
              <a:t>	</a:t>
            </a:r>
            <a:r>
              <a:rPr lang="th-TH" sz="3200" b="1" smtClean="0"/>
              <a:t>การ</a:t>
            </a:r>
            <a:r>
              <a:rPr lang="th-TH" sz="3200" b="1" smtClean="0">
                <a:latin typeface="Angsana New" pitchFamily="18" charset="-34"/>
              </a:rPr>
              <a:t>คัดแยกแบคทีเรียตรึงไนโตรเจนที่สามารถทนเค็มบริเวณรากข้าว</a:t>
            </a:r>
          </a:p>
        </p:txBody>
      </p:sp>
      <p:sp>
        <p:nvSpPr>
          <p:cNvPr id="64667" name="Rectangle 155"/>
          <p:cNvSpPr>
            <a:spLocks noChangeArrowheads="1"/>
          </p:cNvSpPr>
          <p:nvPr/>
        </p:nvSpPr>
        <p:spPr bwMode="auto">
          <a:xfrm>
            <a:off x="250825" y="4508500"/>
            <a:ext cx="3600450" cy="360363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668" name="Rectangle 156"/>
          <p:cNvSpPr>
            <a:spLocks noChangeArrowheads="1"/>
          </p:cNvSpPr>
          <p:nvPr/>
        </p:nvSpPr>
        <p:spPr bwMode="auto">
          <a:xfrm>
            <a:off x="4500563" y="4005263"/>
            <a:ext cx="360362" cy="287337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669" name="Rectangle 157"/>
          <p:cNvSpPr>
            <a:spLocks noChangeArrowheads="1"/>
          </p:cNvSpPr>
          <p:nvPr/>
        </p:nvSpPr>
        <p:spPr bwMode="auto">
          <a:xfrm>
            <a:off x="250825" y="4941888"/>
            <a:ext cx="3600450" cy="3603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670" name="Rectangle 158"/>
          <p:cNvSpPr>
            <a:spLocks noChangeArrowheads="1"/>
          </p:cNvSpPr>
          <p:nvPr/>
        </p:nvSpPr>
        <p:spPr bwMode="auto">
          <a:xfrm>
            <a:off x="4500563" y="5516563"/>
            <a:ext cx="360362" cy="2873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671" name="Rectangle 159"/>
          <p:cNvSpPr>
            <a:spLocks noChangeArrowheads="1"/>
          </p:cNvSpPr>
          <p:nvPr/>
        </p:nvSpPr>
        <p:spPr bwMode="auto">
          <a:xfrm>
            <a:off x="250825" y="5373688"/>
            <a:ext cx="3600450" cy="36036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672" name="Rectangle 160"/>
          <p:cNvSpPr>
            <a:spLocks noChangeArrowheads="1"/>
          </p:cNvSpPr>
          <p:nvPr/>
        </p:nvSpPr>
        <p:spPr bwMode="auto">
          <a:xfrm>
            <a:off x="250825" y="5805488"/>
            <a:ext cx="3600450" cy="36036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673" name="Rectangle 161"/>
          <p:cNvSpPr>
            <a:spLocks noChangeArrowheads="1"/>
          </p:cNvSpPr>
          <p:nvPr/>
        </p:nvSpPr>
        <p:spPr bwMode="auto">
          <a:xfrm>
            <a:off x="4500563" y="4870450"/>
            <a:ext cx="360362" cy="28733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674" name="Rectangle 162"/>
          <p:cNvSpPr>
            <a:spLocks noChangeArrowheads="1"/>
          </p:cNvSpPr>
          <p:nvPr/>
        </p:nvSpPr>
        <p:spPr bwMode="auto">
          <a:xfrm>
            <a:off x="4500563" y="4581525"/>
            <a:ext cx="360362" cy="28733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Slide Number Placeholder 5"/>
          <p:cNvSpPr txBox="1">
            <a:spLocks noGrp="1"/>
          </p:cNvSpPr>
          <p:nvPr/>
        </p:nvSpPr>
        <p:spPr bwMode="auto">
          <a:xfrm>
            <a:off x="8531225" y="6308725"/>
            <a:ext cx="504825" cy="423863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7DD29DB8-DE11-414E-B84D-5C3780A74E00}" type="slidenum">
              <a:rPr lang="en-US" sz="1800" b="1">
                <a:latin typeface="Comic Sans MS" pitchFamily="66" charset="0"/>
              </a:rPr>
              <a:pPr algn="ctr"/>
              <a:t>63</a:t>
            </a:fld>
            <a:endParaRPr lang="th-TH" sz="1800" b="1">
              <a:latin typeface="Comic Sans MS" pitchFamily="66" charset="0"/>
            </a:endParaRPr>
          </a:p>
        </p:txBody>
      </p:sp>
      <p:grpSp>
        <p:nvGrpSpPr>
          <p:cNvPr id="4" name="Group 175"/>
          <p:cNvGrpSpPr>
            <a:grpSpLocks/>
          </p:cNvGrpSpPr>
          <p:nvPr/>
        </p:nvGrpSpPr>
        <p:grpSpPr bwMode="auto">
          <a:xfrm>
            <a:off x="2771775" y="1412875"/>
            <a:ext cx="3313113" cy="2119313"/>
            <a:chOff x="1746" y="890"/>
            <a:chExt cx="2087" cy="1335"/>
          </a:xfrm>
        </p:grpSpPr>
        <p:grpSp>
          <p:nvGrpSpPr>
            <p:cNvPr id="29727" name="Group 169"/>
            <p:cNvGrpSpPr>
              <a:grpSpLocks/>
            </p:cNvGrpSpPr>
            <p:nvPr/>
          </p:nvGrpSpPr>
          <p:grpSpPr bwMode="auto">
            <a:xfrm>
              <a:off x="1746" y="890"/>
              <a:ext cx="1822" cy="1110"/>
              <a:chOff x="1746" y="845"/>
              <a:chExt cx="1822" cy="1110"/>
            </a:xfrm>
          </p:grpSpPr>
          <p:sp>
            <p:nvSpPr>
              <p:cNvPr id="29729" name="AutoShape 4"/>
              <p:cNvSpPr>
                <a:spLocks noChangeArrowheads="1"/>
              </p:cNvSpPr>
              <p:nvPr/>
            </p:nvSpPr>
            <p:spPr bwMode="auto">
              <a:xfrm>
                <a:off x="1746" y="1208"/>
                <a:ext cx="499" cy="272"/>
              </a:xfrm>
              <a:prstGeom prst="notchedRightArrow">
                <a:avLst>
                  <a:gd name="adj1" fmla="val 50000"/>
                  <a:gd name="adj2" fmla="val 45957"/>
                </a:avLst>
              </a:prstGeom>
              <a:solidFill>
                <a:srgbClr val="FF99CC"/>
              </a:solidFill>
              <a:ln w="2857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9730" name="Picture 6" descr="colony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290" y="845"/>
                <a:ext cx="1278" cy="1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728" name="Text Box 174"/>
            <p:cNvSpPr txBox="1">
              <a:spLocks noChangeArrowheads="1"/>
            </p:cNvSpPr>
            <p:nvPr/>
          </p:nvSpPr>
          <p:spPr bwMode="auto">
            <a:xfrm>
              <a:off x="2018" y="1973"/>
              <a:ext cx="1815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h-TH" sz="2000" b="1"/>
                <a:t> </a:t>
              </a:r>
              <a:r>
                <a:rPr lang="en-US" sz="1600" b="1">
                  <a:cs typeface="Arial" pitchFamily="34" charset="0"/>
                </a:rPr>
                <a:t>N-free medium +</a:t>
              </a:r>
              <a:r>
                <a:rPr lang="th-TH" sz="1600" b="1"/>
                <a:t> </a:t>
              </a:r>
              <a:r>
                <a:rPr lang="en-US" sz="1600" b="1">
                  <a:cs typeface="Arial" pitchFamily="34" charset="0"/>
                </a:rPr>
                <a:t>NaCl 5%</a:t>
              </a:r>
              <a:endParaRPr lang="th-TH" sz="1600" b="1"/>
            </a:p>
          </p:txBody>
        </p:sp>
      </p:grpSp>
      <p:sp>
        <p:nvSpPr>
          <p:cNvPr id="29726" name="Rectangle 24"/>
          <p:cNvSpPr>
            <a:spLocks noChangeArrowheads="1"/>
          </p:cNvSpPr>
          <p:nvPr/>
        </p:nvSpPr>
        <p:spPr bwMode="auto">
          <a:xfrm>
            <a:off x="7240588" y="1052513"/>
            <a:ext cx="1962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ngsana New" pitchFamily="18" charset="-34"/>
              </a:rPr>
              <a:t>(Anil </a:t>
            </a:r>
            <a:r>
              <a:rPr lang="en-US" b="1" i="1">
                <a:latin typeface="Angsana New" pitchFamily="18" charset="-34"/>
              </a:rPr>
              <a:t>et</a:t>
            </a:r>
            <a:r>
              <a:rPr lang="th-TH" b="1" i="1">
                <a:latin typeface="Angsana New" pitchFamily="18" charset="-34"/>
              </a:rPr>
              <a:t> </a:t>
            </a:r>
            <a:r>
              <a:rPr lang="en-US" b="1" i="1">
                <a:latin typeface="Angsana New" pitchFamily="18" charset="-34"/>
              </a:rPr>
              <a:t>al</a:t>
            </a:r>
            <a:r>
              <a:rPr lang="en-US" b="1">
                <a:latin typeface="Angsana New" pitchFamily="18" charset="-34"/>
              </a:rPr>
              <a:t>.,</a:t>
            </a:r>
            <a:r>
              <a:rPr lang="th-TH" b="1">
                <a:latin typeface="Angsana New" pitchFamily="18" charset="-34"/>
              </a:rPr>
              <a:t> 2002) </a:t>
            </a:r>
            <a:endParaRPr lang="th-T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28680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67" grpId="0" animBg="1"/>
      <p:bldP spid="64668" grpId="0" animBg="1"/>
      <p:bldP spid="64669" grpId="0" animBg="1"/>
      <p:bldP spid="64670" grpId="0" animBg="1"/>
      <p:bldP spid="64671" grpId="0" animBg="1"/>
      <p:bldP spid="64672" grpId="0" animBg="1"/>
      <p:bldP spid="64673" grpId="0" animBg="1"/>
      <p:bldP spid="6467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4C449-BE38-4C63-B60E-9813FA988F3E}" type="slidenum">
              <a:rPr lang="en-US" smtClean="0">
                <a:latin typeface="Arial" pitchFamily="34" charset="0"/>
              </a:rPr>
              <a:pPr>
                <a:defRPr/>
              </a:pPr>
              <a:t>64</a:t>
            </a:fld>
            <a:endParaRPr lang="th-TH" smtClean="0">
              <a:latin typeface="Arial" pitchFamily="34" charset="0"/>
            </a:endParaRPr>
          </a:p>
        </p:txBody>
      </p:sp>
      <p:pic>
        <p:nvPicPr>
          <p:cNvPr id="30723" name="Picture 5" descr="through_my_lens_autumnness"/>
          <p:cNvPicPr>
            <a:picLocks noChangeAspect="1" noChangeArrowheads="1"/>
          </p:cNvPicPr>
          <p:nvPr/>
        </p:nvPicPr>
        <p:blipFill>
          <a:blip r:embed="rId3" cstate="print">
            <a:lum bright="34000"/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569325" cy="2087562"/>
          </a:xfrm>
          <a:solidFill>
            <a:srgbClr val="CCFFCC"/>
          </a:solidFill>
          <a:ln w="38100" cap="flat">
            <a:solidFill>
              <a:srgbClr val="339966"/>
            </a:solidFill>
            <a:prstDash val="lgDashDot"/>
          </a:ln>
        </p:spPr>
        <p:txBody>
          <a:bodyPr/>
          <a:lstStyle/>
          <a:p>
            <a:pPr algn="l" eaLnBrk="1" hangingPunct="1"/>
            <a:r>
              <a:rPr lang="th-TH" sz="3600" smtClean="0">
                <a:latin typeface="Angsana New" pitchFamily="18" charset="-34"/>
              </a:rPr>
              <a:t>	</a:t>
            </a:r>
            <a:r>
              <a:rPr lang="th-TH" sz="3200" b="1" smtClean="0">
                <a:solidFill>
                  <a:schemeClr val="accent2"/>
                </a:solidFill>
                <a:latin typeface="Angsana New" pitchFamily="18" charset="-34"/>
              </a:rPr>
              <a:t>ฉวีวรรณ และคณะ (</a:t>
            </a:r>
            <a:r>
              <a:rPr lang="en-US" sz="3200" b="1" smtClean="0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2006</a:t>
            </a:r>
            <a:r>
              <a:rPr lang="th-TH" sz="3200" b="1" smtClean="0">
                <a:solidFill>
                  <a:schemeClr val="accent2"/>
                </a:solidFill>
                <a:latin typeface="Angsana New" pitchFamily="18" charset="-34"/>
              </a:rPr>
              <a:t>)</a:t>
            </a:r>
            <a:r>
              <a:rPr lang="th-TH" sz="3600" b="1" smtClean="0">
                <a:solidFill>
                  <a:schemeClr val="accent2"/>
                </a:solidFill>
                <a:latin typeface="Angsana New" pitchFamily="18" charset="-34"/>
              </a:rPr>
              <a:t> </a:t>
            </a:r>
            <a:r>
              <a:rPr lang="th-TH" sz="3200" b="1" smtClean="0">
                <a:solidFill>
                  <a:schemeClr val="accent2"/>
                </a:solidFill>
                <a:latin typeface="Angsana New" pitchFamily="18" charset="-34"/>
              </a:rPr>
              <a:t>ศึกษาความหลากหลายแบคทีเรียและเชื้อราบริเวณรากหญ้าแฝก พบ </a:t>
            </a:r>
            <a:r>
              <a:rPr lang="en-US" sz="3200" b="1" smtClean="0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Actinomycetes</a:t>
            </a:r>
            <a:r>
              <a:rPr lang="th-TH" sz="3200" b="1" smtClean="0">
                <a:solidFill>
                  <a:schemeClr val="accent2"/>
                </a:solidFill>
                <a:latin typeface="Angsana New" pitchFamily="18" charset="-34"/>
              </a:rPr>
              <a:t>, </a:t>
            </a:r>
            <a:r>
              <a:rPr lang="en-US" sz="3200" b="1" smtClean="0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 Azotobactor, Phosphate</a:t>
            </a:r>
            <a:r>
              <a:rPr lang="th-TH" sz="3200" b="1" smtClean="0">
                <a:solidFill>
                  <a:schemeClr val="accent2"/>
                </a:solidFill>
                <a:latin typeface="Angsana New" pitchFamily="18" charset="-34"/>
              </a:rPr>
              <a:t> </a:t>
            </a:r>
            <a:r>
              <a:rPr lang="en-US" sz="3200" b="1" smtClean="0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Solubilizing bacteria </a:t>
            </a:r>
            <a:r>
              <a:rPr lang="th-TH" sz="3200" b="1" smtClean="0">
                <a:solidFill>
                  <a:schemeClr val="accent2"/>
                </a:solidFill>
                <a:latin typeface="Angsana New" pitchFamily="18" charset="-34"/>
              </a:rPr>
              <a:t>และ</a:t>
            </a:r>
            <a:r>
              <a:rPr lang="en-US" sz="3200" b="1" smtClean="0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 Phosphate</a:t>
            </a:r>
            <a:r>
              <a:rPr lang="th-TH" sz="3200" b="1" smtClean="0">
                <a:solidFill>
                  <a:schemeClr val="accent2"/>
                </a:solidFill>
                <a:latin typeface="Angsana New" pitchFamily="18" charset="-34"/>
              </a:rPr>
              <a:t> </a:t>
            </a:r>
            <a:r>
              <a:rPr lang="en-US" sz="3200" b="1" smtClean="0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Solubilizing fungi</a:t>
            </a:r>
            <a:r>
              <a:rPr lang="th-TH" sz="3200" smtClean="0">
                <a:latin typeface="Angsana New" pitchFamily="18" charset="-34"/>
              </a:rPr>
              <a:t>  </a:t>
            </a:r>
          </a:p>
        </p:txBody>
      </p:sp>
      <p:pic>
        <p:nvPicPr>
          <p:cNvPr id="3072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2565400"/>
            <a:ext cx="8066088" cy="4005263"/>
          </a:xfrm>
        </p:spPr>
      </p:pic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6300788" y="6021388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 b="1">
                <a:solidFill>
                  <a:schemeClr val="accent2"/>
                </a:solidFill>
                <a:latin typeface="Angsana New" pitchFamily="18" charset="-34"/>
              </a:rPr>
              <a:t>            </a:t>
            </a:r>
            <a:r>
              <a:rPr lang="en-US" sz="1800" b="1">
                <a:solidFill>
                  <a:schemeClr val="accent2"/>
                </a:solidFill>
                <a:latin typeface="Angsana New" pitchFamily="18" charset="-34"/>
              </a:rPr>
              <a:t>(</a:t>
            </a:r>
            <a:r>
              <a:rPr lang="th-TH" sz="1800" b="1">
                <a:solidFill>
                  <a:schemeClr val="accent2"/>
                </a:solidFill>
                <a:latin typeface="Angsana New" pitchFamily="18" charset="-34"/>
              </a:rPr>
              <a:t>ภาวนา</a:t>
            </a:r>
            <a:r>
              <a:rPr lang="en-US" sz="1800" b="1">
                <a:solidFill>
                  <a:schemeClr val="accent2"/>
                </a:solidFill>
                <a:latin typeface="Angsana New" pitchFamily="18" charset="-34"/>
              </a:rPr>
              <a:t>, 2549)</a:t>
            </a:r>
            <a:endParaRPr lang="th-TH" sz="1800" b="1">
              <a:solidFill>
                <a:schemeClr val="accent2"/>
              </a:solidFill>
              <a:latin typeface="Angsana New" pitchFamily="18" charset="-34"/>
            </a:endParaRPr>
          </a:p>
        </p:txBody>
      </p:sp>
      <p:sp>
        <p:nvSpPr>
          <p:cNvPr id="30727" name="Slide Number Placeholder 5"/>
          <p:cNvSpPr txBox="1">
            <a:spLocks noGrp="1"/>
          </p:cNvSpPr>
          <p:nvPr/>
        </p:nvSpPr>
        <p:spPr bwMode="auto">
          <a:xfrm>
            <a:off x="8388350" y="6245225"/>
            <a:ext cx="504825" cy="423863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C1452347-7601-42D2-A72F-C422B7135035}" type="slidenum">
              <a:rPr lang="en-US" sz="1800" b="1">
                <a:latin typeface="Comic Sans MS" pitchFamily="66" charset="0"/>
              </a:rPr>
              <a:pPr algn="ctr"/>
              <a:t>64</a:t>
            </a:fld>
            <a:endParaRPr lang="th-TH" sz="1800" b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407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0A31C-F194-4772-B90E-BE47DC153C74}" type="slidenum">
              <a:rPr lang="en-US" smtClean="0">
                <a:latin typeface="Arial" pitchFamily="34" charset="0"/>
              </a:rPr>
              <a:pPr>
                <a:defRPr/>
              </a:pPr>
              <a:t>65</a:t>
            </a:fld>
            <a:endParaRPr lang="th-TH" smtClean="0">
              <a:latin typeface="Arial" pitchFamily="34" charset="0"/>
            </a:endParaRPr>
          </a:p>
        </p:txBody>
      </p:sp>
      <p:pic>
        <p:nvPicPr>
          <p:cNvPr id="31747" name="Picture 1235" descr="through_my_lens_autumnness"/>
          <p:cNvPicPr>
            <a:picLocks noChangeAspect="1" noChangeArrowheads="1"/>
          </p:cNvPicPr>
          <p:nvPr/>
        </p:nvPicPr>
        <p:blipFill>
          <a:blip r:embed="rId4" cstate="print">
            <a:lum bright="34000"/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60350"/>
            <a:ext cx="8302625" cy="1439863"/>
          </a:xfrm>
          <a:solidFill>
            <a:srgbClr val="FFCCFF"/>
          </a:solidFill>
          <a:ln w="28575" cap="flat">
            <a:solidFill>
              <a:srgbClr val="993366"/>
            </a:solidFill>
            <a:prstDash val="lgDash"/>
          </a:ln>
        </p:spPr>
        <p:txBody>
          <a:bodyPr/>
          <a:lstStyle/>
          <a:p>
            <a:pPr eaLnBrk="1" hangingPunct="1"/>
            <a:r>
              <a:rPr lang="th-TH" sz="3200" b="1" smtClean="0">
                <a:solidFill>
                  <a:schemeClr val="accent2"/>
                </a:solidFill>
              </a:rPr>
              <a:t>การคัดแยกเชื้อแบคทีเรียที่มีประสิทธิภาพในการละลายฟอสเฟตและการผลิตฮอร์โมนพืชที่มีผลต่อการเจริญเติบโตของกวางตุ้ง </a:t>
            </a:r>
            <a:r>
              <a:rPr lang="th-TH" sz="3200" b="1" smtClean="0">
                <a:solidFill>
                  <a:schemeClr val="accent2"/>
                </a:solidFill>
                <a:latin typeface="Angsana New" pitchFamily="18" charset="-34"/>
              </a:rPr>
              <a:t>(</a:t>
            </a:r>
            <a:r>
              <a:rPr lang="en-US" sz="3200" b="1" smtClean="0">
                <a:solidFill>
                  <a:schemeClr val="accent2"/>
                </a:solidFill>
                <a:latin typeface="Angsana New" pitchFamily="18" charset="-34"/>
                <a:cs typeface="Angsana New" pitchFamily="18" charset="-34"/>
              </a:rPr>
              <a:t>chinese cabbage</a:t>
            </a:r>
            <a:r>
              <a:rPr lang="th-TH" sz="3200" b="1" smtClean="0">
                <a:solidFill>
                  <a:schemeClr val="accent2"/>
                </a:solidFill>
                <a:latin typeface="Angsana New" pitchFamily="18" charset="-34"/>
              </a:rPr>
              <a:t>)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5148263" y="6308725"/>
            <a:ext cx="32400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Angsana New" pitchFamily="18" charset="-34"/>
              </a:rPr>
              <a:t>(Poonguzhali </a:t>
            </a:r>
            <a:r>
              <a:rPr lang="en-US" sz="2400" b="1" i="1">
                <a:latin typeface="Angsana New" pitchFamily="18" charset="-34"/>
              </a:rPr>
              <a:t>et al.</a:t>
            </a:r>
            <a:r>
              <a:rPr lang="en-US" sz="2400" b="1">
                <a:latin typeface="Angsana New" pitchFamily="18" charset="-34"/>
              </a:rPr>
              <a:t>,</a:t>
            </a:r>
            <a:r>
              <a:rPr lang="th-TH" sz="2400" b="1">
                <a:latin typeface="Angsana New" pitchFamily="18" charset="-34"/>
              </a:rPr>
              <a:t> </a:t>
            </a:r>
            <a:r>
              <a:rPr lang="en-US" sz="2400" b="1">
                <a:latin typeface="Angsana New" pitchFamily="18" charset="-34"/>
              </a:rPr>
              <a:t>2007)</a:t>
            </a:r>
            <a:endParaRPr lang="th-TH" sz="2400" b="1">
              <a:latin typeface="Angsana New" pitchFamily="18" charset="-34"/>
            </a:endParaRPr>
          </a:p>
        </p:txBody>
      </p:sp>
      <p:graphicFrame>
        <p:nvGraphicFramePr>
          <p:cNvPr id="13459" name="Group 147"/>
          <p:cNvGraphicFramePr>
            <a:graphicFrameLocks noGrp="1"/>
          </p:cNvGraphicFramePr>
          <p:nvPr>
            <p:ph idx="1"/>
          </p:nvPr>
        </p:nvGraphicFramePr>
        <p:xfrm>
          <a:off x="179388" y="2060575"/>
          <a:ext cx="8785225" cy="4176714"/>
        </p:xfrm>
        <a:graphic>
          <a:graphicData uri="http://schemas.openxmlformats.org/drawingml/2006/table">
            <a:tbl>
              <a:tblPr/>
              <a:tblGrid>
                <a:gridCol w="2232025"/>
                <a:gridCol w="1223962"/>
                <a:gridCol w="792163"/>
                <a:gridCol w="720725"/>
                <a:gridCol w="792162"/>
                <a:gridCol w="1079500"/>
                <a:gridCol w="1009650"/>
                <a:gridCol w="935038"/>
              </a:tblGrid>
              <a:tr h="9207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PSB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th-TH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isolate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5097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 </a:t>
                      </a:r>
                      <a:r>
                        <a:rPr kumimoji="0" 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solubilization</a:t>
                      </a: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509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IAA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(μg/ml)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509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Siderophore</a:t>
                      </a: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509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ACC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deaminase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509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Root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elongation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5097"/>
                      </a:srgbClr>
                    </a:solidFill>
                  </a:tcPr>
                </a:tc>
              </a:tr>
              <a:tr h="955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Solubilization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index (%)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AV </a:t>
                      </a: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 </a:t>
                      </a: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(μg/ml)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8509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Pseudomonas poae</a:t>
                      </a:r>
                      <a:endParaRPr kumimoji="0" lang="th-TH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183.3</a:t>
                      </a: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326.0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5.17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1.95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+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77.2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5.22 ba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Rhizobium radiobacter</a:t>
                      </a:r>
                      <a:endParaRPr kumimoji="0" lang="th-TH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233.3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326.4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5.12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1.85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61.4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5.50 ba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Pseudomonas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trivalis</a:t>
                      </a:r>
                      <a:endParaRPr kumimoji="0" lang="th-TH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433.3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247.9</a:t>
                      </a: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5.50</a:t>
                      </a: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1.85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+</a:t>
                      </a: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47.3</a:t>
                      </a:r>
                      <a:endPara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5.09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ba</a:t>
                      </a: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4901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788" name="Slide Number Placeholder 5"/>
          <p:cNvSpPr txBox="1">
            <a:spLocks noGrp="1"/>
          </p:cNvSpPr>
          <p:nvPr/>
        </p:nvSpPr>
        <p:spPr bwMode="auto">
          <a:xfrm>
            <a:off x="8459788" y="6318250"/>
            <a:ext cx="504825" cy="423863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CBAA6C07-1D3D-4160-ADD4-18FD6E6DC1FF}" type="slidenum">
              <a:rPr lang="en-US" sz="1800" b="1">
                <a:latin typeface="Comic Sans MS" pitchFamily="66" charset="0"/>
              </a:rPr>
              <a:pPr algn="ctr"/>
              <a:t>65</a:t>
            </a:fld>
            <a:endParaRPr lang="th-TH" sz="1800" b="1">
              <a:latin typeface="Comic Sans MS" pitchFamily="66" charset="0"/>
            </a:endParaRPr>
          </a:p>
        </p:txBody>
      </p:sp>
      <p:sp>
        <p:nvSpPr>
          <p:cNvPr id="13460" name="Rectangle 148"/>
          <p:cNvSpPr>
            <a:spLocks noChangeArrowheads="1"/>
          </p:cNvSpPr>
          <p:nvPr/>
        </p:nvSpPr>
        <p:spPr bwMode="auto">
          <a:xfrm>
            <a:off x="5219700" y="2492375"/>
            <a:ext cx="720725" cy="3744913"/>
          </a:xfrm>
          <a:prstGeom prst="rect">
            <a:avLst/>
          </a:prstGeom>
          <a:noFill/>
          <a:ln w="38100" algn="ctr">
            <a:solidFill>
              <a:srgbClr val="0000FF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8"/>
          <p:cNvSpPr>
            <a:spLocks noChangeArrowheads="1"/>
          </p:cNvSpPr>
          <p:nvPr/>
        </p:nvSpPr>
        <p:spPr bwMode="auto">
          <a:xfrm>
            <a:off x="2484438" y="2924175"/>
            <a:ext cx="1008062" cy="3313113"/>
          </a:xfrm>
          <a:prstGeom prst="rect">
            <a:avLst/>
          </a:prstGeom>
          <a:noFill/>
          <a:ln w="38100" algn="ctr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63363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611188" y="476250"/>
            <a:ext cx="8229600" cy="1143000"/>
          </a:xfrm>
          <a:prstGeom prst="rect">
            <a:avLst/>
          </a:prstGeom>
          <a:solidFill>
            <a:schemeClr val="accent4">
              <a:alpha val="44000"/>
            </a:schemeClr>
          </a:solidFill>
          <a:ln w="38100" cap="flat" cmpd="sng" algn="ctr">
            <a:noFill/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 sz="44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alpha val="6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วิธีการทดลอง </a:t>
            </a:r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1</a:t>
            </a:r>
            <a:endParaRPr lang="th-TH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B16F5-6CA5-43BD-9DE5-D6D8C49243F3}" type="slidenum">
              <a:rPr lang="th-TH" smtClean="0"/>
              <a:pPr>
                <a:defRPr/>
              </a:pPr>
              <a:t>67</a:t>
            </a:fld>
            <a:endParaRPr lang="th-TH"/>
          </a:p>
        </p:txBody>
      </p:sp>
      <p:pic>
        <p:nvPicPr>
          <p:cNvPr id="7" name="Picture 2" descr="http://4.bp.blogspot.com/_ffidx4hBUDo/S82QVmcWl7I/AAAAAAAAAIc/vBcS1pPcwmA/s1600/Vet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2808313" cy="346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419475" y="1916113"/>
            <a:ext cx="4752975" cy="1076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>
                <a:latin typeface="AngsanaUPC" pitchFamily="18" charset="-34"/>
                <a:cs typeface="AngsanaUPC" pitchFamily="18" charset="-34"/>
              </a:rPr>
              <a:t>การตรวจสอบพันธุ์หญ้าแฝก ด้วยเทคนิค</a:t>
            </a:r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ชีววิทยาระดับโมเลกุล</a:t>
            </a:r>
            <a:endParaRPr lang="th-TH" sz="32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419475" y="3933825"/>
            <a:ext cx="4752925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ea typeface="+mj-ea"/>
                <a:cs typeface="+mj-cs"/>
              </a:rPr>
              <a:t>การศึกษาความหลากหลายโครงสร้างประชากรแบคทีเรียและเชื้อรา ด้วยเทคนิค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ea typeface="+mj-ea"/>
                <a:cs typeface="+mj-cs"/>
              </a:rPr>
              <a:t>ชีววิทยาระดับโมเลกุล</a:t>
            </a:r>
            <a:endParaRPr lang="th-TH" b="1" dirty="0">
              <a:solidFill>
                <a:schemeClr val="tx1"/>
              </a:solidFill>
              <a:latin typeface="Angsana New" pitchFamily="18" charset="-34"/>
              <a:ea typeface="+mj-ea"/>
              <a:cs typeface="+mj-cs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2555875" y="2276475"/>
            <a:ext cx="647700" cy="431800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1" name="Notched Right Arrow 10"/>
          <p:cNvSpPr/>
          <p:nvPr/>
        </p:nvSpPr>
        <p:spPr>
          <a:xfrm>
            <a:off x="2555875" y="4149725"/>
            <a:ext cx="647700" cy="431800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3" name="Slide Number Placeholder 16"/>
          <p:cNvSpPr txBox="1">
            <a:spLocks/>
          </p:cNvSpPr>
          <p:nvPr/>
        </p:nvSpPr>
        <p:spPr>
          <a:xfrm>
            <a:off x="8571682" y="6492875"/>
            <a:ext cx="504055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D4B29D4-7402-415A-B9B2-83BD4E6D7A8E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hevron 53"/>
          <p:cNvSpPr/>
          <p:nvPr/>
        </p:nvSpPr>
        <p:spPr>
          <a:xfrm>
            <a:off x="4067175" y="2133600"/>
            <a:ext cx="433388" cy="4318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2195513" y="1916113"/>
            <a:ext cx="431800" cy="433387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pic>
        <p:nvPicPr>
          <p:cNvPr id="6" name="รูปภาพ 5" descr="16.jpg"/>
          <p:cNvPicPr>
            <a:picLocks noChangeAspect="1"/>
          </p:cNvPicPr>
          <p:nvPr/>
        </p:nvPicPr>
        <p:blipFill>
          <a:blip r:embed="rId3" cstate="print"/>
          <a:srcRect l="32019" t="24020" r="29100" b="21076"/>
          <a:stretch>
            <a:fillRect/>
          </a:stretch>
        </p:blipFill>
        <p:spPr>
          <a:xfrm>
            <a:off x="2771800" y="1556792"/>
            <a:ext cx="1109373" cy="208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รูปภาพ 6" descr="pc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73238"/>
            <a:ext cx="252095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3276600" y="2133600"/>
            <a:ext cx="5573713" cy="3578225"/>
            <a:chOff x="3245897" y="2657789"/>
            <a:chExt cx="5574575" cy="3579523"/>
          </a:xfrm>
        </p:grpSpPr>
        <p:pic>
          <p:nvPicPr>
            <p:cNvPr id="16406" name="Picture 13" descr="10 GATA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45897" y="2713202"/>
              <a:ext cx="4989751" cy="3380094"/>
            </a:xfrm>
            <a:prstGeom prst="rect">
              <a:avLst/>
            </a:prstGeom>
            <a:noFill/>
            <a:ln w="41275" cmpd="thickThin">
              <a:solidFill>
                <a:srgbClr val="00B050"/>
              </a:solidFill>
              <a:prstDash val="sysDash"/>
              <a:miter lim="800000"/>
              <a:headEnd/>
              <a:tailEnd/>
            </a:ln>
          </p:spPr>
        </p:pic>
        <p:grpSp>
          <p:nvGrpSpPr>
            <p:cNvPr id="8" name="Group 38"/>
            <p:cNvGrpSpPr/>
            <p:nvPr/>
          </p:nvGrpSpPr>
          <p:grpSpPr>
            <a:xfrm>
              <a:off x="7273865" y="2657789"/>
              <a:ext cx="1442700" cy="3579523"/>
              <a:chOff x="7273865" y="2585781"/>
              <a:chExt cx="1442700" cy="3579523"/>
            </a:xfrm>
            <a:solidFill>
              <a:schemeClr val="bg1"/>
            </a:solidFill>
          </p:grpSpPr>
          <p:sp>
            <p:nvSpPr>
              <p:cNvPr id="17" name="Text Box 14"/>
              <p:cNvSpPr txBox="1">
                <a:spLocks noChangeArrowheads="1"/>
              </p:cNvSpPr>
              <p:nvPr/>
            </p:nvSpPr>
            <p:spPr bwMode="auto">
              <a:xfrm>
                <a:off x="7276202" y="2873813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latin typeface="AngsanaUPC" pitchFamily="18" charset="-34"/>
                    <a:cs typeface="AngsanaUPC" pitchFamily="18" charset="-34"/>
                  </a:rPr>
                  <a:t>100 </a:t>
                </a:r>
                <a:r>
                  <a:rPr lang="en-US" sz="2000" b="1" dirty="0" err="1">
                    <a:latin typeface="AngsanaUPC" pitchFamily="18" charset="-34"/>
                    <a:cs typeface="AngsanaUPC" pitchFamily="18" charset="-34"/>
                  </a:rPr>
                  <a:t>bp</a:t>
                </a:r>
                <a:r>
                  <a:rPr lang="en-US" sz="2000" b="1" dirty="0">
                    <a:latin typeface="AngsanaUPC" pitchFamily="18" charset="-34"/>
                    <a:cs typeface="AngsanaUPC" pitchFamily="18" charset="-34"/>
                  </a:rPr>
                  <a:t> marker</a:t>
                </a:r>
                <a:endParaRPr lang="th-TH" sz="2000" b="1" dirty="0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7276202" y="2585781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latin typeface="AngsanaUPC" pitchFamily="18" charset="-34"/>
                    <a:cs typeface="AngsanaUPC" pitchFamily="18" charset="-34"/>
                  </a:rPr>
                  <a:t>100 </a:t>
                </a:r>
                <a:r>
                  <a:rPr lang="en-US" sz="2000" b="1" dirty="0" err="1">
                    <a:latin typeface="AngsanaUPC" pitchFamily="18" charset="-34"/>
                    <a:cs typeface="AngsanaUPC" pitchFamily="18" charset="-34"/>
                  </a:rPr>
                  <a:t>bp</a:t>
                </a:r>
                <a:r>
                  <a:rPr lang="en-US" sz="2000" b="1" dirty="0">
                    <a:latin typeface="AngsanaUPC" pitchFamily="18" charset="-34"/>
                    <a:cs typeface="AngsanaUPC" pitchFamily="18" charset="-34"/>
                  </a:rPr>
                  <a:t> marker</a:t>
                </a:r>
                <a:endParaRPr lang="th-TH" sz="2000" b="1" dirty="0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7276202" y="4047158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0000FF"/>
                    </a:solidFill>
                    <a:latin typeface="AngsanaUPC" pitchFamily="18" charset="-34"/>
                    <a:cs typeface="AngsanaUPC" pitchFamily="18" charset="-34"/>
                  </a:rPr>
                  <a:t>ศรีลังกา</a:t>
                </a:r>
              </a:p>
            </p:txBody>
          </p: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7276202" y="5754133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D60093"/>
                    </a:solidFill>
                    <a:latin typeface="AngsanaUPC" pitchFamily="18" charset="-34"/>
                    <a:cs typeface="AngsanaUPC" pitchFamily="18" charset="-34"/>
                  </a:rPr>
                  <a:t>นครสวรรค์ </a:t>
                </a:r>
              </a:p>
            </p:txBody>
          </p:sp>
          <p:sp>
            <p:nvSpPr>
              <p:cNvPr id="21" name="Text Box 18"/>
              <p:cNvSpPr txBox="1">
                <a:spLocks noChangeArrowheads="1"/>
              </p:cNvSpPr>
              <p:nvPr/>
            </p:nvSpPr>
            <p:spPr bwMode="auto">
              <a:xfrm>
                <a:off x="7276202" y="3429000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0000FF"/>
                    </a:solidFill>
                    <a:latin typeface="AngsanaUPC" pitchFamily="18" charset="-34"/>
                    <a:cs typeface="AngsanaUPC" pitchFamily="18" charset="-34"/>
                  </a:rPr>
                  <a:t>สงขลา 3 </a:t>
                </a:r>
              </a:p>
            </p:txBody>
          </p:sp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7276202" y="3717032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0000FF"/>
                    </a:solidFill>
                    <a:latin typeface="AngsanaUPC" pitchFamily="18" charset="-34"/>
                    <a:cs typeface="AngsanaUPC" pitchFamily="18" charset="-34"/>
                  </a:rPr>
                  <a:t>สุราษฎร์ธานี </a:t>
                </a:r>
              </a:p>
            </p:txBody>
          </p:sp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7273865" y="4581128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D60093"/>
                    </a:solidFill>
                    <a:latin typeface="AngsanaUPC" pitchFamily="18" charset="-34"/>
                    <a:cs typeface="AngsanaUPC" pitchFamily="18" charset="-34"/>
                  </a:rPr>
                  <a:t>ประจวบคีรีขันธ์</a:t>
                </a:r>
              </a:p>
            </p:txBody>
          </p:sp>
          <p:sp>
            <p:nvSpPr>
              <p:cNvPr id="24" name="Text Box 21"/>
              <p:cNvSpPr txBox="1">
                <a:spLocks noChangeArrowheads="1"/>
              </p:cNvSpPr>
              <p:nvPr/>
            </p:nvSpPr>
            <p:spPr bwMode="auto">
              <a:xfrm>
                <a:off x="7276202" y="3140968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0000FF"/>
                    </a:solidFill>
                    <a:latin typeface="AngsanaUPC" pitchFamily="18" charset="-34"/>
                    <a:cs typeface="AngsanaUPC" pitchFamily="18" charset="-34"/>
                  </a:rPr>
                  <a:t>กำแพงเพชร 2 </a:t>
                </a:r>
              </a:p>
            </p:txBody>
          </p:sp>
          <p:sp>
            <p:nvSpPr>
              <p:cNvPr id="25" name="Text Box 22"/>
              <p:cNvSpPr txBox="1">
                <a:spLocks noChangeArrowheads="1"/>
              </p:cNvSpPr>
              <p:nvPr/>
            </p:nvSpPr>
            <p:spPr bwMode="auto">
              <a:xfrm>
                <a:off x="7276202" y="5477162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D60093"/>
                    </a:solidFill>
                    <a:latin typeface="AngsanaUPC" pitchFamily="18" charset="-34"/>
                    <a:cs typeface="AngsanaUPC" pitchFamily="18" charset="-34"/>
                  </a:rPr>
                  <a:t>ร้อยเอ็ด </a:t>
                </a:r>
              </a:p>
            </p:txBody>
          </p:sp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7273865" y="4869160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D60093"/>
                    </a:solidFill>
                    <a:latin typeface="AngsanaUPC" pitchFamily="18" charset="-34"/>
                    <a:cs typeface="AngsanaUPC" pitchFamily="18" charset="-34"/>
                  </a:rPr>
                  <a:t>ราชบุรี </a:t>
                </a:r>
              </a:p>
            </p:txBody>
          </p:sp>
          <p:sp>
            <p:nvSpPr>
              <p:cNvPr id="27" name="Text Box 24"/>
              <p:cNvSpPr txBox="1">
                <a:spLocks noChangeArrowheads="1"/>
              </p:cNvSpPr>
              <p:nvPr/>
            </p:nvSpPr>
            <p:spPr bwMode="auto">
              <a:xfrm>
                <a:off x="7276202" y="5157192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D60093"/>
                    </a:solidFill>
                    <a:latin typeface="AngsanaUPC" pitchFamily="18" charset="-34"/>
                    <a:cs typeface="AngsanaUPC" pitchFamily="18" charset="-34"/>
                  </a:rPr>
                  <a:t>กำแพงเพชร 1</a:t>
                </a:r>
              </a:p>
            </p:txBody>
          </p:sp>
          <p:sp>
            <p:nvSpPr>
              <p:cNvPr id="28" name="Text Box 25"/>
              <p:cNvSpPr txBox="1">
                <a:spLocks noChangeArrowheads="1"/>
              </p:cNvSpPr>
              <p:nvPr/>
            </p:nvSpPr>
            <p:spPr bwMode="auto">
              <a:xfrm>
                <a:off x="7276202" y="4293096"/>
                <a:ext cx="1440363" cy="4111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2000" b="1" dirty="0">
                    <a:solidFill>
                      <a:srgbClr val="D60093"/>
                    </a:solidFill>
                    <a:latin typeface="AngsanaUPC" pitchFamily="18" charset="-34"/>
                    <a:cs typeface="AngsanaUPC" pitchFamily="18" charset="-34"/>
                  </a:rPr>
                  <a:t>เลย</a:t>
                </a:r>
              </a:p>
            </p:txBody>
          </p:sp>
        </p:grp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7596336" y="2689175"/>
              <a:ext cx="1224136" cy="3548137"/>
              <a:chOff x="7596336" y="2617167"/>
              <a:chExt cx="1224136" cy="3548137"/>
            </a:xfrm>
          </p:grpSpPr>
          <p:sp>
            <p:nvSpPr>
              <p:cNvPr id="16409" name="TextBox 37"/>
              <p:cNvSpPr txBox="1">
                <a:spLocks noChangeArrowheads="1"/>
              </p:cNvSpPr>
              <p:nvPr/>
            </p:nvSpPr>
            <p:spPr bwMode="auto">
              <a:xfrm>
                <a:off x="7740352" y="4921423"/>
                <a:ext cx="4320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(1)</a:t>
                </a:r>
                <a:endParaRPr lang="th-TH" sz="1400"/>
              </a:p>
            </p:txBody>
          </p:sp>
          <p:sp>
            <p:nvSpPr>
              <p:cNvPr id="16410" name="TextBox 39"/>
              <p:cNvSpPr txBox="1">
                <a:spLocks noChangeArrowheads="1"/>
              </p:cNvSpPr>
              <p:nvPr/>
            </p:nvSpPr>
            <p:spPr bwMode="auto">
              <a:xfrm>
                <a:off x="8388424" y="4633391"/>
                <a:ext cx="4320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(2)</a:t>
                </a:r>
                <a:endParaRPr lang="th-TH" sz="1400"/>
              </a:p>
            </p:txBody>
          </p:sp>
          <p:sp>
            <p:nvSpPr>
              <p:cNvPr id="16411" name="TextBox 40"/>
              <p:cNvSpPr txBox="1">
                <a:spLocks noChangeArrowheads="1"/>
              </p:cNvSpPr>
              <p:nvPr/>
            </p:nvSpPr>
            <p:spPr bwMode="auto">
              <a:xfrm>
                <a:off x="7596336" y="4365104"/>
                <a:ext cx="4320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(3)</a:t>
                </a:r>
                <a:endParaRPr lang="th-TH" sz="1400"/>
              </a:p>
            </p:txBody>
          </p:sp>
          <p:sp>
            <p:nvSpPr>
              <p:cNvPr id="16412" name="TextBox 41"/>
              <p:cNvSpPr txBox="1">
                <a:spLocks noChangeArrowheads="1"/>
              </p:cNvSpPr>
              <p:nvPr/>
            </p:nvSpPr>
            <p:spPr bwMode="auto">
              <a:xfrm>
                <a:off x="8100392" y="5857527"/>
                <a:ext cx="4320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(4)</a:t>
                </a:r>
                <a:endParaRPr lang="th-TH" sz="1400"/>
              </a:p>
            </p:txBody>
          </p:sp>
          <p:sp>
            <p:nvSpPr>
              <p:cNvPr id="16413" name="TextBox 42"/>
              <p:cNvSpPr txBox="1">
                <a:spLocks noChangeArrowheads="1"/>
              </p:cNvSpPr>
              <p:nvPr/>
            </p:nvSpPr>
            <p:spPr bwMode="auto">
              <a:xfrm>
                <a:off x="8244408" y="5229200"/>
                <a:ext cx="4320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(5)</a:t>
                </a:r>
                <a:endParaRPr lang="th-TH" sz="1400"/>
              </a:p>
            </p:txBody>
          </p:sp>
          <p:sp>
            <p:nvSpPr>
              <p:cNvPr id="16414" name="TextBox 43"/>
              <p:cNvSpPr txBox="1">
                <a:spLocks noChangeArrowheads="1"/>
              </p:cNvSpPr>
              <p:nvPr/>
            </p:nvSpPr>
            <p:spPr bwMode="auto">
              <a:xfrm>
                <a:off x="7812360" y="5569495"/>
                <a:ext cx="4320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(6)</a:t>
                </a:r>
                <a:endParaRPr lang="th-TH" sz="1400"/>
              </a:p>
            </p:txBody>
          </p:sp>
          <p:sp>
            <p:nvSpPr>
              <p:cNvPr id="16415" name="TextBox 44"/>
              <p:cNvSpPr txBox="1">
                <a:spLocks noChangeArrowheads="1"/>
              </p:cNvSpPr>
              <p:nvPr/>
            </p:nvSpPr>
            <p:spPr bwMode="auto">
              <a:xfrm>
                <a:off x="8244408" y="3212976"/>
                <a:ext cx="4320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(7)</a:t>
                </a:r>
                <a:endParaRPr lang="th-TH" sz="1400"/>
              </a:p>
            </p:txBody>
          </p:sp>
          <p:sp>
            <p:nvSpPr>
              <p:cNvPr id="16416" name="TextBox 45"/>
              <p:cNvSpPr txBox="1">
                <a:spLocks noChangeArrowheads="1"/>
              </p:cNvSpPr>
              <p:nvPr/>
            </p:nvSpPr>
            <p:spPr bwMode="auto">
              <a:xfrm>
                <a:off x="7884368" y="4129335"/>
                <a:ext cx="4320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(8)</a:t>
                </a:r>
                <a:endParaRPr lang="th-TH" sz="1400"/>
              </a:p>
            </p:txBody>
          </p:sp>
          <p:sp>
            <p:nvSpPr>
              <p:cNvPr id="16417" name="TextBox 46"/>
              <p:cNvSpPr txBox="1">
                <a:spLocks noChangeArrowheads="1"/>
              </p:cNvSpPr>
              <p:nvPr/>
            </p:nvSpPr>
            <p:spPr bwMode="auto">
              <a:xfrm>
                <a:off x="8172400" y="3769295"/>
                <a:ext cx="4320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(9)</a:t>
                </a:r>
                <a:endParaRPr lang="th-TH" sz="1400"/>
              </a:p>
            </p:txBody>
          </p:sp>
          <p:sp>
            <p:nvSpPr>
              <p:cNvPr id="16418" name="TextBox 47"/>
              <p:cNvSpPr txBox="1">
                <a:spLocks noChangeArrowheads="1"/>
              </p:cNvSpPr>
              <p:nvPr/>
            </p:nvSpPr>
            <p:spPr bwMode="auto">
              <a:xfrm>
                <a:off x="7884368" y="3501008"/>
                <a:ext cx="56768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(10)</a:t>
                </a:r>
                <a:endParaRPr lang="th-TH" sz="1400"/>
              </a:p>
            </p:txBody>
          </p:sp>
          <p:sp>
            <p:nvSpPr>
              <p:cNvPr id="16419" name="TextBox 48"/>
              <p:cNvSpPr txBox="1">
                <a:spLocks noChangeArrowheads="1"/>
              </p:cNvSpPr>
              <p:nvPr/>
            </p:nvSpPr>
            <p:spPr bwMode="auto">
              <a:xfrm>
                <a:off x="8316416" y="2617167"/>
                <a:ext cx="5040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(M)</a:t>
                </a:r>
                <a:endParaRPr lang="th-TH" sz="1400"/>
              </a:p>
            </p:txBody>
          </p:sp>
          <p:sp>
            <p:nvSpPr>
              <p:cNvPr id="16420" name="TextBox 49"/>
              <p:cNvSpPr txBox="1">
                <a:spLocks noChangeArrowheads="1"/>
              </p:cNvSpPr>
              <p:nvPr/>
            </p:nvSpPr>
            <p:spPr bwMode="auto">
              <a:xfrm>
                <a:off x="8316416" y="2905199"/>
                <a:ext cx="5040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(M)</a:t>
                </a:r>
                <a:endParaRPr lang="th-TH" sz="1400"/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th-TH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UPC" pitchFamily="18" charset="-34"/>
                <a:cs typeface="AngsanaUPC" pitchFamily="18" charset="-34"/>
              </a:rPr>
              <a:t>การวิเคราะห์พันธุ์หญ้าแฝกด้วยเทคนิค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UPC" pitchFamily="18" charset="-34"/>
                <a:cs typeface="AngsanaUPC" pitchFamily="18" charset="-34"/>
              </a:rPr>
              <a:t>RAPD</a:t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UPC" pitchFamily="18" charset="-34"/>
                <a:cs typeface="AngsanaUPC" pitchFamily="18" charset="-34"/>
              </a:rPr>
            </a:b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UPC" pitchFamily="18" charset="-34"/>
                <a:cs typeface="AngsanaUPC" pitchFamily="18" charset="-34"/>
              </a:rPr>
              <a:t>(Random Amplified Polymorphic DNA)</a:t>
            </a:r>
            <a:endParaRPr lang="th-TH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D9E2C-64F7-4EBF-B0D7-42D12EB52D7D}" type="slidenum">
              <a:rPr lang="th-TH" smtClean="0"/>
              <a:pPr>
                <a:defRPr/>
              </a:pPr>
              <a:t>68</a:t>
            </a:fld>
            <a:endParaRPr lang="th-TH" dirty="0"/>
          </a:p>
        </p:txBody>
      </p:sp>
      <p:pic>
        <p:nvPicPr>
          <p:cNvPr id="4" name="รูปภาพ 3" descr="แม่ลาน้อย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288" y="1196975"/>
            <a:ext cx="1566862" cy="2087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Left Arrow Callout 31"/>
          <p:cNvSpPr/>
          <p:nvPr/>
        </p:nvSpPr>
        <p:spPr>
          <a:xfrm>
            <a:off x="6227763" y="3840163"/>
            <a:ext cx="2592387" cy="1820862"/>
          </a:xfrm>
          <a:prstGeom prst="leftArrowCallout">
            <a:avLst>
              <a:gd name="adj1" fmla="val 20465"/>
              <a:gd name="adj2" fmla="val 15930"/>
              <a:gd name="adj3" fmla="val 25000"/>
              <a:gd name="adj4" fmla="val 64977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" name="Left Arrow Callout 30"/>
          <p:cNvSpPr/>
          <p:nvPr/>
        </p:nvSpPr>
        <p:spPr>
          <a:xfrm>
            <a:off x="6264275" y="2687638"/>
            <a:ext cx="2555875" cy="1152525"/>
          </a:xfrm>
          <a:prstGeom prst="leftArrowCallout">
            <a:avLst>
              <a:gd name="adj1" fmla="val 20465"/>
              <a:gd name="adj2" fmla="val 15930"/>
              <a:gd name="adj3" fmla="val 25000"/>
              <a:gd name="adj4" fmla="val 64977"/>
            </a:avLst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250825" y="2236788"/>
            <a:ext cx="4681538" cy="3640137"/>
            <a:chOff x="179512" y="2276872"/>
            <a:chExt cx="4248472" cy="2880320"/>
          </a:xfrm>
        </p:grpSpPr>
        <p:pic>
          <p:nvPicPr>
            <p:cNvPr id="35" name="Picture 2" descr="recomment 10 strain_1_9_05(wealteg)"/>
            <p:cNvPicPr>
              <a:picLocks noChangeAspect="1" noChangeArrowheads="1"/>
            </p:cNvPicPr>
            <p:nvPr/>
          </p:nvPicPr>
          <p:blipFill>
            <a:blip r:embed="rId7" cstate="print">
              <a:lum contrast="6000"/>
            </a:blip>
            <a:srcRect t="4651" b="9302"/>
            <a:stretch>
              <a:fillRect/>
            </a:stretch>
          </p:blipFill>
          <p:spPr bwMode="auto">
            <a:xfrm>
              <a:off x="251520" y="2276872"/>
              <a:ext cx="4104456" cy="28803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405" name="TextBox 35"/>
            <p:cNvSpPr txBox="1">
              <a:spLocks noChangeArrowheads="1"/>
            </p:cNvSpPr>
            <p:nvPr/>
          </p:nvSpPr>
          <p:spPr bwMode="auto">
            <a:xfrm>
              <a:off x="179512" y="2319368"/>
              <a:ext cx="4248472" cy="331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rgbClr val="FFFF66"/>
                  </a:solidFill>
                </a:rPr>
                <a:t>  M   1    2    3   4    5   6    7    8   9   10  M</a:t>
              </a:r>
              <a:endParaRPr lang="th-TH" sz="1800">
                <a:solidFill>
                  <a:srgbClr val="FFFF66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547664" y="4416235"/>
            <a:ext cx="4732386" cy="52322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หญ้าแฝกดอน (</a:t>
            </a:r>
            <a:r>
              <a:rPr lang="en-US" b="1" i="1" dirty="0" err="1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Vetiveria</a:t>
            </a:r>
            <a:r>
              <a:rPr lang="th-TH" b="1" i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i="1" dirty="0" err="1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nemoralis</a:t>
            </a:r>
            <a:r>
              <a:rPr lang="en-US" b="1" i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A. Camus</a:t>
            </a: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) </a:t>
            </a:r>
            <a:endParaRPr lang="th-T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51720" y="2976075"/>
            <a:ext cx="4219425" cy="60939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หญ้าแฝกลุ่ม (</a:t>
            </a:r>
            <a:r>
              <a:rPr lang="en-US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Vetiveria</a:t>
            </a:r>
            <a:r>
              <a:rPr lang="th-TH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zizanioides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 Nash</a:t>
            </a:r>
            <a:r>
              <a:rPr lang="th-TH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) 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908175" y="1484313"/>
            <a:ext cx="1223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400" b="1">
                <a:latin typeface="Angsana New" pitchFamily="18" charset="-34"/>
              </a:rPr>
              <a:t>สกัด</a:t>
            </a:r>
            <a:r>
              <a:rPr lang="en-US" sz="2400" b="1">
                <a:latin typeface="Angsana New" pitchFamily="18" charset="-34"/>
              </a:rPr>
              <a:t> DNA</a:t>
            </a:r>
            <a:endParaRPr lang="th-TH" sz="2400" b="1">
              <a:latin typeface="Angsana New" pitchFamily="18" charset="-34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851275" y="1628775"/>
            <a:ext cx="792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Angsana New" pitchFamily="18" charset="-34"/>
              </a:rPr>
              <a:t>PCR</a:t>
            </a:r>
            <a:endParaRPr lang="th-TH" b="1">
              <a:latin typeface="Angsana New" pitchFamily="18" charset="-34"/>
            </a:endParaRPr>
          </a:p>
        </p:txBody>
      </p:sp>
      <p:sp>
        <p:nvSpPr>
          <p:cNvPr id="47" name="Slide Number Placeholder 16"/>
          <p:cNvSpPr txBox="1">
            <a:spLocks/>
          </p:cNvSpPr>
          <p:nvPr/>
        </p:nvSpPr>
        <p:spPr>
          <a:xfrm>
            <a:off x="8639944" y="6492875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C65FFD3-5587-471E-843C-4ADA850C8F87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9" grpId="0" animBg="1"/>
      <p:bldP spid="32" grpId="0" animBg="1"/>
      <p:bldP spid="31" grpId="0" animBg="1"/>
      <p:bldP spid="53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CF0DC-7AB1-4E73-9166-0911C7B70545}" type="slidenum">
              <a:rPr lang="th-TH" smtClean="0"/>
              <a:pPr>
                <a:defRPr/>
              </a:pPr>
              <a:t>7</a:t>
            </a:fld>
            <a:endParaRPr lang="th-TH"/>
          </a:p>
        </p:txBody>
      </p:sp>
      <p:pic>
        <p:nvPicPr>
          <p:cNvPr id="9220" name="Picture 2" descr="http://www.geography.hunter.cuny.edu/~tbw/ncc/chap4.wc/soils/soil.profiles.jpg"/>
          <p:cNvPicPr>
            <a:picLocks noChangeAspect="1" noChangeArrowheads="1"/>
          </p:cNvPicPr>
          <p:nvPr/>
        </p:nvPicPr>
        <p:blipFill>
          <a:blip r:embed="rId3" cstate="print"/>
          <a:srcRect l="12849" r="67072" b="54590"/>
          <a:stretch>
            <a:fillRect/>
          </a:stretch>
        </p:blipFill>
        <p:spPr bwMode="auto">
          <a:xfrm>
            <a:off x="34925" y="1340768"/>
            <a:ext cx="1800225" cy="341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4" descr="http://www.geography.hunter.cuny.edu/~tbw/ncc/chap4.wc/soils/soil.profiles.jpg"/>
          <p:cNvPicPr>
            <a:picLocks noChangeAspect="1" noChangeArrowheads="1"/>
          </p:cNvPicPr>
          <p:nvPr/>
        </p:nvPicPr>
        <p:blipFill>
          <a:blip r:embed="rId3" cstate="print"/>
          <a:srcRect l="62857" t="54079" r="16905" b="3085"/>
          <a:stretch>
            <a:fillRect/>
          </a:stretch>
        </p:blipFill>
        <p:spPr bwMode="auto">
          <a:xfrm>
            <a:off x="3635375" y="1484784"/>
            <a:ext cx="1728788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2" descr="http://www.geography.hunter.cuny.edu/~tbw/ncc/chap4.wc/soils/soil.profiles.jpg"/>
          <p:cNvPicPr>
            <a:picLocks noChangeAspect="1" noChangeArrowheads="1"/>
          </p:cNvPicPr>
          <p:nvPr/>
        </p:nvPicPr>
        <p:blipFill>
          <a:blip r:embed="rId3" cstate="print"/>
          <a:srcRect l="47116" r="33611" b="54590"/>
          <a:stretch>
            <a:fillRect/>
          </a:stretch>
        </p:blipFill>
        <p:spPr bwMode="auto">
          <a:xfrm>
            <a:off x="1835150" y="1340768"/>
            <a:ext cx="169703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Picture 2" descr="http://www.geography.hunter.cuny.edu/~tbw/ncc/chap4.wc/soils/soil.profiles.jpg"/>
          <p:cNvPicPr>
            <a:picLocks noChangeAspect="1" noChangeArrowheads="1"/>
          </p:cNvPicPr>
          <p:nvPr/>
        </p:nvPicPr>
        <p:blipFill>
          <a:blip r:embed="rId3" cstate="print"/>
          <a:srcRect l="80914" t="2475" r="1254" b="54105"/>
          <a:stretch>
            <a:fillRect/>
          </a:stretch>
        </p:blipFill>
        <p:spPr bwMode="auto">
          <a:xfrm>
            <a:off x="7164388" y="1556792"/>
            <a:ext cx="1584325" cy="3095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4" name="Picture 4" descr="http://www.geography.hunter.cuny.edu/~tbw/ncc/chap4.wc/soils/soil.profiles.jpg"/>
          <p:cNvPicPr>
            <a:picLocks noChangeAspect="1" noChangeArrowheads="1"/>
          </p:cNvPicPr>
          <p:nvPr/>
        </p:nvPicPr>
        <p:blipFill>
          <a:blip r:embed="rId3" cstate="print"/>
          <a:srcRect l="29408" t="50510" r="51788" b="2200"/>
          <a:stretch>
            <a:fillRect/>
          </a:stretch>
        </p:blipFill>
        <p:spPr bwMode="auto">
          <a:xfrm>
            <a:off x="5435600" y="1270173"/>
            <a:ext cx="1657350" cy="3382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684213" y="332656"/>
            <a:ext cx="75612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ระบบรากและความยาวรากของพืชที่แตกต่างกัน มีอิทธิพลต่อความหลากหลายของเชื้อราและแบคทีเรีย</a:t>
            </a:r>
          </a:p>
        </p:txBody>
      </p:sp>
      <p:sp>
        <p:nvSpPr>
          <p:cNvPr id="10" name="Slide Number Placeholder 16"/>
          <p:cNvSpPr txBox="1">
            <a:spLocks/>
          </p:cNvSpPr>
          <p:nvPr/>
        </p:nvSpPr>
        <p:spPr>
          <a:xfrm>
            <a:off x="8316416" y="6381328"/>
            <a:ext cx="504056" cy="3651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C0EE724-FFBF-4DE4-8D6C-3C96DB7E1871}" type="slidenum">
              <a:rPr lang="th-TH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364163" y="6237288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(</a:t>
            </a:r>
            <a:r>
              <a:rPr lang="en-US" sz="2400" dirty="0" err="1">
                <a:latin typeface="Calibri" pitchFamily="34" charset="0"/>
              </a:rPr>
              <a:t>Hinsinger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i="1" dirty="0">
                <a:latin typeface="Calibri" pitchFamily="34" charset="0"/>
              </a:rPr>
              <a:t>et al</a:t>
            </a:r>
            <a:r>
              <a:rPr lang="en-US" sz="2400" dirty="0" smtClean="0">
                <a:latin typeface="Calibri" pitchFamily="34" charset="0"/>
              </a:rPr>
              <a:t>., </a:t>
            </a:r>
            <a:r>
              <a:rPr lang="en-US" sz="2400" dirty="0">
                <a:latin typeface="Calibri" pitchFamily="34" charset="0"/>
              </a:rPr>
              <a:t>2003)</a:t>
            </a:r>
            <a:endParaRPr lang="th-TH" sz="2400" dirty="0">
              <a:latin typeface="Calibri" pitchFamily="34" charset="0"/>
            </a:endParaRPr>
          </a:p>
        </p:txBody>
      </p:sp>
      <p:pic>
        <p:nvPicPr>
          <p:cNvPr id="9229" name="Picture 13" descr="rootsystem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4537075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903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irwantoshut.net/soil_is_formed.jpg"/>
          <p:cNvPicPr>
            <a:picLocks noChangeAspect="1" noChangeArrowheads="1"/>
          </p:cNvPicPr>
          <p:nvPr/>
        </p:nvPicPr>
        <p:blipFill>
          <a:blip r:embed="rId4" cstate="print">
            <a:lum bright="-34000" contrast="74000"/>
          </a:blip>
          <a:srcRect l="24138"/>
          <a:stretch>
            <a:fillRect/>
          </a:stretch>
        </p:blipFill>
        <p:spPr bwMode="auto">
          <a:xfrm>
            <a:off x="5076825" y="4868863"/>
            <a:ext cx="359886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A833B0-1B3D-4FB0-B46D-6730040E74DC}" type="slidenum">
              <a:rPr lang="th-TH" smtClean="0"/>
              <a:pPr>
                <a:defRPr/>
              </a:pPr>
              <a:t>8</a:t>
            </a:fld>
            <a:endParaRPr lang="th-TH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250"/>
            <a:ext cx="48958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6" cstate="print"/>
          <a:srcRect l="7077" b="5641"/>
          <a:stretch>
            <a:fillRect/>
          </a:stretch>
        </p:blipFill>
        <p:spPr bwMode="auto">
          <a:xfrm>
            <a:off x="4849071" y="908050"/>
            <a:ext cx="4010767" cy="381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11188" y="620713"/>
            <a:ext cx="1008062" cy="287337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Oval 7"/>
          <p:cNvSpPr/>
          <p:nvPr/>
        </p:nvSpPr>
        <p:spPr>
          <a:xfrm rot="20324287">
            <a:off x="6527620" y="3007973"/>
            <a:ext cx="996950" cy="1441450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2771775" y="620713"/>
            <a:ext cx="1008063" cy="287337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" name="Oval 9"/>
          <p:cNvSpPr/>
          <p:nvPr/>
        </p:nvSpPr>
        <p:spPr>
          <a:xfrm rot="16981959">
            <a:off x="6593627" y="886683"/>
            <a:ext cx="1085850" cy="2352547"/>
          </a:xfrm>
          <a:prstGeom prst="ellipse">
            <a:avLst/>
          </a:prstGeom>
          <a:noFill/>
          <a:ln w="38100">
            <a:solidFill>
              <a:srgbClr val="0033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5076825" y="4868863"/>
            <a:ext cx="3743325" cy="954087"/>
          </a:xfrm>
          <a:prstGeom prst="rect">
            <a:avLst/>
          </a:prstGeom>
          <a:solidFill>
            <a:schemeClr val="accent3">
              <a:lumMod val="60000"/>
              <a:lumOff val="40000"/>
              <a:alpha val="89804"/>
            </a:schemeClr>
          </a:solidFill>
        </p:spPr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th-TH" b="1" dirty="0"/>
              <a:t>  เนื้อดินมีผลต่อกลุ่มประชากรของจุลินท</a:t>
            </a:r>
            <a:r>
              <a:rPr lang="th-TH" b="1" dirty="0" err="1"/>
              <a:t>รีย์</a:t>
            </a:r>
            <a:r>
              <a:rPr lang="th-TH" b="1" dirty="0"/>
              <a:t>ดิน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0825" y="1484313"/>
            <a:ext cx="1873250" cy="381635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2124075" y="1484313"/>
            <a:ext cx="2592388" cy="3816350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79388" y="5373688"/>
            <a:ext cx="2168525" cy="719137"/>
            <a:chOff x="179512" y="5373216"/>
            <a:chExt cx="2168624" cy="720080"/>
          </a:xfrm>
        </p:grpSpPr>
        <p:sp>
          <p:nvSpPr>
            <p:cNvPr id="20" name="Oval 19"/>
            <p:cNvSpPr/>
            <p:nvPr/>
          </p:nvSpPr>
          <p:spPr>
            <a:xfrm>
              <a:off x="331919" y="5444747"/>
              <a:ext cx="2016217" cy="648549"/>
            </a:xfrm>
            <a:prstGeom prst="ellipse">
              <a:avLst/>
            </a:prstGeom>
            <a:solidFill>
              <a:srgbClr val="FF3399">
                <a:alpha val="6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19" name="Oval 18"/>
            <p:cNvSpPr/>
            <p:nvPr/>
          </p:nvSpPr>
          <p:spPr>
            <a:xfrm>
              <a:off x="179512" y="5373216"/>
              <a:ext cx="2016217" cy="648549"/>
            </a:xfrm>
            <a:prstGeom prst="ellipse">
              <a:avLst/>
            </a:prstGeom>
            <a:solidFill>
              <a:srgbClr val="FF3399">
                <a:alpha val="6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6862" y="5517867"/>
              <a:ext cx="1657426" cy="460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latin typeface="+mn-lt"/>
                </a:rPr>
                <a:t>Clay loam</a:t>
              </a:r>
              <a:endParaRPr lang="th-TH" sz="2400" b="1" dirty="0">
                <a:latin typeface="+mn-lt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511425" y="5445125"/>
            <a:ext cx="2124075" cy="677863"/>
            <a:chOff x="2510948" y="5445224"/>
            <a:chExt cx="2124854" cy="677351"/>
          </a:xfrm>
        </p:grpSpPr>
        <p:sp>
          <p:nvSpPr>
            <p:cNvPr id="21" name="Oval 20"/>
            <p:cNvSpPr/>
            <p:nvPr/>
          </p:nvSpPr>
          <p:spPr>
            <a:xfrm>
              <a:off x="2510948" y="5445224"/>
              <a:ext cx="2016864" cy="575828"/>
            </a:xfrm>
            <a:prstGeom prst="ellipse">
              <a:avLst/>
            </a:prstGeom>
            <a:solidFill>
              <a:srgbClr val="3399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22" name="Oval 21"/>
            <p:cNvSpPr/>
            <p:nvPr/>
          </p:nvSpPr>
          <p:spPr>
            <a:xfrm>
              <a:off x="2618938" y="5445224"/>
              <a:ext cx="2016864" cy="677351"/>
            </a:xfrm>
            <a:prstGeom prst="ellipse">
              <a:avLst/>
            </a:prstGeom>
            <a:solidFill>
              <a:srgbClr val="3399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th-TH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71393" y="5516608"/>
              <a:ext cx="1656370" cy="4616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latin typeface="+mn-lt"/>
                </a:rPr>
                <a:t>Sandy loam</a:t>
              </a:r>
              <a:endParaRPr lang="th-TH" sz="2400" b="1" dirty="0">
                <a:latin typeface="+mn-lt"/>
              </a:endParaRPr>
            </a:p>
          </p:txBody>
        </p:sp>
      </p:grp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076056" y="6351413"/>
            <a:ext cx="3671887" cy="461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Calibri" pitchFamily="34" charset="0"/>
                <a:cs typeface="Cordia New" pitchFamily="34" charset="-34"/>
              </a:rPr>
              <a:t>Xu</a:t>
            </a:r>
            <a:r>
              <a:rPr lang="en-US" sz="2400" dirty="0">
                <a:latin typeface="Calibri" pitchFamily="34" charset="0"/>
                <a:cs typeface="Cordia New" pitchFamily="34" charset="-34"/>
              </a:rPr>
              <a:t> </a:t>
            </a:r>
            <a:r>
              <a:rPr lang="en-US" sz="2400" i="1" dirty="0">
                <a:latin typeface="Calibri" pitchFamily="34" charset="0"/>
                <a:cs typeface="Cordia New" pitchFamily="34" charset="-34"/>
              </a:rPr>
              <a:t>et al</a:t>
            </a:r>
            <a:r>
              <a:rPr lang="en-US" sz="2400" dirty="0">
                <a:latin typeface="Calibri" pitchFamily="34" charset="0"/>
                <a:cs typeface="Cordia New" pitchFamily="34" charset="-34"/>
              </a:rPr>
              <a:t>. (2009)</a:t>
            </a:r>
            <a:endParaRPr lang="th-TH" sz="2400" dirty="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0259" name="Slide Number Placeholder 5"/>
          <p:cNvSpPr txBox="1">
            <a:spLocks noGrp="1"/>
          </p:cNvSpPr>
          <p:nvPr/>
        </p:nvSpPr>
        <p:spPr bwMode="auto">
          <a:xfrm>
            <a:off x="8388350" y="6308725"/>
            <a:ext cx="504825" cy="423863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fld id="{162076C5-CD5C-49CC-9D09-6F85C3704FD1}" type="slidenum">
              <a:rPr lang="en-US" sz="1800" b="1">
                <a:latin typeface="Comic Sans MS" pitchFamily="66" charset="0"/>
              </a:rPr>
              <a:pPr algn="ctr"/>
              <a:t>8</a:t>
            </a:fld>
            <a:endParaRPr lang="th-TH" sz="1800" b="1"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32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ความหลากหลายของแบคทีเรียบริเวณรากพืช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itchFamily="18" charset="-34"/>
              </a:rPr>
              <a:t>5 </a:t>
            </a: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ชนิด</a:t>
            </a:r>
            <a:endParaRPr lang="th-TH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ngsana New" pitchFamily="18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7F43B-D83D-4FDA-A08D-0CFC29DB3773}" type="slidenum">
              <a:rPr lang="th-TH" smtClean="0"/>
              <a:pPr>
                <a:defRPr/>
              </a:pPr>
              <a:t>9</a:t>
            </a:fld>
            <a:endParaRPr lang="th-TH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2420938"/>
            <a:ext cx="64198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5616575" y="6423025"/>
            <a:ext cx="284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latin typeface="Angsana New" pitchFamily="18" charset="-34"/>
              </a:rPr>
              <a:t>Dohrmann</a:t>
            </a:r>
            <a:r>
              <a:rPr lang="en-US" sz="2400" b="1" dirty="0">
                <a:latin typeface="Angsana New" pitchFamily="18" charset="-34"/>
              </a:rPr>
              <a:t> and </a:t>
            </a:r>
            <a:r>
              <a:rPr lang="en-US" sz="2400" b="1" dirty="0" err="1">
                <a:latin typeface="Angsana New" pitchFamily="18" charset="-34"/>
              </a:rPr>
              <a:t>Tebbe</a:t>
            </a:r>
            <a:r>
              <a:rPr lang="en-US" sz="2400" b="1" dirty="0">
                <a:latin typeface="Angsana New" pitchFamily="18" charset="-34"/>
              </a:rPr>
              <a:t> (2005)</a:t>
            </a:r>
            <a:endParaRPr lang="th-TH" sz="2400" b="1" dirty="0">
              <a:latin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7300" y="2565400"/>
            <a:ext cx="2806700" cy="31083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 พืชสกุลหญ้า 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5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ชนิด</a:t>
            </a:r>
          </a:p>
          <a:p>
            <a:pPr>
              <a:buFontTx/>
              <a:buChar char="-"/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 เปรียบเทียบความหลาก หลาย   ของแบคทีเรียด้วยเทคนิค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SSCP</a:t>
            </a:r>
          </a:p>
          <a:p>
            <a:pPr>
              <a:buFontTx/>
              <a:buChar char="-"/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 พบว่าชนิดพืชมีผลต่อการเข้าอาศัยของแบคทีเรียบริเวณราก 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1271" name="Picture 4" descr="http://imagensubir.infojardin.com/sube/images/jdv1249366539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484313"/>
            <a:ext cx="1260475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http://farm4.static.flickr.com/3250/2667444715_40d30be381.jpg?v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1268413"/>
            <a:ext cx="108108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0" descr="http://lh6.ggpht.com/_rWksMjEBTQk/Sa1JII30y_I/AAAAAAAAJkA/ifOPd34Qc6E/leo-mic-Anthoxanthum-odoratum-15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1052513"/>
            <a:ext cx="985837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2" descr="http://ts2.mm.bing.net/images/thumbnail.aspx?q=480067980375&amp;id=63a693a0de57e81b35a9809f2c976c9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738" y="1268413"/>
            <a:ext cx="10810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4" descr="http://ncwildflower.org/images/plants/achillea_millefolium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263" y="1412875"/>
            <a:ext cx="10985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6" name="Slide Number Placeholder 5"/>
          <p:cNvSpPr txBox="1">
            <a:spLocks noGrp="1"/>
          </p:cNvSpPr>
          <p:nvPr/>
        </p:nvSpPr>
        <p:spPr bwMode="auto">
          <a:xfrm>
            <a:off x="8388350" y="6318250"/>
            <a:ext cx="504825" cy="423863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fld id="{281EA2AB-36D3-4E9E-98A6-67F8FE29F884}" type="slidenum">
              <a:rPr lang="en-US" sz="1800" b="1">
                <a:latin typeface="Comic Sans MS" pitchFamily="66" charset="0"/>
              </a:rPr>
              <a:pPr algn="ctr"/>
              <a:t>9</a:t>
            </a:fld>
            <a:endParaRPr lang="th-TH" sz="1800" b="1">
              <a:latin typeface="Comic Sans MS" pitchFamily="66" charset="0"/>
            </a:endParaRPr>
          </a:p>
        </p:txBody>
      </p:sp>
    </p:spTree>
  </p:cSld>
  <p:clrMapOvr>
    <a:masterClrMapping/>
  </p:clrMapOvr>
  <p:transition advTm="27331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4.2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8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0.8|3|2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4|3.3|1.9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0.6|2.6|2.6|1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6.3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1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9|4.9|5.1|3.4|8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6|5.8|5.2|3.1|1.8|2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5|0.9|4.6|5.1|2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5|0.9|4.6|5.1|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5|0.9|4.6|5.1|2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5|0.9|4.6|5.1|2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5|0.9|4.6|5.1|2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7|1.9|29.8|3.5|7.1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1.6|18.2|10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6.3|3.9|5.3|2.9|9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9.7|0.7|4.1|1.3|6.3|1.2|5.2|0.6|5.6|0.9|7.2|9.8|5.8|0.9|6.5|0.9|6.9|0.9|3.9|0.6|4.7|0.9|4.2|1|3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2.7|0.8|6.6|0.9|27.9|0.5|5.3|1.1|2.7|0.5|9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9|13.2|15.2|1.4|2.1|1.3|2.2|1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3|3.7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15423</TotalTime>
  <Words>4714</Words>
  <Application>Microsoft Office PowerPoint</Application>
  <PresentationFormat>นำเสนอทางหน้าจอ (4:3)</PresentationFormat>
  <Paragraphs>1017</Paragraphs>
  <Slides>68</Slides>
  <Notes>42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68</vt:i4>
      </vt:variant>
    </vt:vector>
  </HeadingPairs>
  <TitlesOfParts>
    <vt:vector size="69" baseType="lpstr">
      <vt:lpstr>Office Theme</vt:lpstr>
      <vt:lpstr>การศึกษาความแตกต่างโครงสร้างประชากรเชื้อราและแบคทีเรียบริเวณรากหญ้าแฝกที่ปลูกในดินเค็มและดินเปรี้ยวจัด</vt:lpstr>
      <vt:lpstr>หญ้าแฝก (Vetiver grass)</vt:lpstr>
      <vt:lpstr>Microorganism</vt:lpstr>
      <vt:lpstr>Rhizosphere</vt:lpstr>
      <vt:lpstr>Interaction Plant- Microorganisms</vt:lpstr>
      <vt:lpstr>ภาพนิ่ง 6</vt:lpstr>
      <vt:lpstr>ภาพนิ่ง 7</vt:lpstr>
      <vt:lpstr>ภาพนิ่ง 8</vt:lpstr>
      <vt:lpstr>ความหลากหลายของแบคทีเรียบริเวณรากพืช 5 ชนิด</vt:lpstr>
      <vt:lpstr>ภาพนิ่ง 10</vt:lpstr>
      <vt:lpstr>ภาพนิ่ง 11</vt:lpstr>
      <vt:lpstr>ภาพนิ่ง 12</vt:lpstr>
      <vt:lpstr>การเก็บตัวอย่างดิน</vt:lpstr>
      <vt:lpstr>การทดลองที่ 1 เปรียบเทียบความหลากหลายโครงสร้างประชากรแบคทีเรียและเชื้อรา           บริเวณรากหญ้าแฝกลุ่มที่ปลูกในพื้นที่ดินเค็มและดินเปรี้ยว</vt:lpstr>
      <vt:lpstr>ภาพนิ่ง 15</vt:lpstr>
      <vt:lpstr>ภาพนิ่ง 16</vt:lpstr>
      <vt:lpstr>Denature Gradient Gel Electrophoresis (DGGE) </vt:lpstr>
      <vt:lpstr>ภาพนิ่ง 18</vt:lpstr>
      <vt:lpstr>ภาพนิ่ง 19</vt:lpstr>
      <vt:lpstr>ภาพนิ่ง 20</vt:lpstr>
      <vt:lpstr>Canonical  Correspondence  Analysis</vt:lpstr>
      <vt:lpstr>สรุปผลการทดลองที่ 1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RFLP: Restriction Fragment Length Polymorphism</vt:lpstr>
      <vt:lpstr>ภาพนิ่ง 29</vt:lpstr>
      <vt:lpstr>การคัดแยกเชื้อราบริเวณราก</vt:lpstr>
      <vt:lpstr>ภาพนิ่ง 31</vt:lpstr>
      <vt:lpstr>ภาพนิ่ง 32</vt:lpstr>
      <vt:lpstr>แบคทีเรียบริเวณรากหญ้าแฝก</vt:lpstr>
      <vt:lpstr>ภาพนิ่ง 34</vt:lpstr>
      <vt:lpstr>Thank you</vt:lpstr>
      <vt:lpstr>  การคัดแยกเชื้อราและแบคทีเรียที่ส่งเสริมการเจริญเติบโตบริเวณรากหญ้าแฝกที่ปลูกในพื้นที่ดินเค็มและดินเปรี้ยว</vt:lpstr>
      <vt:lpstr>การคัดแยกเชื้อราบริเวณราก</vt:lpstr>
      <vt:lpstr>การทดสอบกิจกรรมการส่งเสริมการเจริญเติบโตของพืช</vt:lpstr>
      <vt:lpstr>Vanado - molybdate method</vt:lpstr>
      <vt:lpstr>Filter Paper Assay</vt:lpstr>
      <vt:lpstr>ภาพนิ่ง 41</vt:lpstr>
      <vt:lpstr>ภาพนิ่ง 42</vt:lpstr>
      <vt:lpstr>ภาพนิ่ง 43</vt:lpstr>
      <vt:lpstr>RFLP: Restriction Fragment Length Polymorphism</vt:lpstr>
      <vt:lpstr>ภาพนิ่ง 45</vt:lpstr>
      <vt:lpstr>ภาพนิ่ง 46</vt:lpstr>
      <vt:lpstr>ภาพนิ่ง 47</vt:lpstr>
      <vt:lpstr>ภาพนิ่ง 48</vt:lpstr>
      <vt:lpstr>Acetylene Reduction Assay</vt:lpstr>
      <vt:lpstr>ภาพนิ่ง 50</vt:lpstr>
      <vt:lpstr>ภาพนิ่ง 51</vt:lpstr>
      <vt:lpstr>Indole-3- acetic acid</vt:lpstr>
      <vt:lpstr>ภาพนิ่ง 53</vt:lpstr>
      <vt:lpstr>ปริมาณการละลายฟอสเฟตของแบคทีเรีย บริเวณรากหญ้าแฝกที่ปลูกในดินเค็มและดินเปรี้ยว</vt:lpstr>
      <vt:lpstr>ปริมาณการตรึงไนโตรเจนของแบคทีเรียบริเวณรากหญ้าแฝก</vt:lpstr>
      <vt:lpstr>ปริมาณการย่อยสลายเซลลูโลส ของแบคทีเรียบริเวณรากหญ้าแฝกที่ปลูกในดินเค็ม และดินเปรี้ยว</vt:lpstr>
      <vt:lpstr>ภาพนิ่ง 57</vt:lpstr>
      <vt:lpstr>แบคทีเรียบริเวณรากหญ้าแฝก</vt:lpstr>
      <vt:lpstr>ภาพนิ่ง 59</vt:lpstr>
      <vt:lpstr>ภาพนิ่ง 60</vt:lpstr>
      <vt:lpstr>ภาพนิ่ง 61</vt:lpstr>
      <vt:lpstr>สรุปผลการทดลอง</vt:lpstr>
      <vt:lpstr> การคัดแยกแบคทีเรียตรึงไนโตรเจนที่สามารถทนเค็มบริเวณรากข้าว</vt:lpstr>
      <vt:lpstr> ฉวีวรรณ และคณะ (2006) ศึกษาความหลากหลายแบคทีเรียและเชื้อราบริเวณรากหญ้าแฝก พบ Actinomycetes,  Azotobactor, Phosphate Solubilizing bacteria และ Phosphate Solubilizing fungi  </vt:lpstr>
      <vt:lpstr>การคัดแยกเชื้อแบคทีเรียที่มีประสิทธิภาพในการละลายฟอสเฟตและการผลิตฮอร์โมนพืชที่มีผลต่อการเจริญเติบโตของกวางตุ้ง (chinese cabbage)</vt:lpstr>
      <vt:lpstr>ภาพนิ่ง 66</vt:lpstr>
      <vt:lpstr>วิธีการทดลอง 1</vt:lpstr>
      <vt:lpstr>การวิเคราะห์พันธุ์หญ้าแฝกด้วยเทคนิค RAPD (Random Amplified Polymorphic DNA)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emmy</dc:creator>
  <cp:lastModifiedBy>aecom</cp:lastModifiedBy>
  <cp:revision>706</cp:revision>
  <cp:lastPrinted>2015-04-21T03:11:53Z</cp:lastPrinted>
  <dcterms:created xsi:type="dcterms:W3CDTF">2010-09-22T15:05:21Z</dcterms:created>
  <dcterms:modified xsi:type="dcterms:W3CDTF">2015-04-26T12:42:08Z</dcterms:modified>
</cp:coreProperties>
</file>